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7"/>
  </p:notesMasterIdLst>
  <p:sldIdLst>
    <p:sldId id="2969" r:id="rId3"/>
    <p:sldId id="347" r:id="rId4"/>
    <p:sldId id="257" r:id="rId5"/>
    <p:sldId id="2970" r:id="rId6"/>
    <p:sldId id="297" r:id="rId7"/>
    <p:sldId id="303" r:id="rId8"/>
    <p:sldId id="310" r:id="rId9"/>
    <p:sldId id="354" r:id="rId10"/>
    <p:sldId id="356" r:id="rId11"/>
    <p:sldId id="355" r:id="rId12"/>
    <p:sldId id="361" r:id="rId13"/>
    <p:sldId id="2955" r:id="rId14"/>
    <p:sldId id="2959" r:id="rId15"/>
    <p:sldId id="2958" r:id="rId16"/>
    <p:sldId id="357" r:id="rId17"/>
    <p:sldId id="358" r:id="rId18"/>
    <p:sldId id="359" r:id="rId19"/>
    <p:sldId id="360" r:id="rId20"/>
    <p:sldId id="312" r:id="rId21"/>
    <p:sldId id="2960" r:id="rId22"/>
    <p:sldId id="2961" r:id="rId23"/>
    <p:sldId id="2966" r:id="rId24"/>
    <p:sldId id="363" r:id="rId25"/>
    <p:sldId id="2962" r:id="rId26"/>
    <p:sldId id="364" r:id="rId27"/>
    <p:sldId id="341" r:id="rId28"/>
    <p:sldId id="332" r:id="rId29"/>
    <p:sldId id="306" r:id="rId30"/>
    <p:sldId id="323" r:id="rId31"/>
    <p:sldId id="346" r:id="rId32"/>
    <p:sldId id="340" r:id="rId33"/>
    <p:sldId id="298" r:id="rId34"/>
    <p:sldId id="2973" r:id="rId35"/>
    <p:sldId id="299" r:id="rId36"/>
    <p:sldId id="2972" r:id="rId37"/>
    <p:sldId id="2976" r:id="rId38"/>
    <p:sldId id="2975" r:id="rId39"/>
    <p:sldId id="300" r:id="rId40"/>
    <p:sldId id="2971" r:id="rId41"/>
    <p:sldId id="265" r:id="rId42"/>
    <p:sldId id="2978" r:id="rId43"/>
    <p:sldId id="294" r:id="rId44"/>
    <p:sldId id="2968" r:id="rId45"/>
    <p:sldId id="351" r:id="rId46"/>
    <p:sldId id="329" r:id="rId47"/>
    <p:sldId id="2974" r:id="rId48"/>
    <p:sldId id="304" r:id="rId49"/>
    <p:sldId id="311" r:id="rId50"/>
    <p:sldId id="2964" r:id="rId51"/>
    <p:sldId id="2983" r:id="rId52"/>
    <p:sldId id="2984" r:id="rId53"/>
    <p:sldId id="2985" r:id="rId54"/>
    <p:sldId id="2986" r:id="rId55"/>
    <p:sldId id="352" r:id="rId56"/>
    <p:sldId id="2957" r:id="rId57"/>
    <p:sldId id="2956" r:id="rId58"/>
    <p:sldId id="2982" r:id="rId59"/>
    <p:sldId id="365" r:id="rId60"/>
    <p:sldId id="322" r:id="rId61"/>
    <p:sldId id="2967" r:id="rId62"/>
    <p:sldId id="333" r:id="rId63"/>
    <p:sldId id="2963" r:id="rId64"/>
    <p:sldId id="334" r:id="rId65"/>
    <p:sldId id="308" r:id="rId66"/>
  </p:sldIdLst>
  <p:sldSz cx="12192000" cy="6858000"/>
  <p:notesSz cx="6858000" cy="99472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 userDrawn="1">
          <p15:clr>
            <a:srgbClr val="A4A3A4"/>
          </p15:clr>
        </p15:guide>
        <p15:guide id="2" pos="33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D87E3"/>
    <a:srgbClr val="E763DA"/>
    <a:srgbClr val="5B7CAE"/>
    <a:srgbClr val="18478F"/>
    <a:srgbClr val="DF51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06" autoAdjust="0"/>
    <p:restoredTop sz="80101" autoAdjust="0"/>
  </p:normalViewPr>
  <p:slideViewPr>
    <p:cSldViewPr snapToGrid="0">
      <p:cViewPr varScale="1">
        <p:scale>
          <a:sx n="65" d="100"/>
          <a:sy n="65" d="100"/>
        </p:scale>
        <p:origin x="1349" y="48"/>
      </p:cViewPr>
      <p:guideLst>
        <p:guide orient="horz" pos="323"/>
        <p:guide pos="3386"/>
      </p:guideLst>
    </p:cSldViewPr>
  </p:slid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2"/>
            <a:ext cx="2971800" cy="499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2"/>
            <a:ext cx="2971800" cy="499091"/>
          </a:xfrm>
          <a:prstGeom prst="rect">
            <a:avLst/>
          </a:prstGeom>
        </p:spPr>
        <p:txBody>
          <a:bodyPr vert="horz" lIns="91440" tIns="45720" rIns="91440" bIns="45720" rtlCol="0"/>
          <a:lstStyle>
            <a:lvl1pPr algn="r">
              <a:defRPr sz="1200"/>
            </a:lvl1pPr>
          </a:lstStyle>
          <a:p>
            <a:fld id="{248A2B54-6606-476A-9C22-384023786D94}" type="datetimeFigureOut">
              <a:rPr lang="zh-CN" altLang="en-US" smtClean="0"/>
              <a:pPr/>
              <a:t>2023/12/13</a:t>
            </a:fld>
            <a:endParaRPr lang="zh-CN" altLang="en-US"/>
          </a:p>
        </p:txBody>
      </p:sp>
      <p:sp>
        <p:nvSpPr>
          <p:cNvPr id="4" name="幻灯片图像占位符 3"/>
          <p:cNvSpPr>
            <a:spLocks noGrp="1" noRot="1" noChangeAspect="1"/>
          </p:cNvSpPr>
          <p:nvPr>
            <p:ph type="sldImg" idx="2"/>
          </p:nvPr>
        </p:nvSpPr>
        <p:spPr>
          <a:xfrm>
            <a:off x="444500" y="1243013"/>
            <a:ext cx="5969000" cy="3357562"/>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787125"/>
            <a:ext cx="5486400" cy="391674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8185"/>
            <a:ext cx="2971800" cy="499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9448185"/>
            <a:ext cx="2971800" cy="499090"/>
          </a:xfrm>
          <a:prstGeom prst="rect">
            <a:avLst/>
          </a:prstGeom>
        </p:spPr>
        <p:txBody>
          <a:bodyPr vert="horz" lIns="91440" tIns="45720" rIns="91440" bIns="45720" rtlCol="0" anchor="b"/>
          <a:lstStyle>
            <a:lvl1pPr algn="r">
              <a:defRPr sz="1200"/>
            </a:lvl1pPr>
          </a:lstStyle>
          <a:p>
            <a:fld id="{FC721462-D095-4E59-A8AC-4FBA96965AB6}" type="slidenum">
              <a:rPr lang="zh-CN" altLang="en-US" smtClean="0"/>
              <a:pPr/>
              <a:t>‹#›</a:t>
            </a:fld>
            <a:endParaRPr lang="zh-CN" altLang="en-US"/>
          </a:p>
        </p:txBody>
      </p:sp>
    </p:spTree>
    <p:extLst>
      <p:ext uri="{BB962C8B-B14F-4D97-AF65-F5344CB8AC3E}">
        <p14:creationId xmlns:p14="http://schemas.microsoft.com/office/powerpoint/2010/main" val="3615352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各位長官大家好，我是臺灣科技大學電子工程系應屆畢業生林品妤。</a:t>
            </a:r>
            <a:endParaRPr lang="zh-CN" altLang="en-US" dirty="0"/>
          </a:p>
        </p:txBody>
      </p:sp>
      <p:sp>
        <p:nvSpPr>
          <p:cNvPr id="4" name="灯片编号占位符 3"/>
          <p:cNvSpPr>
            <a:spLocks noGrp="1"/>
          </p:cNvSpPr>
          <p:nvPr>
            <p:ph type="sldNum" sz="quarter" idx="10"/>
          </p:nvPr>
        </p:nvSpPr>
        <p:spPr/>
        <p:txBody>
          <a:bodyPr/>
          <a:lstStyle/>
          <a:p>
            <a:fld id="{FC721462-D095-4E59-A8AC-4FBA96965AB6}" type="slidenum">
              <a:rPr lang="zh-CN" altLang="en-US" smtClean="0"/>
              <a:pPr/>
              <a:t>1</a:t>
            </a:fld>
            <a:endParaRPr lang="zh-CN" altLang="en-US"/>
          </a:p>
        </p:txBody>
      </p:sp>
    </p:spTree>
    <p:extLst>
      <p:ext uri="{BB962C8B-B14F-4D97-AF65-F5344CB8AC3E}">
        <p14:creationId xmlns:p14="http://schemas.microsoft.com/office/powerpoint/2010/main" val="1086938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第一個是位元組替代轉換，位元組替代轉換是一種非線性且可逆的轉換，狀態矩陣中的每個位元組會透過</a:t>
            </a:r>
            <a:r>
              <a:rPr lang="en-US" altLang="zh-TW" dirty="0"/>
              <a:t>S-box</a:t>
            </a:r>
            <a:r>
              <a:rPr lang="zh-TW" altLang="en-US" dirty="0"/>
              <a:t>做代換運算得到新的值，再由新的值組成一個新的狀態矩陣，藉此來混淆明文。</a:t>
            </a:r>
            <a:endParaRPr lang="en-US" altLang="zh-TW" dirty="0"/>
          </a:p>
          <a:p>
            <a:endParaRPr lang="en-US" altLang="zh-TW" dirty="0"/>
          </a:p>
          <a:p>
            <a:r>
              <a:rPr lang="en-US" altLang="zh-TW" sz="1200" kern="1200" dirty="0">
                <a:solidFill>
                  <a:schemeClr val="tx1"/>
                </a:solidFill>
                <a:effectLst/>
                <a:latin typeface="+mn-lt"/>
                <a:ea typeface="+mn-ea"/>
                <a:cs typeface="+mn-cs"/>
              </a:rPr>
              <a:t>S-box</a:t>
            </a:r>
            <a:r>
              <a:rPr lang="zh-TW" altLang="en-US" sz="1200" kern="1200" dirty="0">
                <a:solidFill>
                  <a:schemeClr val="tx1"/>
                </a:solidFill>
                <a:effectLst/>
                <a:latin typeface="+mn-lt"/>
                <a:ea typeface="+mn-ea"/>
                <a:cs typeface="+mn-cs"/>
              </a:rPr>
              <a:t>的</a:t>
            </a:r>
            <a:r>
              <a:rPr lang="zh-TW" altLang="zh-TW" sz="1200" kern="1200" dirty="0">
                <a:solidFill>
                  <a:schemeClr val="tx1"/>
                </a:solidFill>
                <a:effectLst/>
                <a:latin typeface="+mn-lt"/>
                <a:ea typeface="+mn-ea"/>
                <a:cs typeface="+mn-cs"/>
              </a:rPr>
              <a:t>查表方式</a:t>
            </a:r>
            <a:r>
              <a:rPr lang="zh-TW" altLang="en-US" sz="1200" kern="1200" dirty="0">
                <a:solidFill>
                  <a:schemeClr val="tx1"/>
                </a:solidFill>
                <a:effectLst/>
                <a:latin typeface="+mn-lt"/>
                <a:ea typeface="+mn-ea"/>
                <a:cs typeface="+mn-cs"/>
              </a:rPr>
              <a:t>是</a:t>
            </a:r>
            <a:r>
              <a:rPr lang="zh-TW" altLang="zh-TW" sz="1200" kern="1200" dirty="0">
                <a:solidFill>
                  <a:schemeClr val="tx1"/>
                </a:solidFill>
                <a:effectLst/>
                <a:latin typeface="+mn-lt"/>
                <a:ea typeface="+mn-ea"/>
                <a:cs typeface="+mn-cs"/>
              </a:rPr>
              <a:t>利用位元組中的第</a:t>
            </a:r>
            <a:r>
              <a:rPr lang="en-US" altLang="zh-TW" sz="1200" kern="1200" dirty="0">
                <a:solidFill>
                  <a:schemeClr val="tx1"/>
                </a:solidFill>
                <a:effectLst/>
                <a:latin typeface="+mn-lt"/>
                <a:ea typeface="+mn-ea"/>
                <a:cs typeface="+mn-cs"/>
              </a:rPr>
              <a:t>7</a:t>
            </a:r>
            <a:r>
              <a:rPr lang="zh-TW" altLang="zh-TW" sz="1200" kern="1200" dirty="0">
                <a:solidFill>
                  <a:schemeClr val="tx1"/>
                </a:solidFill>
                <a:effectLst/>
                <a:latin typeface="+mn-lt"/>
                <a:ea typeface="+mn-ea"/>
                <a:cs typeface="+mn-cs"/>
              </a:rPr>
              <a:t>到第</a:t>
            </a:r>
            <a:r>
              <a:rPr lang="en-US" altLang="zh-TW" sz="1200" kern="1200" dirty="0">
                <a:solidFill>
                  <a:schemeClr val="tx1"/>
                </a:solidFill>
                <a:effectLst/>
                <a:latin typeface="+mn-lt"/>
                <a:ea typeface="+mn-ea"/>
                <a:cs typeface="+mn-cs"/>
              </a:rPr>
              <a:t>4</a:t>
            </a:r>
            <a:r>
              <a:rPr lang="zh-TW" altLang="zh-TW" sz="1200" kern="1200" dirty="0">
                <a:solidFill>
                  <a:schemeClr val="tx1"/>
                </a:solidFill>
                <a:effectLst/>
                <a:latin typeface="+mn-lt"/>
                <a:ea typeface="+mn-ea"/>
                <a:cs typeface="+mn-cs"/>
              </a:rPr>
              <a:t>個位元當作列位址，第</a:t>
            </a:r>
            <a:r>
              <a:rPr lang="en-US" altLang="zh-TW" sz="1200" kern="1200" dirty="0">
                <a:solidFill>
                  <a:schemeClr val="tx1"/>
                </a:solidFill>
                <a:effectLst/>
                <a:latin typeface="+mn-lt"/>
                <a:ea typeface="+mn-ea"/>
                <a:cs typeface="+mn-cs"/>
              </a:rPr>
              <a:t>3</a:t>
            </a:r>
            <a:r>
              <a:rPr lang="zh-TW" altLang="zh-TW" sz="1200" kern="1200" dirty="0">
                <a:solidFill>
                  <a:schemeClr val="tx1"/>
                </a:solidFill>
                <a:effectLst/>
                <a:latin typeface="+mn-lt"/>
                <a:ea typeface="+mn-ea"/>
                <a:cs typeface="+mn-cs"/>
              </a:rPr>
              <a:t>到第</a:t>
            </a:r>
            <a:r>
              <a:rPr lang="en-US" altLang="zh-TW" sz="1200" kern="1200" dirty="0">
                <a:solidFill>
                  <a:schemeClr val="tx1"/>
                </a:solidFill>
                <a:effectLst/>
                <a:latin typeface="+mn-lt"/>
                <a:ea typeface="+mn-ea"/>
                <a:cs typeface="+mn-cs"/>
              </a:rPr>
              <a:t>0</a:t>
            </a:r>
            <a:r>
              <a:rPr lang="zh-TW" altLang="zh-TW" sz="1200" kern="1200" dirty="0">
                <a:solidFill>
                  <a:schemeClr val="tx1"/>
                </a:solidFill>
                <a:effectLst/>
                <a:latin typeface="+mn-lt"/>
                <a:ea typeface="+mn-ea"/>
                <a:cs typeface="+mn-cs"/>
              </a:rPr>
              <a:t>個位元當作行位址</a:t>
            </a:r>
            <a:r>
              <a:rPr lang="zh-TW" altLang="en-US" sz="1200" kern="1200" dirty="0">
                <a:solidFill>
                  <a:schemeClr val="tx1"/>
                </a:solidFill>
                <a:effectLst/>
                <a:latin typeface="+mn-lt"/>
                <a:ea typeface="+mn-ea"/>
                <a:cs typeface="+mn-cs"/>
              </a:rPr>
              <a:t>去查右邊那個表格。</a:t>
            </a:r>
            <a:endParaRPr lang="en-US" altLang="zh-TW"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10</a:t>
            </a:fld>
            <a:endParaRPr lang="zh-CN" altLang="en-US"/>
          </a:p>
        </p:txBody>
      </p:sp>
    </p:spTree>
    <p:extLst>
      <p:ext uri="{BB962C8B-B14F-4D97-AF65-F5344CB8AC3E}">
        <p14:creationId xmlns:p14="http://schemas.microsoft.com/office/powerpoint/2010/main" val="2420567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位元組替代轉換可以用兩種方式實現。第一種方式是查表法，將替代盒直接使用邏輯映射實現。第二種方式是直接使用邏輯運算實現，使用組合邏輯電路實現複合場運算</a:t>
            </a:r>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11</a:t>
            </a:fld>
            <a:endParaRPr lang="zh-CN" altLang="en-US"/>
          </a:p>
        </p:txBody>
      </p:sp>
    </p:spTree>
    <p:extLst>
      <p:ext uri="{BB962C8B-B14F-4D97-AF65-F5344CB8AC3E}">
        <p14:creationId xmlns:p14="http://schemas.microsoft.com/office/powerpoint/2010/main" val="290356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dirty="0"/>
              <a:t>如果一個數有乘法反元素，則它跟它的乘法反元素相乘就會得到單位元素。</a:t>
            </a:r>
            <a:endParaRPr lang="en-US" altLang="zh-TW" sz="1800" dirty="0"/>
          </a:p>
          <a:p>
            <a:r>
              <a:rPr lang="zh-TW" altLang="en-US" sz="1800" dirty="0"/>
              <a:t>由文獻</a:t>
            </a:r>
            <a:r>
              <a:rPr lang="en-US" altLang="zh-TW" sz="1800" dirty="0"/>
              <a:t>11</a:t>
            </a:r>
            <a:r>
              <a:rPr lang="zh-TW" altLang="en-US" sz="1800" dirty="0"/>
              <a:t>中提到的方程式</a:t>
            </a:r>
            <a:r>
              <a:rPr lang="en-US" altLang="zh-TW" sz="1800" dirty="0"/>
              <a:t>3.1</a:t>
            </a:r>
            <a:r>
              <a:rPr lang="zh-TW" altLang="en-US" sz="1800" dirty="0"/>
              <a:t>可以算出有限場的乘法反元素，由方程式導出的電路如下圖，但由於直接算出有限場</a:t>
            </a:r>
            <a:r>
              <a:rPr lang="en-US" altLang="zh-TW" sz="1800" dirty="0"/>
              <a:t>GF(2</a:t>
            </a:r>
            <a:r>
              <a:rPr lang="en-US" altLang="zh-TW" sz="1800" baseline="30000" dirty="0"/>
              <a:t>8</a:t>
            </a:r>
            <a:r>
              <a:rPr lang="en-US" altLang="zh-TW" sz="1800" dirty="0"/>
              <a:t>)</a:t>
            </a:r>
            <a:r>
              <a:rPr lang="zh-TW" altLang="en-US" sz="1800" dirty="0"/>
              <a:t>的乘法反元素的電路太過複雜，因此先透過一個同構電路將</a:t>
            </a:r>
            <a:r>
              <a:rPr lang="en-US" altLang="zh-TW" sz="1800" dirty="0"/>
              <a:t>GF(2</a:t>
            </a:r>
            <a:r>
              <a:rPr lang="en-US" altLang="zh-TW" sz="1800" baseline="30000" dirty="0"/>
              <a:t>8</a:t>
            </a:r>
            <a:r>
              <a:rPr lang="en-US" altLang="zh-TW" sz="1800" dirty="0"/>
              <a:t>)</a:t>
            </a:r>
            <a:r>
              <a:rPr lang="zh-TW" altLang="en-US" sz="1800" dirty="0"/>
              <a:t>轉換到</a:t>
            </a:r>
            <a:r>
              <a:rPr lang="en-US" altLang="zh-TW" sz="1800" dirty="0"/>
              <a:t>GF(2</a:t>
            </a:r>
            <a:r>
              <a:rPr lang="en-US" altLang="zh-TW" sz="1800" baseline="30000" dirty="0"/>
              <a:t>4</a:t>
            </a:r>
            <a:r>
              <a:rPr lang="en-US" altLang="zh-TW" sz="1800" dirty="0"/>
              <a:t>)</a:t>
            </a:r>
            <a:r>
              <a:rPr lang="zh-TW" altLang="en-US" sz="1800" dirty="0"/>
              <a:t>，在求出它在</a:t>
            </a:r>
            <a:r>
              <a:rPr lang="en-US" altLang="zh-TW" sz="1800" dirty="0"/>
              <a:t>GF(2</a:t>
            </a:r>
            <a:r>
              <a:rPr lang="en-US" altLang="zh-TW" sz="1800" baseline="30000" dirty="0"/>
              <a:t>4</a:t>
            </a:r>
            <a:r>
              <a:rPr lang="en-US" altLang="zh-TW" sz="1800" dirty="0"/>
              <a:t>)</a:t>
            </a:r>
            <a:r>
              <a:rPr lang="zh-TW" altLang="en-US" sz="1800" dirty="0"/>
              <a:t>上的乘法反元素，最後再透過反同構電路將</a:t>
            </a:r>
            <a:r>
              <a:rPr lang="en-US" altLang="zh-TW" sz="1800" dirty="0"/>
              <a:t>GF(2</a:t>
            </a:r>
            <a:r>
              <a:rPr lang="en-US" altLang="zh-TW" sz="1800" baseline="30000" dirty="0"/>
              <a:t>4</a:t>
            </a:r>
            <a:r>
              <a:rPr lang="en-US" altLang="zh-TW" sz="1800" dirty="0"/>
              <a:t>)</a:t>
            </a:r>
            <a:r>
              <a:rPr lang="zh-TW" altLang="en-US" sz="1800" dirty="0"/>
              <a:t>上的乘法反元素轉換為</a:t>
            </a:r>
            <a:r>
              <a:rPr lang="en-US" altLang="zh-TW" sz="1800" dirty="0"/>
              <a:t>GF(2</a:t>
            </a:r>
            <a:r>
              <a:rPr lang="en-US" altLang="zh-TW" sz="1800" baseline="30000" dirty="0"/>
              <a:t>8</a:t>
            </a:r>
            <a:r>
              <a:rPr lang="en-US" altLang="zh-TW" sz="1800" dirty="0"/>
              <a:t>)</a:t>
            </a:r>
            <a:r>
              <a:rPr lang="zh-TW" altLang="en-US" sz="1800" dirty="0"/>
              <a:t>上。</a:t>
            </a:r>
            <a:endParaRPr lang="en-US" altLang="zh-TW" sz="1800" dirty="0"/>
          </a:p>
          <a:p>
            <a:endParaRPr lang="en-US" altLang="zh-TW" sz="1800"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12</a:t>
            </a:fld>
            <a:endParaRPr lang="zh-CN" altLang="en-US"/>
          </a:p>
        </p:txBody>
      </p:sp>
    </p:spTree>
    <p:extLst>
      <p:ext uri="{BB962C8B-B14F-4D97-AF65-F5344CB8AC3E}">
        <p14:creationId xmlns:p14="http://schemas.microsoft.com/office/powerpoint/2010/main" val="3262904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dirty="0"/>
              <a:t>仿射運算的公式在上面，它的矩陣表示式如圖。</a:t>
            </a:r>
            <a:endParaRPr lang="zh-CN" altLang="en-US" sz="1800"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13</a:t>
            </a:fld>
            <a:endParaRPr lang="zh-CN" altLang="en-US"/>
          </a:p>
        </p:txBody>
      </p:sp>
    </p:spTree>
    <p:extLst>
      <p:ext uri="{BB962C8B-B14F-4D97-AF65-F5344CB8AC3E}">
        <p14:creationId xmlns:p14="http://schemas.microsoft.com/office/powerpoint/2010/main" val="3597571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kern="1200" dirty="0">
                <a:solidFill>
                  <a:schemeClr val="tx1"/>
                </a:solidFill>
                <a:effectLst/>
                <a:latin typeface="+mn-lt"/>
                <a:ea typeface="+mn-ea"/>
                <a:cs typeface="+mn-cs"/>
              </a:rPr>
              <a:t>上表</a:t>
            </a:r>
            <a:r>
              <a:rPr lang="zh-TW" altLang="zh-TW" sz="1800" kern="1200" dirty="0">
                <a:solidFill>
                  <a:schemeClr val="tx1"/>
                </a:solidFill>
                <a:effectLst/>
                <a:latin typeface="+mn-lt"/>
                <a:ea typeface="+mn-ea"/>
                <a:cs typeface="+mn-cs"/>
              </a:rPr>
              <a:t>為三種</a:t>
            </a:r>
            <a:r>
              <a:rPr lang="en-US" altLang="zh-TW" sz="1800" kern="1200" dirty="0">
                <a:solidFill>
                  <a:schemeClr val="tx1"/>
                </a:solidFill>
                <a:effectLst/>
                <a:latin typeface="+mn-lt"/>
                <a:ea typeface="+mn-ea"/>
                <a:cs typeface="+mn-cs"/>
              </a:rPr>
              <a:t>S-box</a:t>
            </a:r>
            <a:r>
              <a:rPr lang="zh-TW" altLang="zh-TW" sz="1800" kern="1200" dirty="0">
                <a:solidFill>
                  <a:schemeClr val="tx1"/>
                </a:solidFill>
                <a:effectLst/>
                <a:latin typeface="+mn-lt"/>
                <a:ea typeface="+mn-ea"/>
                <a:cs typeface="+mn-cs"/>
              </a:rPr>
              <a:t>實現方法在</a:t>
            </a:r>
            <a:r>
              <a:rPr lang="en-US" altLang="zh-TW" sz="1800" kern="1200" dirty="0" err="1">
                <a:solidFill>
                  <a:schemeClr val="tx1"/>
                </a:solidFill>
                <a:effectLst/>
                <a:latin typeface="+mn-lt"/>
                <a:ea typeface="+mn-ea"/>
                <a:cs typeface="+mn-cs"/>
              </a:rPr>
              <a:t>Virtex</a:t>
            </a:r>
            <a:r>
              <a:rPr lang="en-US" altLang="zh-TW" sz="1800" kern="1200" dirty="0">
                <a:solidFill>
                  <a:schemeClr val="tx1"/>
                </a:solidFill>
                <a:effectLst/>
                <a:latin typeface="+mn-lt"/>
                <a:ea typeface="+mn-ea"/>
                <a:cs typeface="+mn-cs"/>
              </a:rPr>
              <a:t> 7</a:t>
            </a:r>
            <a:r>
              <a:rPr lang="zh-TW" altLang="zh-TW" sz="1800" kern="1200" dirty="0">
                <a:solidFill>
                  <a:schemeClr val="tx1"/>
                </a:solidFill>
                <a:effectLst/>
                <a:latin typeface="+mn-lt"/>
                <a:ea typeface="+mn-ea"/>
                <a:cs typeface="+mn-cs"/>
              </a:rPr>
              <a:t>系列的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XC7VX330T</a:t>
            </a:r>
            <a:r>
              <a:rPr lang="zh-TW" altLang="zh-TW" sz="1800" kern="1200" dirty="0">
                <a:solidFill>
                  <a:schemeClr val="tx1"/>
                </a:solidFill>
                <a:effectLst/>
                <a:latin typeface="+mn-lt"/>
                <a:ea typeface="+mn-ea"/>
                <a:cs typeface="+mn-cs"/>
              </a:rPr>
              <a:t>元件上的合成結果。由表可以得知使用直接邏輯映射</a:t>
            </a:r>
            <a:r>
              <a:rPr lang="zh-TW" altLang="en-US" sz="1800" kern="1200" dirty="0">
                <a:solidFill>
                  <a:schemeClr val="tx1"/>
                </a:solidFill>
                <a:effectLst/>
                <a:latin typeface="+mn-lt"/>
                <a:ea typeface="+mn-ea"/>
                <a:cs typeface="+mn-cs"/>
              </a:rPr>
              <a:t>使用的</a:t>
            </a:r>
            <a:r>
              <a:rPr lang="en-US" altLang="zh-TW" sz="1800" kern="1200" dirty="0">
                <a:solidFill>
                  <a:schemeClr val="tx1"/>
                </a:solidFill>
                <a:effectLst/>
                <a:latin typeface="+mn-lt"/>
                <a:ea typeface="+mn-ea"/>
                <a:cs typeface="+mn-cs"/>
              </a:rPr>
              <a:t>LUT</a:t>
            </a:r>
            <a:r>
              <a:rPr lang="zh-TW" altLang="en-US" sz="1800" kern="1200" dirty="0">
                <a:solidFill>
                  <a:schemeClr val="tx1"/>
                </a:solidFill>
                <a:effectLst/>
                <a:latin typeface="+mn-lt"/>
                <a:ea typeface="+mn-ea"/>
                <a:cs typeface="+mn-cs"/>
              </a:rPr>
              <a:t>少於</a:t>
            </a:r>
            <a:r>
              <a:rPr lang="zh-TW" altLang="zh-TW" sz="1800" kern="1200" dirty="0">
                <a:solidFill>
                  <a:schemeClr val="tx1"/>
                </a:solidFill>
                <a:effectLst/>
                <a:latin typeface="+mn-lt"/>
                <a:ea typeface="+mn-ea"/>
                <a:cs typeface="+mn-cs"/>
              </a:rPr>
              <a:t>複合場運算。因此，我們在</a:t>
            </a:r>
            <a:r>
              <a:rPr lang="en-US" altLang="zh-TW" sz="1800" kern="1200" dirty="0">
                <a:solidFill>
                  <a:schemeClr val="tx1"/>
                </a:solidFill>
                <a:effectLst/>
                <a:latin typeface="+mn-lt"/>
                <a:ea typeface="+mn-ea"/>
                <a:cs typeface="+mn-cs"/>
              </a:rPr>
              <a:t>FPGA</a:t>
            </a:r>
            <a:r>
              <a:rPr lang="zh-TW" altLang="zh-TW" sz="1800" kern="1200" dirty="0">
                <a:solidFill>
                  <a:schemeClr val="tx1"/>
                </a:solidFill>
                <a:effectLst/>
                <a:latin typeface="+mn-lt"/>
                <a:ea typeface="+mn-ea"/>
                <a:cs typeface="+mn-cs"/>
              </a:rPr>
              <a:t>上採取直接邏輯映射的方式實現</a:t>
            </a:r>
            <a:r>
              <a:rPr lang="zh-TW" altLang="en-US" sz="1800" kern="1200" dirty="0">
                <a:solidFill>
                  <a:schemeClr val="tx1"/>
                </a:solidFill>
                <a:effectLst/>
                <a:latin typeface="+mn-lt"/>
                <a:ea typeface="+mn-ea"/>
                <a:cs typeface="+mn-cs"/>
              </a:rPr>
              <a:t>。</a:t>
            </a:r>
            <a:endParaRPr lang="en-US" altLang="zh-TW" sz="1800" kern="1200" dirty="0">
              <a:solidFill>
                <a:schemeClr val="tx1"/>
              </a:solidFill>
              <a:effectLst/>
              <a:latin typeface="+mn-lt"/>
              <a:ea typeface="+mn-ea"/>
              <a:cs typeface="+mn-cs"/>
            </a:endParaRPr>
          </a:p>
          <a:p>
            <a:endParaRPr lang="en-US" altLang="zh-TW" sz="1800" kern="1200" dirty="0">
              <a:solidFill>
                <a:schemeClr val="tx1"/>
              </a:solidFill>
              <a:effectLst/>
              <a:latin typeface="+mn-lt"/>
              <a:ea typeface="+mn-ea"/>
              <a:cs typeface="+mn-cs"/>
            </a:endParaRPr>
          </a:p>
          <a:p>
            <a:r>
              <a:rPr lang="zh-TW" altLang="en-US" sz="1800" kern="1200" dirty="0">
                <a:solidFill>
                  <a:schemeClr val="tx1"/>
                </a:solidFill>
                <a:effectLst/>
                <a:latin typeface="+mn-lt"/>
                <a:ea typeface="+mn-ea"/>
                <a:cs typeface="+mn-cs"/>
              </a:rPr>
              <a:t>下表</a:t>
            </a:r>
            <a:r>
              <a:rPr lang="zh-TW" altLang="zh-TW" sz="1800" kern="1200" dirty="0">
                <a:solidFill>
                  <a:schemeClr val="tx1"/>
                </a:solidFill>
                <a:effectLst/>
                <a:latin typeface="+mn-lt"/>
                <a:ea typeface="+mn-ea"/>
                <a:cs typeface="+mn-cs"/>
              </a:rPr>
              <a:t>為使用台灣半導體研究中心提供的</a:t>
            </a:r>
            <a:r>
              <a:rPr lang="en-US" altLang="zh-TW" sz="1800" kern="1200" dirty="0">
                <a:solidFill>
                  <a:schemeClr val="tx1"/>
                </a:solidFill>
                <a:effectLst/>
                <a:latin typeface="+mn-lt"/>
                <a:ea typeface="+mn-ea"/>
                <a:cs typeface="+mn-cs"/>
              </a:rPr>
              <a:t>TSMC 0.18 </a:t>
            </a:r>
            <a:r>
              <a:rPr lang="en-US" altLang="zh-TW" sz="1800" kern="1200" dirty="0" err="1">
                <a:solidFill>
                  <a:schemeClr val="tx1"/>
                </a:solidFill>
                <a:effectLst/>
                <a:latin typeface="+mn-lt"/>
                <a:ea typeface="+mn-ea"/>
                <a:cs typeface="+mn-cs"/>
              </a:rPr>
              <a:t>μm</a:t>
            </a:r>
            <a:r>
              <a:rPr lang="zh-TW" altLang="zh-TW" sz="1800" kern="1200" dirty="0">
                <a:solidFill>
                  <a:schemeClr val="tx1"/>
                </a:solidFill>
                <a:effectLst/>
                <a:latin typeface="+mn-lt"/>
                <a:ea typeface="+mn-ea"/>
                <a:cs typeface="+mn-cs"/>
              </a:rPr>
              <a:t>元件庫，在時脈週期為</a:t>
            </a:r>
            <a:r>
              <a:rPr lang="en-US" altLang="zh-TW" sz="1800" kern="1200" dirty="0">
                <a:solidFill>
                  <a:schemeClr val="tx1"/>
                </a:solidFill>
                <a:effectLst/>
                <a:latin typeface="+mn-lt"/>
                <a:ea typeface="+mn-ea"/>
                <a:cs typeface="+mn-cs"/>
              </a:rPr>
              <a:t>3.5 ns</a:t>
            </a:r>
            <a:r>
              <a:rPr lang="zh-TW" altLang="zh-TW" sz="1800" kern="1200" dirty="0">
                <a:solidFill>
                  <a:schemeClr val="tx1"/>
                </a:solidFill>
                <a:effectLst/>
                <a:latin typeface="+mn-lt"/>
                <a:ea typeface="+mn-ea"/>
                <a:cs typeface="+mn-cs"/>
              </a:rPr>
              <a:t>下使用兩種方法實現</a:t>
            </a:r>
            <a:r>
              <a:rPr lang="en-US" altLang="zh-TW" sz="1800" kern="1200" dirty="0">
                <a:solidFill>
                  <a:schemeClr val="tx1"/>
                </a:solidFill>
                <a:effectLst/>
                <a:latin typeface="+mn-lt"/>
                <a:ea typeface="+mn-ea"/>
                <a:cs typeface="+mn-cs"/>
              </a:rPr>
              <a:t>S-box</a:t>
            </a:r>
            <a:r>
              <a:rPr lang="zh-TW" altLang="zh-TW" sz="1800" kern="1200" dirty="0">
                <a:solidFill>
                  <a:schemeClr val="tx1"/>
                </a:solidFill>
                <a:effectLst/>
                <a:latin typeface="+mn-lt"/>
                <a:ea typeface="+mn-ea"/>
                <a:cs typeface="+mn-cs"/>
              </a:rPr>
              <a:t>的合成結果。由表可以得知，在</a:t>
            </a:r>
            <a:r>
              <a:rPr lang="en-US" altLang="zh-TW" sz="1800" kern="1200" dirty="0">
                <a:solidFill>
                  <a:schemeClr val="tx1"/>
                </a:solidFill>
                <a:effectLst/>
                <a:latin typeface="+mn-lt"/>
                <a:ea typeface="+mn-ea"/>
                <a:cs typeface="+mn-cs"/>
              </a:rPr>
              <a:t>ASIC</a:t>
            </a:r>
            <a:r>
              <a:rPr lang="zh-TW" altLang="zh-TW" sz="1800" kern="1200" dirty="0">
                <a:solidFill>
                  <a:schemeClr val="tx1"/>
                </a:solidFill>
                <a:effectLst/>
                <a:latin typeface="+mn-lt"/>
                <a:ea typeface="+mn-ea"/>
                <a:cs typeface="+mn-cs"/>
              </a:rPr>
              <a:t>的設計上使用複合場運算的方法在同樣的時脈週期下使用了更少的等效邏輯閘數量，節省了約</a:t>
            </a:r>
            <a:r>
              <a:rPr lang="en-US" altLang="zh-TW" sz="1800" kern="1200" dirty="0">
                <a:solidFill>
                  <a:schemeClr val="tx1"/>
                </a:solidFill>
                <a:effectLst/>
                <a:latin typeface="+mn-lt"/>
                <a:ea typeface="+mn-ea"/>
                <a:cs typeface="+mn-cs"/>
              </a:rPr>
              <a:t>55.6%</a:t>
            </a:r>
            <a:r>
              <a:rPr lang="zh-TW" altLang="zh-TW" sz="1800" kern="1200" dirty="0">
                <a:solidFill>
                  <a:schemeClr val="tx1"/>
                </a:solidFill>
                <a:effectLst/>
                <a:latin typeface="+mn-lt"/>
                <a:ea typeface="+mn-ea"/>
                <a:cs typeface="+mn-cs"/>
              </a:rPr>
              <a:t>。因此，我們在</a:t>
            </a:r>
            <a:r>
              <a:rPr lang="en-US" altLang="zh-TW" sz="1800" kern="1200" dirty="0">
                <a:solidFill>
                  <a:schemeClr val="tx1"/>
                </a:solidFill>
                <a:effectLst/>
                <a:latin typeface="+mn-lt"/>
                <a:ea typeface="+mn-ea"/>
                <a:cs typeface="+mn-cs"/>
              </a:rPr>
              <a:t>ASIC</a:t>
            </a:r>
            <a:r>
              <a:rPr lang="zh-TW" altLang="zh-TW" sz="1800" kern="1200" dirty="0">
                <a:solidFill>
                  <a:schemeClr val="tx1"/>
                </a:solidFill>
                <a:effectLst/>
                <a:latin typeface="+mn-lt"/>
                <a:ea typeface="+mn-ea"/>
                <a:cs typeface="+mn-cs"/>
              </a:rPr>
              <a:t>上採取複合場運算的方式實現</a:t>
            </a:r>
            <a:r>
              <a:rPr lang="zh-TW" altLang="en-US" sz="1800" kern="1200" dirty="0">
                <a:solidFill>
                  <a:schemeClr val="tx1"/>
                </a:solidFill>
                <a:effectLst/>
                <a:latin typeface="+mn-lt"/>
                <a:ea typeface="+mn-ea"/>
                <a:cs typeface="+mn-cs"/>
              </a:rPr>
              <a:t>。</a:t>
            </a:r>
            <a:endParaRPr lang="en-US" altLang="zh-TW" sz="1800" kern="1200" dirty="0">
              <a:solidFill>
                <a:schemeClr val="tx1"/>
              </a:solidFill>
              <a:effectLst/>
              <a:latin typeface="+mn-lt"/>
              <a:ea typeface="+mn-ea"/>
              <a:cs typeface="+mn-cs"/>
            </a:endParaRPr>
          </a:p>
          <a:p>
            <a:endParaRPr lang="en-US" altLang="zh-TW" sz="18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200" dirty="0">
                <a:solidFill>
                  <a:schemeClr val="tx1"/>
                </a:solidFill>
                <a:effectLst/>
                <a:latin typeface="+mn-lt"/>
                <a:ea typeface="+mn-ea"/>
                <a:cs typeface="+mn-cs"/>
              </a:rPr>
              <a:t>POWER</a:t>
            </a:r>
            <a:r>
              <a:rPr lang="zh-TW" altLang="en-US" sz="1800" kern="1200" dirty="0">
                <a:solidFill>
                  <a:schemeClr val="tx1"/>
                </a:solidFill>
                <a:effectLst/>
                <a:latin typeface="+mn-lt"/>
                <a:ea typeface="+mn-ea"/>
                <a:cs typeface="+mn-cs"/>
              </a:rPr>
              <a:t>越高</a:t>
            </a:r>
            <a:r>
              <a:rPr lang="en-US" altLang="zh-TW"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r>
              <a:rPr lang="zh-TW" altLang="en-US" sz="1800" kern="1200" dirty="0">
                <a:solidFill>
                  <a:schemeClr val="tx1"/>
                </a:solidFill>
                <a:effectLst/>
                <a:latin typeface="+mn-lt"/>
                <a:ea typeface="+mn-ea"/>
                <a:cs typeface="+mn-cs"/>
              </a:rPr>
              <a:t>越低；</a:t>
            </a:r>
            <a:r>
              <a:rPr lang="en-US" altLang="zh-TW" sz="1800" kern="1200" dirty="0">
                <a:solidFill>
                  <a:schemeClr val="tx1"/>
                </a:solidFill>
                <a:effectLst/>
                <a:latin typeface="+mn-lt"/>
                <a:ea typeface="+mn-ea"/>
                <a:cs typeface="+mn-cs"/>
              </a:rPr>
              <a:t>POWER</a:t>
            </a:r>
            <a:r>
              <a:rPr lang="zh-TW" altLang="en-US" sz="1800" kern="1200" dirty="0">
                <a:solidFill>
                  <a:schemeClr val="tx1"/>
                </a:solidFill>
                <a:effectLst/>
                <a:latin typeface="+mn-lt"/>
                <a:ea typeface="+mn-ea"/>
                <a:cs typeface="+mn-cs"/>
              </a:rPr>
              <a:t>差不多，但直接的比較高一點點</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14</a:t>
            </a:fld>
            <a:endParaRPr lang="zh-CN" altLang="en-US"/>
          </a:p>
        </p:txBody>
      </p:sp>
    </p:spTree>
    <p:extLst>
      <p:ext uri="{BB962C8B-B14F-4D97-AF65-F5344CB8AC3E}">
        <p14:creationId xmlns:p14="http://schemas.microsoft.com/office/powerpoint/2010/main" val="190048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第二個是列位移轉換，</a:t>
            </a:r>
            <a:r>
              <a:rPr lang="zh-TW" altLang="zh-TW" sz="1200" kern="1200" dirty="0">
                <a:solidFill>
                  <a:schemeClr val="tx1"/>
                </a:solidFill>
                <a:effectLst/>
                <a:latin typeface="+mn-lt"/>
                <a:ea typeface="+mn-ea"/>
                <a:cs typeface="+mn-cs"/>
              </a:rPr>
              <a:t>列位移轉換是將狀態矩陣做列循環位移的運算，除了第一列不做改變以外</a:t>
            </a:r>
            <a:r>
              <a:rPr lang="zh-TW" altLang="en-US" sz="1200" kern="1200" dirty="0">
                <a:solidFill>
                  <a:schemeClr val="tx1"/>
                </a:solidFill>
                <a:effectLst/>
                <a:latin typeface="+mn-lt"/>
                <a:ea typeface="+mn-ea"/>
                <a:cs typeface="+mn-cs"/>
              </a:rPr>
              <a:t>，第二列會向左旋一個</a:t>
            </a:r>
            <a:r>
              <a:rPr lang="en-US" altLang="zh-TW" sz="1200" kern="1200" dirty="0">
                <a:solidFill>
                  <a:schemeClr val="tx1"/>
                </a:solidFill>
                <a:effectLst/>
                <a:latin typeface="+mn-lt"/>
                <a:ea typeface="+mn-ea"/>
                <a:cs typeface="+mn-cs"/>
              </a:rPr>
              <a:t>Byte</a:t>
            </a:r>
            <a:r>
              <a:rPr lang="zh-TW" altLang="en-US" sz="1200" kern="1200" dirty="0">
                <a:solidFill>
                  <a:schemeClr val="tx1"/>
                </a:solidFill>
                <a:effectLst/>
                <a:latin typeface="+mn-lt"/>
                <a:ea typeface="+mn-ea"/>
                <a:cs typeface="+mn-cs"/>
              </a:rPr>
              <a:t>，第三列會向左旋二個</a:t>
            </a:r>
            <a:r>
              <a:rPr lang="en-US" altLang="zh-TW" sz="1200" kern="1200" dirty="0">
                <a:solidFill>
                  <a:schemeClr val="tx1"/>
                </a:solidFill>
                <a:effectLst/>
                <a:latin typeface="+mn-lt"/>
                <a:ea typeface="+mn-ea"/>
                <a:cs typeface="+mn-cs"/>
              </a:rPr>
              <a:t>Bytes</a:t>
            </a:r>
            <a:r>
              <a:rPr lang="zh-TW" altLang="en-US" sz="1200" kern="1200" dirty="0">
                <a:solidFill>
                  <a:schemeClr val="tx1"/>
                </a:solidFill>
                <a:effectLst/>
                <a:latin typeface="+mn-lt"/>
                <a:ea typeface="+mn-ea"/>
                <a:cs typeface="+mn-cs"/>
              </a:rPr>
              <a:t>，第四列會向左旋</a:t>
            </a:r>
            <a:r>
              <a:rPr lang="en-US" altLang="zh-TW" sz="1200" kern="1200" dirty="0">
                <a:solidFill>
                  <a:schemeClr val="tx1"/>
                </a:solidFill>
                <a:effectLst/>
                <a:latin typeface="+mn-lt"/>
                <a:ea typeface="+mn-ea"/>
                <a:cs typeface="+mn-cs"/>
              </a:rPr>
              <a:t>3</a:t>
            </a:r>
            <a:r>
              <a:rPr lang="zh-TW" altLang="en-US" sz="1200" kern="1200" dirty="0">
                <a:solidFill>
                  <a:schemeClr val="tx1"/>
                </a:solidFill>
                <a:effectLst/>
                <a:latin typeface="+mn-lt"/>
                <a:ea typeface="+mn-ea"/>
                <a:cs typeface="+mn-cs"/>
              </a:rPr>
              <a:t>個</a:t>
            </a:r>
            <a:r>
              <a:rPr lang="en-US" altLang="zh-TW" sz="1200" kern="1200" dirty="0">
                <a:solidFill>
                  <a:schemeClr val="tx1"/>
                </a:solidFill>
                <a:effectLst/>
                <a:latin typeface="+mn-lt"/>
                <a:ea typeface="+mn-ea"/>
                <a:cs typeface="+mn-cs"/>
              </a:rPr>
              <a:t>Bytes</a:t>
            </a:r>
            <a:r>
              <a:rPr lang="zh-TW" altLang="en-US" sz="1200" kern="1200" dirty="0">
                <a:solidFill>
                  <a:schemeClr val="tx1"/>
                </a:solidFill>
                <a:effectLst/>
                <a:latin typeface="+mn-lt"/>
                <a:ea typeface="+mn-ea"/>
                <a:cs typeface="+mn-cs"/>
              </a:rPr>
              <a:t>。</a:t>
            </a:r>
            <a:endParaRPr lang="zh-CN" altLang="en-US" dirty="0"/>
          </a:p>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15</a:t>
            </a:fld>
            <a:endParaRPr lang="zh-CN" altLang="en-US"/>
          </a:p>
        </p:txBody>
      </p:sp>
    </p:spTree>
    <p:extLst>
      <p:ext uri="{BB962C8B-B14F-4D97-AF65-F5344CB8AC3E}">
        <p14:creationId xmlns:p14="http://schemas.microsoft.com/office/powerpoint/2010/main" val="3758201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第三個是</a:t>
            </a:r>
            <a:r>
              <a:rPr lang="zh-TW" altLang="zh-TW" sz="1200" b="0" kern="1200" dirty="0">
                <a:solidFill>
                  <a:schemeClr val="tx1"/>
                </a:solidFill>
                <a:effectLst/>
                <a:latin typeface="+mn-lt"/>
                <a:ea typeface="+mn-ea"/>
                <a:cs typeface="+mn-cs"/>
              </a:rPr>
              <a:t>混合行轉換</a:t>
            </a:r>
            <a:r>
              <a:rPr lang="zh-TW" altLang="en-US"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進行轉換時，以狀態矩陣中的行字元為一個單位做運算，其中每個行字元包含四個多項式，將行字元與一固定多項式</a:t>
            </a:r>
            <a:r>
              <a:rPr lang="zh-TW" altLang="en-US" sz="1200" kern="1200" dirty="0">
                <a:solidFill>
                  <a:schemeClr val="tx1"/>
                </a:solidFill>
                <a:effectLst/>
                <a:latin typeface="+mn-lt"/>
                <a:ea typeface="+mn-ea"/>
                <a:cs typeface="+mn-cs"/>
              </a:rPr>
              <a:t>矩陣</a:t>
            </a:r>
            <a:r>
              <a:rPr lang="zh-TW" altLang="zh-TW" sz="1200" kern="1200" dirty="0">
                <a:solidFill>
                  <a:schemeClr val="tx1"/>
                </a:solidFill>
                <a:effectLst/>
                <a:latin typeface="+mn-lt"/>
                <a:ea typeface="+mn-ea"/>
                <a:cs typeface="+mn-cs"/>
              </a:rPr>
              <a:t>相乘</a:t>
            </a:r>
            <a:r>
              <a:rPr lang="zh-TW" altLang="en-US" sz="1200" kern="1200" dirty="0">
                <a:solidFill>
                  <a:schemeClr val="tx1"/>
                </a:solidFill>
                <a:effectLst/>
                <a:latin typeface="+mn-lt"/>
                <a:ea typeface="+mn-ea"/>
                <a:cs typeface="+mn-cs"/>
              </a:rPr>
              <a:t>。</a:t>
            </a:r>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16</a:t>
            </a:fld>
            <a:endParaRPr lang="zh-CN" altLang="en-US"/>
          </a:p>
        </p:txBody>
      </p:sp>
    </p:spTree>
    <p:extLst>
      <p:ext uri="{BB962C8B-B14F-4D97-AF65-F5344CB8AC3E}">
        <p14:creationId xmlns:p14="http://schemas.microsoft.com/office/powerpoint/2010/main" val="43302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solidFill>
                <a:effectLst/>
                <a:latin typeface="+mn-lt"/>
                <a:ea typeface="+mn-ea"/>
                <a:cs typeface="+mn-cs"/>
              </a:rPr>
              <a:t>最後一個是加入回合金鑰轉換，</a:t>
            </a:r>
            <a:r>
              <a:rPr lang="zh-TW" altLang="zh-TW" sz="1200" kern="1200" dirty="0">
                <a:solidFill>
                  <a:schemeClr val="tx1"/>
                </a:solidFill>
                <a:effectLst/>
                <a:latin typeface="+mn-lt"/>
                <a:ea typeface="+mn-ea"/>
                <a:cs typeface="+mn-cs"/>
              </a:rPr>
              <a:t>在加入回合金鑰轉換中，當前的狀態矩陣會與回合金鑰矩陣做互斥或運算，形成新的狀態矩陣，其中回合金鑰是由金鑰擴展程序產生</a:t>
            </a:r>
            <a:r>
              <a:rPr lang="zh-TW" altLang="en-US" sz="1200" kern="1200" dirty="0">
                <a:solidFill>
                  <a:schemeClr val="tx1"/>
                </a:solidFill>
                <a:effectLst/>
                <a:latin typeface="+mn-lt"/>
                <a:ea typeface="+mn-ea"/>
                <a:cs typeface="+mn-cs"/>
              </a:rPr>
              <a:t>。</a:t>
            </a:r>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17</a:t>
            </a:fld>
            <a:endParaRPr lang="zh-CN" altLang="en-US"/>
          </a:p>
        </p:txBody>
      </p:sp>
    </p:spTree>
    <p:extLst>
      <p:ext uri="{BB962C8B-B14F-4D97-AF65-F5344CB8AC3E}">
        <p14:creationId xmlns:p14="http://schemas.microsoft.com/office/powerpoint/2010/main" val="4087254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金鑰擴展程序</a:t>
            </a:r>
            <a:r>
              <a:rPr lang="zh-TW" altLang="en-US" sz="1200" kern="1200" dirty="0">
                <a:solidFill>
                  <a:schemeClr val="tx1"/>
                </a:solidFill>
                <a:effectLst/>
                <a:latin typeface="+mn-lt"/>
                <a:ea typeface="+mn-ea"/>
                <a:cs typeface="+mn-cs"/>
              </a:rPr>
              <a:t>是用來生成每回合需要使用的回合金鑰。</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主要由</a:t>
            </a:r>
            <a:r>
              <a:rPr lang="en-US" altLang="zh-TW" sz="1200" kern="1200" dirty="0" err="1">
                <a:solidFill>
                  <a:schemeClr val="tx1"/>
                </a:solidFill>
                <a:effectLst/>
                <a:latin typeface="+mn-lt"/>
                <a:ea typeface="+mn-ea"/>
                <a:cs typeface="+mn-cs"/>
              </a:rPr>
              <a:t>RotWord</a:t>
            </a:r>
            <a:r>
              <a:rPr lang="zh-TW" altLang="en-US"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SuWord</a:t>
            </a:r>
            <a:r>
              <a:rPr lang="zh-TW" altLang="en-US" sz="1200" kern="1200" dirty="0">
                <a:solidFill>
                  <a:schemeClr val="tx1"/>
                </a:solidFill>
                <a:effectLst/>
                <a:latin typeface="+mn-lt"/>
                <a:ea typeface="+mn-ea"/>
                <a:cs typeface="+mn-cs"/>
              </a:rPr>
              <a:t>跟</a:t>
            </a:r>
            <a:r>
              <a:rPr lang="en-US" altLang="zh-TW" sz="1200" kern="1200" dirty="0" err="1">
                <a:solidFill>
                  <a:schemeClr val="tx1"/>
                </a:solidFill>
                <a:effectLst/>
                <a:latin typeface="+mn-lt"/>
                <a:ea typeface="+mn-ea"/>
                <a:cs typeface="+mn-cs"/>
              </a:rPr>
              <a:t>Rcon</a:t>
            </a:r>
            <a:r>
              <a:rPr lang="zh-TW" altLang="en-US" sz="1200" kern="1200" dirty="0">
                <a:solidFill>
                  <a:schemeClr val="tx1"/>
                </a:solidFill>
                <a:effectLst/>
                <a:latin typeface="+mn-lt"/>
                <a:ea typeface="+mn-ea"/>
                <a:cs typeface="+mn-cs"/>
              </a:rPr>
              <a:t>組成。</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第一個使用的金鑰是原始金鑰，第二個開始使用的是擴展後的金鑰。</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擴展金鑰的步驟是將前一筆金鑰經由</a:t>
            </a:r>
            <a:r>
              <a:rPr lang="en-US" altLang="zh-TW" sz="1200" kern="1200" dirty="0" err="1">
                <a:solidFill>
                  <a:schemeClr val="tx1"/>
                </a:solidFill>
                <a:effectLst/>
                <a:latin typeface="+mn-lt"/>
                <a:ea typeface="+mn-ea"/>
                <a:cs typeface="+mn-cs"/>
              </a:rPr>
              <a:t>RotWord</a:t>
            </a:r>
            <a:r>
              <a:rPr lang="zh-TW" altLang="en-US" sz="1200" kern="1200" dirty="0">
                <a:solidFill>
                  <a:schemeClr val="tx1"/>
                </a:solidFill>
                <a:effectLst/>
                <a:latin typeface="+mn-lt"/>
                <a:ea typeface="+mn-ea"/>
                <a:cs typeface="+mn-cs"/>
              </a:rPr>
              <a:t>這個模組做位元組左移，再由</a:t>
            </a:r>
            <a:r>
              <a:rPr lang="en-US" altLang="zh-TW" sz="1200" kern="1200" dirty="0" err="1">
                <a:solidFill>
                  <a:schemeClr val="tx1"/>
                </a:solidFill>
                <a:effectLst/>
                <a:latin typeface="+mn-lt"/>
                <a:ea typeface="+mn-ea"/>
                <a:cs typeface="+mn-cs"/>
              </a:rPr>
              <a:t>SubWord</a:t>
            </a:r>
            <a:r>
              <a:rPr lang="zh-TW" altLang="en-US" sz="1200" kern="1200" dirty="0">
                <a:solidFill>
                  <a:schemeClr val="tx1"/>
                </a:solidFill>
                <a:effectLst/>
                <a:latin typeface="+mn-lt"/>
                <a:ea typeface="+mn-ea"/>
                <a:cs typeface="+mn-cs"/>
              </a:rPr>
              <a:t>這個模組透過位元組替代轉換將其替換，接著</a:t>
            </a:r>
            <a:r>
              <a:rPr lang="en-US" altLang="zh-TW" sz="1200" kern="1200" dirty="0" err="1">
                <a:solidFill>
                  <a:schemeClr val="tx1"/>
                </a:solidFill>
                <a:effectLst/>
                <a:latin typeface="+mn-lt"/>
                <a:ea typeface="+mn-ea"/>
                <a:cs typeface="+mn-cs"/>
              </a:rPr>
              <a:t>Rcon</a:t>
            </a:r>
            <a:r>
              <a:rPr lang="zh-TW" altLang="en-US" sz="1200" kern="1200" dirty="0">
                <a:solidFill>
                  <a:schemeClr val="tx1"/>
                </a:solidFill>
                <a:effectLst/>
                <a:latin typeface="+mn-lt"/>
                <a:ea typeface="+mn-ea"/>
                <a:cs typeface="+mn-cs"/>
              </a:rPr>
              <a:t>這個模組會根據回合數算出該回合的回合常數。最後將運算完的值與第一個</a:t>
            </a:r>
            <a:r>
              <a:rPr lang="en-US" altLang="zh-TW" sz="1200" kern="1200" dirty="0">
                <a:solidFill>
                  <a:schemeClr val="tx1"/>
                </a:solidFill>
                <a:effectLst/>
                <a:latin typeface="+mn-lt"/>
                <a:ea typeface="+mn-ea"/>
                <a:cs typeface="+mn-cs"/>
              </a:rPr>
              <a:t>Word</a:t>
            </a: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主要由</a:t>
            </a:r>
            <a:r>
              <a:rPr lang="en-US" altLang="zh-TW" sz="1200" kern="1200" dirty="0" err="1">
                <a:solidFill>
                  <a:schemeClr val="tx1"/>
                </a:solidFill>
                <a:effectLst/>
                <a:latin typeface="+mn-lt"/>
                <a:ea typeface="+mn-ea"/>
                <a:cs typeface="+mn-cs"/>
              </a:rPr>
              <a:t>RotWord</a:t>
            </a:r>
            <a:r>
              <a:rPr lang="zh-TW" altLang="en-US" sz="1200" kern="1200" dirty="0">
                <a:solidFill>
                  <a:schemeClr val="tx1"/>
                </a:solidFill>
                <a:effectLst/>
                <a:latin typeface="+mn-lt"/>
                <a:ea typeface="+mn-ea"/>
                <a:cs typeface="+mn-cs"/>
              </a:rPr>
              <a:t>跟</a:t>
            </a:r>
            <a:r>
              <a:rPr lang="en-US" altLang="zh-TW" sz="1200" kern="1200" dirty="0" err="1">
                <a:solidFill>
                  <a:schemeClr val="tx1"/>
                </a:solidFill>
                <a:effectLst/>
                <a:latin typeface="+mn-lt"/>
                <a:ea typeface="+mn-ea"/>
                <a:cs typeface="+mn-cs"/>
              </a:rPr>
              <a:t>SuWord</a:t>
            </a:r>
            <a:r>
              <a:rPr lang="zh-TW" altLang="en-US" sz="1200" kern="1200" dirty="0">
                <a:solidFill>
                  <a:schemeClr val="tx1"/>
                </a:solidFill>
                <a:effectLst/>
                <a:latin typeface="+mn-lt"/>
                <a:ea typeface="+mn-ea"/>
                <a:cs typeface="+mn-cs"/>
              </a:rPr>
              <a:t>組成，</a:t>
            </a:r>
            <a:r>
              <a:rPr lang="en-US" altLang="zh-TW" sz="1200" kern="1200" dirty="0" err="1">
                <a:solidFill>
                  <a:schemeClr val="tx1"/>
                </a:solidFill>
                <a:effectLst/>
                <a:latin typeface="+mn-lt"/>
                <a:ea typeface="+mn-ea"/>
                <a:cs typeface="+mn-cs"/>
              </a:rPr>
              <a:t>RotWord</a:t>
            </a:r>
            <a:r>
              <a:rPr lang="zh-TW" altLang="zh-TW" sz="1200" kern="1200" dirty="0">
                <a:solidFill>
                  <a:schemeClr val="tx1"/>
                </a:solidFill>
                <a:effectLst/>
                <a:latin typeface="+mn-lt"/>
                <a:ea typeface="+mn-ea"/>
                <a:cs typeface="+mn-cs"/>
              </a:rPr>
              <a:t>的功能為行字元的位元組左旋，</a:t>
            </a:r>
            <a:r>
              <a:rPr lang="zh-TW" altLang="en-US" sz="1200" kern="1200" dirty="0">
                <a:solidFill>
                  <a:schemeClr val="tx1"/>
                </a:solidFill>
                <a:effectLst/>
                <a:latin typeface="+mn-lt"/>
                <a:ea typeface="+mn-ea"/>
                <a:cs typeface="+mn-cs"/>
              </a:rPr>
              <a:t>而</a:t>
            </a:r>
            <a:r>
              <a:rPr lang="en-US" altLang="zh-TW" sz="1200" kern="1200" dirty="0" err="1">
                <a:solidFill>
                  <a:schemeClr val="tx1"/>
                </a:solidFill>
                <a:effectLst/>
                <a:latin typeface="+mn-lt"/>
                <a:ea typeface="+mn-ea"/>
                <a:cs typeface="+mn-cs"/>
              </a:rPr>
              <a:t>SubWord</a:t>
            </a:r>
            <a:r>
              <a:rPr lang="zh-TW" altLang="zh-TW" sz="1200" kern="1200" dirty="0">
                <a:solidFill>
                  <a:schemeClr val="tx1"/>
                </a:solidFill>
                <a:effectLst/>
                <a:latin typeface="+mn-lt"/>
                <a:ea typeface="+mn-ea"/>
                <a:cs typeface="+mn-cs"/>
              </a:rPr>
              <a:t>的功能</a:t>
            </a:r>
            <a:r>
              <a:rPr lang="zh-TW" altLang="en-US" sz="1200" kern="1200" dirty="0">
                <a:solidFill>
                  <a:schemeClr val="tx1"/>
                </a:solidFill>
                <a:effectLst/>
                <a:latin typeface="+mn-lt"/>
                <a:ea typeface="+mn-ea"/>
                <a:cs typeface="+mn-cs"/>
              </a:rPr>
              <a:t>是</a:t>
            </a:r>
            <a:r>
              <a:rPr lang="zh-TW" altLang="zh-TW" sz="1200" kern="1200" dirty="0">
                <a:solidFill>
                  <a:schemeClr val="tx1"/>
                </a:solidFill>
                <a:effectLst/>
                <a:latin typeface="+mn-lt"/>
                <a:ea typeface="+mn-ea"/>
                <a:cs typeface="+mn-cs"/>
              </a:rPr>
              <a:t>接收一個行字元，並透過位元組替代轉換將行字元中每一個位元組轉換形成新的行字元</a:t>
            </a:r>
            <a:r>
              <a:rPr lang="zh-TW" altLang="en-US" sz="1200" kern="1200" dirty="0">
                <a:solidFill>
                  <a:schemeClr val="tx1"/>
                </a:solidFill>
                <a:effectLst/>
                <a:latin typeface="+mn-lt"/>
                <a:ea typeface="+mn-ea"/>
                <a:cs typeface="+mn-cs"/>
              </a:rPr>
              <a:t>。</a:t>
            </a:r>
            <a:endParaRPr lang="zh-CN" altLang="en-US" dirty="0"/>
          </a:p>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18</a:t>
            </a:fld>
            <a:endParaRPr lang="zh-CN" altLang="en-US"/>
          </a:p>
        </p:txBody>
      </p:sp>
    </p:spTree>
    <p:extLst>
      <p:ext uri="{BB962C8B-B14F-4D97-AF65-F5344CB8AC3E}">
        <p14:creationId xmlns:p14="http://schemas.microsoft.com/office/powerpoint/2010/main" val="2458723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AES</a:t>
            </a:r>
            <a:r>
              <a:rPr lang="zh-TW" altLang="zh-TW" sz="1200" kern="1200" dirty="0">
                <a:solidFill>
                  <a:schemeClr val="tx1"/>
                </a:solidFill>
                <a:effectLst/>
                <a:latin typeface="+mn-lt"/>
                <a:ea typeface="+mn-ea"/>
                <a:cs typeface="+mn-cs"/>
              </a:rPr>
              <a:t>運算模組包含兩個</a:t>
            </a:r>
            <a:r>
              <a:rPr lang="en-US" altLang="zh-TW" sz="1200" kern="1200" dirty="0">
                <a:solidFill>
                  <a:schemeClr val="tx1"/>
                </a:solidFill>
                <a:effectLst/>
                <a:latin typeface="+mn-lt"/>
                <a:ea typeface="+mn-ea"/>
                <a:cs typeface="+mn-cs"/>
              </a:rPr>
              <a:t>AES-CTR</a:t>
            </a:r>
            <a:r>
              <a:rPr lang="zh-TW" altLang="zh-TW" sz="1200" kern="1200" dirty="0">
                <a:solidFill>
                  <a:schemeClr val="tx1"/>
                </a:solidFill>
                <a:effectLst/>
                <a:latin typeface="+mn-lt"/>
                <a:ea typeface="+mn-ea"/>
                <a:cs typeface="+mn-cs"/>
              </a:rPr>
              <a:t>運算單元與一個金鑰擴展程序單元。</a:t>
            </a:r>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19</a:t>
            </a:fld>
            <a:endParaRPr lang="zh-CN" altLang="en-US"/>
          </a:p>
        </p:txBody>
      </p:sp>
    </p:spTree>
    <p:extLst>
      <p:ext uri="{BB962C8B-B14F-4D97-AF65-F5344CB8AC3E}">
        <p14:creationId xmlns:p14="http://schemas.microsoft.com/office/powerpoint/2010/main" val="1777926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以下是我的今天面試簡報的大綱，總共有</a:t>
            </a:r>
            <a:r>
              <a:rPr lang="en-US" altLang="zh-TW" dirty="0"/>
              <a:t>5</a:t>
            </a:r>
            <a:r>
              <a:rPr lang="zh-TW" altLang="en-US" dirty="0"/>
              <a:t>章，第一章我會先介紹一下自己，接著會說明碩士論文，再說下線做的東西，接著說上課時做的</a:t>
            </a:r>
            <a:r>
              <a:rPr lang="en-US" altLang="zh-TW" dirty="0"/>
              <a:t>RISC</a:t>
            </a:r>
            <a:r>
              <a:rPr lang="zh-TW" altLang="en-US" dirty="0"/>
              <a:t>，最後會說其他專業成果與證書。</a:t>
            </a:r>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2</a:t>
            </a:fld>
            <a:endParaRPr lang="zh-CN" altLang="en-US"/>
          </a:p>
        </p:txBody>
      </p:sp>
    </p:spTree>
    <p:extLst>
      <p:ext uri="{BB962C8B-B14F-4D97-AF65-F5344CB8AC3E}">
        <p14:creationId xmlns:p14="http://schemas.microsoft.com/office/powerpoint/2010/main" val="1972854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在</a:t>
                </a:r>
                <a:r>
                  <a:rPr lang="en-US" altLang="zh-TW" sz="1200" kern="1200" dirty="0">
                    <a:solidFill>
                      <a:schemeClr val="tx1"/>
                    </a:solidFill>
                    <a:effectLst/>
                    <a:latin typeface="+mn-lt"/>
                    <a:ea typeface="+mn-ea"/>
                    <a:cs typeface="+mn-cs"/>
                  </a:rPr>
                  <a:t>GHASH</a:t>
                </a:r>
                <a:r>
                  <a:rPr lang="zh-TW" altLang="zh-TW" sz="1200" kern="1200" dirty="0">
                    <a:solidFill>
                      <a:schemeClr val="tx1"/>
                    </a:solidFill>
                    <a:effectLst/>
                    <a:latin typeface="+mn-lt"/>
                    <a:ea typeface="+mn-ea"/>
                    <a:cs typeface="+mn-cs"/>
                  </a:rPr>
                  <a:t>運算單元中，</a:t>
                </a:r>
                <a:r>
                  <a:rPr lang="zh-TW" altLang="en-US" sz="1200" kern="1200" dirty="0">
                    <a:solidFill>
                      <a:schemeClr val="tx1"/>
                    </a:solidFill>
                    <a:effectLst/>
                    <a:latin typeface="+mn-lt"/>
                    <a:ea typeface="+mn-ea"/>
                    <a:cs typeface="+mn-cs"/>
                  </a:rPr>
                  <a:t>有限場</a:t>
                </a:r>
                <a:r>
                  <a:rPr lang="zh-TW" altLang="zh-TW" sz="1200" kern="1200" dirty="0">
                    <a:solidFill>
                      <a:schemeClr val="tx1"/>
                    </a:solidFill>
                    <a:effectLst/>
                    <a:latin typeface="+mn-lt"/>
                    <a:ea typeface="+mn-ea"/>
                    <a:cs typeface="+mn-cs"/>
                  </a:rPr>
                  <a:t>乘法器的實現方式對於晶片的資源使用有著很大的影響，使用傳統乘法器實現兩個</a:t>
                </a:r>
                <a:r>
                  <a:rPr lang="en-US" altLang="zh-TW" sz="1200" kern="1200" dirty="0">
                    <a:solidFill>
                      <a:schemeClr val="tx1"/>
                    </a:solidFill>
                    <a:effectLst/>
                    <a:latin typeface="+mn-lt"/>
                    <a:ea typeface="+mn-ea"/>
                    <a:cs typeface="+mn-cs"/>
                  </a:rPr>
                  <a:t>128</a:t>
                </a:r>
                <a:r>
                  <a:rPr lang="zh-TW" altLang="zh-TW" sz="1200" kern="1200" dirty="0">
                    <a:solidFill>
                      <a:schemeClr val="tx1"/>
                    </a:solidFill>
                    <a:effectLst/>
                    <a:latin typeface="+mn-lt"/>
                    <a:ea typeface="+mn-ea"/>
                    <a:cs typeface="+mn-cs"/>
                  </a:rPr>
                  <a:t>位元的大數相乘會造成大量的資源消耗，以傳統乘法器實現有限場乘法如</a:t>
                </a:r>
                <a:r>
                  <a:rPr lang="zh-TW" altLang="en-US" sz="1200" kern="1200" dirty="0">
                    <a:solidFill>
                      <a:schemeClr val="tx1"/>
                    </a:solidFill>
                    <a:effectLst/>
                    <a:latin typeface="+mn-lt"/>
                    <a:ea typeface="+mn-ea"/>
                    <a:cs typeface="+mn-cs"/>
                  </a:rPr>
                  <a:t>右</a:t>
                </a:r>
                <a:r>
                  <a:rPr lang="zh-TW" altLang="zh-TW" sz="1200" kern="1200" dirty="0">
                    <a:solidFill>
                      <a:schemeClr val="tx1"/>
                    </a:solidFill>
                    <a:effectLst/>
                    <a:latin typeface="+mn-lt"/>
                    <a:ea typeface="+mn-ea"/>
                    <a:cs typeface="+mn-cs"/>
                  </a:rPr>
                  <a:t>圖。</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使用傳統乘法器實現大位元數有限場的乘法，</a:t>
                </a:r>
                <a:r>
                  <a:rPr lang="zh-TW" altLang="en-US" sz="1200" kern="1200" dirty="0">
                    <a:solidFill>
                      <a:schemeClr val="tx1"/>
                    </a:solidFill>
                    <a:effectLst/>
                    <a:latin typeface="+mn-lt"/>
                    <a:ea typeface="+mn-ea"/>
                    <a:cs typeface="+mn-cs"/>
                  </a:rPr>
                  <a:t>他的</a:t>
                </a:r>
                <a:r>
                  <a:rPr lang="zh-TW" altLang="zh-TW" sz="1200" kern="1200" dirty="0">
                    <a:solidFill>
                      <a:schemeClr val="tx1"/>
                    </a:solidFill>
                    <a:effectLst/>
                    <a:latin typeface="+mn-lt"/>
                    <a:ea typeface="+mn-ea"/>
                    <a:cs typeface="+mn-cs"/>
                  </a:rPr>
                  <a:t>邏輯閘使用量會是</a:t>
                </a:r>
                <a14:m>
                  <m:oMath xmlns:m="http://schemas.openxmlformats.org/officeDocument/2006/math">
                    <m:r>
                      <a:rPr lang="zh-TW" altLang="zh-TW" sz="1200" i="1" kern="1200">
                        <a:solidFill>
                          <a:schemeClr val="tx1"/>
                        </a:solidFill>
                        <a:effectLst/>
                        <a:latin typeface="Cambria Math" panose="02040503050406030204" pitchFamily="18" charset="0"/>
                        <a:ea typeface="+mn-ea"/>
                        <a:cs typeface="+mn-cs"/>
                      </a:rPr>
                      <m:t> </m:t>
                    </m:r>
                    <m:r>
                      <a:rPr lang="en-US" altLang="zh-TW" sz="1200" i="1" kern="1200">
                        <a:solidFill>
                          <a:schemeClr val="tx1"/>
                        </a:solidFill>
                        <a:effectLst/>
                        <a:latin typeface="Cambria Math" panose="02040503050406030204" pitchFamily="18" charset="0"/>
                        <a:ea typeface="+mn-ea"/>
                        <a:cs typeface="+mn-cs"/>
                      </a:rPr>
                      <m:t>𝑂</m:t>
                    </m:r>
                    <m:d>
                      <m:dPr>
                        <m:ctrlPr>
                          <a:rPr lang="zh-TW" altLang="zh-TW" sz="1200" i="1" kern="1200">
                            <a:solidFill>
                              <a:schemeClr val="tx1"/>
                            </a:solidFill>
                            <a:effectLst/>
                            <a:latin typeface="Cambria Math" panose="02040503050406030204" pitchFamily="18" charset="0"/>
                            <a:ea typeface="+mn-ea"/>
                            <a:cs typeface="+mn-cs"/>
                          </a:rPr>
                        </m:ctrlPr>
                      </m:dPr>
                      <m:e>
                        <m:sSup>
                          <m:sSupPr>
                            <m:ctrlPr>
                              <a:rPr lang="zh-TW" altLang="zh-TW" sz="1200" i="1" kern="1200">
                                <a:solidFill>
                                  <a:schemeClr val="tx1"/>
                                </a:solidFill>
                                <a:effectLst/>
                                <a:latin typeface="Cambria Math" panose="02040503050406030204" pitchFamily="18" charset="0"/>
                                <a:ea typeface="+mn-ea"/>
                                <a:cs typeface="+mn-cs"/>
                              </a:rPr>
                            </m:ctrlPr>
                          </m:sSupPr>
                          <m:e>
                            <m:r>
                              <a:rPr lang="en-US" altLang="zh-TW" sz="1200" i="1" kern="1200">
                                <a:solidFill>
                                  <a:schemeClr val="tx1"/>
                                </a:solidFill>
                                <a:effectLst/>
                                <a:latin typeface="Cambria Math" panose="02040503050406030204" pitchFamily="18" charset="0"/>
                                <a:ea typeface="+mn-ea"/>
                                <a:cs typeface="+mn-cs"/>
                              </a:rPr>
                              <m:t>𝑛</m:t>
                            </m:r>
                          </m:e>
                          <m:sup>
                            <m:r>
                              <a:rPr lang="en-US" altLang="zh-TW" sz="1200" i="1" kern="1200">
                                <a:solidFill>
                                  <a:schemeClr val="tx1"/>
                                </a:solidFill>
                                <a:effectLst/>
                                <a:latin typeface="Cambria Math" panose="02040503050406030204" pitchFamily="18" charset="0"/>
                                <a:ea typeface="+mn-ea"/>
                                <a:cs typeface="+mn-cs"/>
                              </a:rPr>
                              <m:t>2</m:t>
                            </m:r>
                          </m:sup>
                        </m:sSup>
                      </m:e>
                    </m:d>
                    <m:r>
                      <a:rPr lang="en-US" altLang="zh-TW" sz="1200" i="1" kern="1200">
                        <a:solidFill>
                          <a:schemeClr val="tx1"/>
                        </a:solidFill>
                        <a:effectLst/>
                        <a:latin typeface="Cambria Math" panose="02040503050406030204" pitchFamily="18" charset="0"/>
                        <a:ea typeface="+mn-ea"/>
                        <a:cs typeface="+mn-cs"/>
                      </a:rPr>
                      <m:t> </m:t>
                    </m:r>
                  </m:oMath>
                </a14:m>
                <a:r>
                  <a:rPr lang="zh-TW" altLang="zh-TW" sz="1200" kern="1200" dirty="0">
                    <a:solidFill>
                      <a:schemeClr val="tx1"/>
                    </a:solidFill>
                    <a:effectLst/>
                    <a:latin typeface="+mn-lt"/>
                    <a:ea typeface="+mn-ea"/>
                    <a:cs typeface="+mn-cs"/>
                  </a:rPr>
                  <a:t>的量級</a:t>
                </a:r>
                <a:r>
                  <a:rPr lang="zh-TW" altLang="en-US" sz="1200" kern="1200" dirty="0">
                    <a:solidFill>
                      <a:schemeClr val="tx1"/>
                    </a:solidFill>
                    <a:effectLst/>
                    <a:latin typeface="+mn-lt"/>
                    <a:ea typeface="+mn-ea"/>
                    <a:cs typeface="+mn-cs"/>
                  </a:rPr>
                  <a:t>。</a:t>
                </a:r>
                <a:endParaRPr lang="zh-TW" altLang="zh-TW" sz="1200" kern="1200" dirty="0">
                  <a:solidFill>
                    <a:schemeClr val="tx1"/>
                  </a:solidFill>
                  <a:effectLst/>
                  <a:latin typeface="+mn-lt"/>
                  <a:ea typeface="+mn-ea"/>
                  <a:cs typeface="+mn-cs"/>
                </a:endParaRPr>
              </a:p>
              <a:p>
                <a:endParaRPr lang="zh-CN"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在</a:t>
                </a:r>
                <a:r>
                  <a:rPr lang="en-US" altLang="zh-TW" sz="1200" kern="1200" dirty="0">
                    <a:solidFill>
                      <a:schemeClr val="tx1"/>
                    </a:solidFill>
                    <a:effectLst/>
                    <a:latin typeface="+mn-lt"/>
                    <a:ea typeface="+mn-ea"/>
                    <a:cs typeface="+mn-cs"/>
                  </a:rPr>
                  <a:t>GHASH</a:t>
                </a:r>
                <a:r>
                  <a:rPr lang="zh-TW" altLang="zh-TW" sz="1200" kern="1200" dirty="0">
                    <a:solidFill>
                      <a:schemeClr val="tx1"/>
                    </a:solidFill>
                    <a:effectLst/>
                    <a:latin typeface="+mn-lt"/>
                    <a:ea typeface="+mn-ea"/>
                    <a:cs typeface="+mn-cs"/>
                  </a:rPr>
                  <a:t>運算單元中，</a:t>
                </a:r>
                <a:r>
                  <a:rPr lang="zh-TW" altLang="en-US" sz="1200" kern="1200" dirty="0">
                    <a:solidFill>
                      <a:schemeClr val="tx1"/>
                    </a:solidFill>
                    <a:effectLst/>
                    <a:latin typeface="+mn-lt"/>
                    <a:ea typeface="+mn-ea"/>
                    <a:cs typeface="+mn-cs"/>
                  </a:rPr>
                  <a:t>有限場</a:t>
                </a:r>
                <a:r>
                  <a:rPr lang="zh-TW" altLang="zh-TW" sz="1200" kern="1200" dirty="0">
                    <a:solidFill>
                      <a:schemeClr val="tx1"/>
                    </a:solidFill>
                    <a:effectLst/>
                    <a:latin typeface="+mn-lt"/>
                    <a:ea typeface="+mn-ea"/>
                    <a:cs typeface="+mn-cs"/>
                  </a:rPr>
                  <a:t>乘法器的實現方式對於晶片的資源使用有著很大的影響，使用傳統乘法器實現兩個</a:t>
                </a:r>
                <a:r>
                  <a:rPr lang="en-US" altLang="zh-TW" sz="1200" kern="1200" dirty="0">
                    <a:solidFill>
                      <a:schemeClr val="tx1"/>
                    </a:solidFill>
                    <a:effectLst/>
                    <a:latin typeface="+mn-lt"/>
                    <a:ea typeface="+mn-ea"/>
                    <a:cs typeface="+mn-cs"/>
                  </a:rPr>
                  <a:t>128</a:t>
                </a:r>
                <a:r>
                  <a:rPr lang="zh-TW" altLang="zh-TW" sz="1200" kern="1200" dirty="0">
                    <a:solidFill>
                      <a:schemeClr val="tx1"/>
                    </a:solidFill>
                    <a:effectLst/>
                    <a:latin typeface="+mn-lt"/>
                    <a:ea typeface="+mn-ea"/>
                    <a:cs typeface="+mn-cs"/>
                  </a:rPr>
                  <a:t>位元的大數相乘會造成大量的資源消耗，以傳統乘法器實現有限場乘法如</a:t>
                </a:r>
                <a:r>
                  <a:rPr lang="zh-TW" altLang="en-US" sz="1200" kern="1200" dirty="0">
                    <a:solidFill>
                      <a:schemeClr val="tx1"/>
                    </a:solidFill>
                    <a:effectLst/>
                    <a:latin typeface="+mn-lt"/>
                    <a:ea typeface="+mn-ea"/>
                    <a:cs typeface="+mn-cs"/>
                  </a:rPr>
                  <a:t>右</a:t>
                </a:r>
                <a:r>
                  <a:rPr lang="zh-TW" altLang="zh-TW" sz="1200" kern="1200" dirty="0">
                    <a:solidFill>
                      <a:schemeClr val="tx1"/>
                    </a:solidFill>
                    <a:effectLst/>
                    <a:latin typeface="+mn-lt"/>
                    <a:ea typeface="+mn-ea"/>
                    <a:cs typeface="+mn-cs"/>
                  </a:rPr>
                  <a:t>圖。</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使用傳統乘法器實現大位元數有限場的乘法，</a:t>
                </a:r>
                <a:r>
                  <a:rPr lang="zh-TW" altLang="en-US" sz="1200" kern="1200" dirty="0">
                    <a:solidFill>
                      <a:schemeClr val="tx1"/>
                    </a:solidFill>
                    <a:effectLst/>
                    <a:latin typeface="+mn-lt"/>
                    <a:ea typeface="+mn-ea"/>
                    <a:cs typeface="+mn-cs"/>
                  </a:rPr>
                  <a:t>他的</a:t>
                </a:r>
                <a:r>
                  <a:rPr lang="zh-TW" altLang="zh-TW" sz="1200" kern="1200" dirty="0">
                    <a:solidFill>
                      <a:schemeClr val="tx1"/>
                    </a:solidFill>
                    <a:effectLst/>
                    <a:latin typeface="+mn-lt"/>
                    <a:ea typeface="+mn-ea"/>
                    <a:cs typeface="+mn-cs"/>
                  </a:rPr>
                  <a:t>邏輯閘使用量會是</a:t>
                </a:r>
                <a:r>
                  <a:rPr lang="zh-TW" altLang="zh-TW" sz="1200" i="0" kern="1200">
                    <a:solidFill>
                      <a:schemeClr val="tx1"/>
                    </a:solidFill>
                    <a:effectLst/>
                    <a:latin typeface="Cambria Math" panose="02040503050406030204" pitchFamily="18" charset="0"/>
                    <a:ea typeface="+mn-ea"/>
                    <a:cs typeface="+mn-cs"/>
                  </a:rPr>
                  <a:t> </a:t>
                </a:r>
                <a:r>
                  <a:rPr lang="en-US" altLang="zh-TW" sz="1200" i="0" kern="1200">
                    <a:solidFill>
                      <a:schemeClr val="tx1"/>
                    </a:solidFill>
                    <a:effectLst/>
                    <a:latin typeface="Cambria Math" panose="02040503050406030204" pitchFamily="18" charset="0"/>
                    <a:ea typeface="+mn-ea"/>
                    <a:cs typeface="+mn-cs"/>
                  </a:rPr>
                  <a:t>𝑂</a:t>
                </a:r>
                <a:r>
                  <a:rPr lang="zh-TW" altLang="zh-TW" sz="1200" i="0" kern="1200">
                    <a:solidFill>
                      <a:schemeClr val="tx1"/>
                    </a:solidFill>
                    <a:effectLst/>
                    <a:latin typeface="Cambria Math" panose="02040503050406030204" pitchFamily="18" charset="0"/>
                    <a:ea typeface="+mn-ea"/>
                    <a:cs typeface="+mn-cs"/>
                  </a:rPr>
                  <a:t>(</a:t>
                </a:r>
                <a:r>
                  <a:rPr lang="en-US" altLang="zh-TW" sz="1200" i="0" kern="1200">
                    <a:solidFill>
                      <a:schemeClr val="tx1"/>
                    </a:solidFill>
                    <a:effectLst/>
                    <a:latin typeface="Cambria Math" panose="02040503050406030204" pitchFamily="18" charset="0"/>
                    <a:ea typeface="+mn-ea"/>
                    <a:cs typeface="+mn-cs"/>
                  </a:rPr>
                  <a:t>𝑛</a:t>
                </a:r>
                <a:r>
                  <a:rPr lang="zh-TW" altLang="zh-TW" sz="1200" i="0" kern="1200">
                    <a:solidFill>
                      <a:schemeClr val="tx1"/>
                    </a:solidFill>
                    <a:effectLst/>
                    <a:latin typeface="Cambria Math" panose="02040503050406030204" pitchFamily="18" charset="0"/>
                    <a:ea typeface="+mn-ea"/>
                    <a:cs typeface="+mn-cs"/>
                  </a:rPr>
                  <a:t>^</a:t>
                </a:r>
                <a:r>
                  <a:rPr lang="en-US" altLang="zh-TW" sz="1200" i="0" kern="1200">
                    <a:solidFill>
                      <a:schemeClr val="tx1"/>
                    </a:solidFill>
                    <a:effectLst/>
                    <a:latin typeface="Cambria Math" panose="02040503050406030204" pitchFamily="18" charset="0"/>
                    <a:ea typeface="+mn-ea"/>
                    <a:cs typeface="+mn-cs"/>
                  </a:rPr>
                  <a:t>2 )  </a:t>
                </a:r>
                <a:r>
                  <a:rPr lang="zh-TW" altLang="zh-TW" sz="1200" kern="1200" dirty="0">
                    <a:solidFill>
                      <a:schemeClr val="tx1"/>
                    </a:solidFill>
                    <a:effectLst/>
                    <a:latin typeface="+mn-lt"/>
                    <a:ea typeface="+mn-ea"/>
                    <a:cs typeface="+mn-cs"/>
                  </a:rPr>
                  <a:t>的量級</a:t>
                </a:r>
                <a:r>
                  <a:rPr lang="zh-TW" altLang="en-US" sz="1200" kern="1200" dirty="0">
                    <a:solidFill>
                      <a:schemeClr val="tx1"/>
                    </a:solidFill>
                    <a:effectLst/>
                    <a:latin typeface="+mn-lt"/>
                    <a:ea typeface="+mn-ea"/>
                    <a:cs typeface="+mn-cs"/>
                  </a:rPr>
                  <a:t>。</a:t>
                </a:r>
                <a:endParaRPr lang="zh-TW" altLang="zh-TW" sz="1200" kern="1200" dirty="0">
                  <a:solidFill>
                    <a:schemeClr val="tx1"/>
                  </a:solidFill>
                  <a:effectLst/>
                  <a:latin typeface="+mn-lt"/>
                  <a:ea typeface="+mn-ea"/>
                  <a:cs typeface="+mn-cs"/>
                </a:endParaRPr>
              </a:p>
              <a:p>
                <a:endParaRPr lang="zh-CN" altLang="en-US" dirty="0"/>
              </a:p>
            </p:txBody>
          </p:sp>
        </mc:Fallback>
      </mc:AlternateContent>
      <p:sp>
        <p:nvSpPr>
          <p:cNvPr id="4" name="投影片編號版面配置區 3"/>
          <p:cNvSpPr>
            <a:spLocks noGrp="1"/>
          </p:cNvSpPr>
          <p:nvPr>
            <p:ph type="sldNum" sz="quarter" idx="5"/>
          </p:nvPr>
        </p:nvSpPr>
        <p:spPr/>
        <p:txBody>
          <a:bodyPr/>
          <a:lstStyle/>
          <a:p>
            <a:fld id="{FC721462-D095-4E59-A8AC-4FBA96965AB6}" type="slidenum">
              <a:rPr lang="zh-CN" altLang="en-US" smtClean="0"/>
              <a:pPr/>
              <a:t>20</a:t>
            </a:fld>
            <a:endParaRPr lang="zh-CN" altLang="en-US"/>
          </a:p>
        </p:txBody>
      </p:sp>
    </p:spTree>
    <p:extLst>
      <p:ext uri="{BB962C8B-B14F-4D97-AF65-F5344CB8AC3E}">
        <p14:creationId xmlns:p14="http://schemas.microsoft.com/office/powerpoint/2010/main" val="3939939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Karatsuba</a:t>
            </a:r>
            <a:r>
              <a:rPr lang="zh-TW" altLang="zh-TW" sz="1200" kern="1200" dirty="0">
                <a:solidFill>
                  <a:schemeClr val="tx1"/>
                </a:solidFill>
                <a:effectLst/>
                <a:latin typeface="+mn-lt"/>
                <a:ea typeface="+mn-ea"/>
                <a:cs typeface="+mn-cs"/>
              </a:rPr>
              <a:t>演算法</a:t>
            </a:r>
            <a:r>
              <a:rPr lang="zh-TW" altLang="en-US" sz="1200" kern="1200" dirty="0">
                <a:solidFill>
                  <a:schemeClr val="tx1"/>
                </a:solidFill>
                <a:effectLst/>
                <a:latin typeface="+mn-lt"/>
                <a:ea typeface="+mn-ea"/>
                <a:cs typeface="+mn-cs"/>
              </a:rPr>
              <a:t>是</a:t>
            </a:r>
            <a:r>
              <a:rPr lang="zh-TW" altLang="zh-TW" sz="1200" kern="1200" dirty="0">
                <a:solidFill>
                  <a:schemeClr val="tx1"/>
                </a:solidFill>
                <a:effectLst/>
                <a:latin typeface="+mn-lt"/>
                <a:ea typeface="+mn-ea"/>
                <a:cs typeface="+mn-cs"/>
              </a:rPr>
              <a:t>一種快速乘法演算法</a:t>
            </a:r>
            <a:r>
              <a:rPr lang="zh-TW" altLang="en-US" sz="1200" kern="1200" dirty="0">
                <a:solidFill>
                  <a:schemeClr val="tx1"/>
                </a:solidFill>
                <a:effectLst/>
                <a:latin typeface="+mn-lt"/>
                <a:ea typeface="+mn-ea"/>
                <a:cs typeface="+mn-cs"/>
              </a:rPr>
              <a:t>，它被</a:t>
            </a:r>
            <a:r>
              <a:rPr lang="zh-TW" altLang="zh-TW" sz="1200" kern="1200" dirty="0">
                <a:solidFill>
                  <a:schemeClr val="tx1"/>
                </a:solidFill>
                <a:effectLst/>
                <a:latin typeface="+mn-lt"/>
                <a:ea typeface="+mn-ea"/>
                <a:cs typeface="+mn-cs"/>
              </a:rPr>
              <a:t>應用在大數的乘法上，以降低乘法的運算複雜度，提高運算效率</a:t>
            </a:r>
            <a:r>
              <a:rPr lang="zh-TW" altLang="en-US" sz="1200" kern="1200" dirty="0">
                <a:solidFill>
                  <a:schemeClr val="tx1"/>
                </a:solidFill>
                <a:effectLst/>
                <a:latin typeface="+mn-lt"/>
                <a:ea typeface="+mn-ea"/>
                <a:cs typeface="+mn-cs"/>
              </a:rPr>
              <a:t>，演算法的虛擬碼如右圖</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與傳統的乘法不同的是，</a:t>
            </a:r>
            <a:r>
              <a:rPr lang="en-US" altLang="zh-TW" sz="1200" kern="1200" dirty="0">
                <a:solidFill>
                  <a:schemeClr val="tx1"/>
                </a:solidFill>
                <a:effectLst/>
                <a:latin typeface="+mn-lt"/>
                <a:ea typeface="+mn-ea"/>
                <a:cs typeface="+mn-cs"/>
              </a:rPr>
              <a:t>Karatsuba</a:t>
            </a:r>
            <a:r>
              <a:rPr lang="zh-TW" altLang="zh-TW" sz="1200" kern="1200" dirty="0">
                <a:solidFill>
                  <a:schemeClr val="tx1"/>
                </a:solidFill>
                <a:effectLst/>
                <a:latin typeface="+mn-lt"/>
                <a:ea typeface="+mn-ea"/>
                <a:cs typeface="+mn-cs"/>
              </a:rPr>
              <a:t>演算法採用遞迴的</a:t>
            </a:r>
            <a:r>
              <a:rPr lang="zh-TW" altLang="en-US" sz="1200" kern="1200" dirty="0">
                <a:solidFill>
                  <a:schemeClr val="tx1"/>
                </a:solidFill>
                <a:effectLst/>
                <a:latin typeface="+mn-lt"/>
                <a:ea typeface="+mn-ea"/>
                <a:cs typeface="+mn-cs"/>
              </a:rPr>
              <a:t>方法</a:t>
            </a:r>
            <a:r>
              <a:rPr lang="zh-TW" altLang="zh-TW" sz="1200" kern="1200" dirty="0">
                <a:solidFill>
                  <a:schemeClr val="tx1"/>
                </a:solidFill>
                <a:effectLst/>
                <a:latin typeface="+mn-lt"/>
                <a:ea typeface="+mn-ea"/>
                <a:cs typeface="+mn-cs"/>
              </a:rPr>
              <a:t>，將兩個位元數很多的大數切成為原來位元數一半的數，並執行三次乘法以及搭配少量的加法與移位操作完成兩個大數的乘法。</a:t>
            </a:r>
            <a:br>
              <a:rPr lang="en-US" altLang="zh-TW" sz="1200" kern="1200" dirty="0">
                <a:solidFill>
                  <a:schemeClr val="tx1"/>
                </a:solidFill>
                <a:effectLst/>
                <a:latin typeface="+mn-lt"/>
                <a:ea typeface="+mn-ea"/>
                <a:cs typeface="+mn-cs"/>
              </a:rPr>
            </a:br>
            <a:endParaRPr lang="zh-CN"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21</a:t>
            </a:fld>
            <a:endParaRPr lang="zh-CN" altLang="en-US"/>
          </a:p>
        </p:txBody>
      </p:sp>
    </p:spTree>
    <p:extLst>
      <p:ext uri="{BB962C8B-B14F-4D97-AF65-F5344CB8AC3E}">
        <p14:creationId xmlns:p14="http://schemas.microsoft.com/office/powerpoint/2010/main" val="3108979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22</a:t>
            </a:fld>
            <a:endParaRPr lang="zh-CN" altLang="en-US"/>
          </a:p>
        </p:txBody>
      </p:sp>
    </p:spTree>
    <p:extLst>
      <p:ext uri="{BB962C8B-B14F-4D97-AF65-F5344CB8AC3E}">
        <p14:creationId xmlns:p14="http://schemas.microsoft.com/office/powerpoint/2010/main" val="4089111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23</a:t>
            </a:fld>
            <a:endParaRPr lang="zh-CN" altLang="en-US"/>
          </a:p>
        </p:txBody>
      </p:sp>
    </p:spTree>
    <p:extLst>
      <p:ext uri="{BB962C8B-B14F-4D97-AF65-F5344CB8AC3E}">
        <p14:creationId xmlns:p14="http://schemas.microsoft.com/office/powerpoint/2010/main" val="3361748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24</a:t>
            </a:fld>
            <a:endParaRPr lang="zh-CN" altLang="en-US"/>
          </a:p>
        </p:txBody>
      </p:sp>
    </p:spTree>
    <p:extLst>
      <p:ext uri="{BB962C8B-B14F-4D97-AF65-F5344CB8AC3E}">
        <p14:creationId xmlns:p14="http://schemas.microsoft.com/office/powerpoint/2010/main" val="2912851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本論文實現的</a:t>
            </a:r>
            <a:r>
              <a:rPr lang="en-US" altLang="zh-TW" sz="1200" kern="1200" dirty="0">
                <a:solidFill>
                  <a:schemeClr val="tx1"/>
                </a:solidFill>
                <a:effectLst/>
                <a:latin typeface="+mn-lt"/>
                <a:ea typeface="+mn-ea"/>
                <a:cs typeface="+mn-cs"/>
              </a:rPr>
              <a:t>AES-GCM</a:t>
            </a:r>
            <a:r>
              <a:rPr lang="zh-TW" altLang="zh-TW" sz="1200" kern="1200" dirty="0">
                <a:solidFill>
                  <a:schemeClr val="tx1"/>
                </a:solidFill>
                <a:effectLst/>
                <a:latin typeface="+mn-lt"/>
                <a:ea typeface="+mn-ea"/>
                <a:cs typeface="+mn-cs"/>
              </a:rPr>
              <a:t>矽智財方塊圖如</a:t>
            </a:r>
            <a:r>
              <a:rPr lang="zh-TW" altLang="en-US" sz="1200" kern="1200" dirty="0">
                <a:solidFill>
                  <a:schemeClr val="tx1"/>
                </a:solidFill>
                <a:effectLst/>
                <a:latin typeface="+mn-lt"/>
                <a:ea typeface="+mn-ea"/>
                <a:cs typeface="+mn-cs"/>
              </a:rPr>
              <a:t>左</a:t>
            </a:r>
            <a:r>
              <a:rPr lang="zh-TW" altLang="zh-TW" sz="1200" kern="1200" dirty="0">
                <a:solidFill>
                  <a:schemeClr val="tx1"/>
                </a:solidFill>
                <a:effectLst/>
                <a:latin typeface="+mn-lt"/>
                <a:ea typeface="+mn-ea"/>
                <a:cs typeface="+mn-cs"/>
              </a:rPr>
              <a:t>圖所示。輸入</a:t>
            </a:r>
            <a:r>
              <a:rPr lang="zh-TW" altLang="en-US" sz="1200" kern="1200" dirty="0">
                <a:solidFill>
                  <a:schemeClr val="tx1"/>
                </a:solidFill>
                <a:effectLst/>
                <a:latin typeface="+mn-lt"/>
                <a:ea typeface="+mn-ea"/>
                <a:cs typeface="+mn-cs"/>
              </a:rPr>
              <a:t>輸出</a:t>
            </a:r>
            <a:r>
              <a:rPr lang="zh-TW" altLang="zh-TW" sz="1200" kern="1200" dirty="0">
                <a:solidFill>
                  <a:schemeClr val="tx1"/>
                </a:solidFill>
                <a:effectLst/>
                <a:latin typeface="+mn-lt"/>
                <a:ea typeface="+mn-ea"/>
                <a:cs typeface="+mn-cs"/>
              </a:rPr>
              <a:t>方面，使用了</a:t>
            </a:r>
            <a:r>
              <a:rPr lang="zh-TW" altLang="en-US" sz="1200" kern="1200" dirty="0">
                <a:solidFill>
                  <a:schemeClr val="tx1"/>
                </a:solidFill>
                <a:effectLst/>
                <a:latin typeface="+mn-lt"/>
                <a:ea typeface="+mn-ea"/>
                <a:cs typeface="+mn-cs"/>
              </a:rPr>
              <a:t>一</a:t>
            </a:r>
            <a:r>
              <a:rPr lang="zh-TW" altLang="zh-TW" sz="1200" kern="1200" dirty="0">
                <a:solidFill>
                  <a:schemeClr val="tx1"/>
                </a:solidFill>
                <a:effectLst/>
                <a:latin typeface="+mn-lt"/>
                <a:ea typeface="+mn-ea"/>
                <a:cs typeface="+mn-cs"/>
              </a:rPr>
              <a:t>條資料通道</a:t>
            </a:r>
            <a:r>
              <a:rPr lang="zh-TW" altLang="en-US"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AES-GCM</a:t>
            </a:r>
            <a:r>
              <a:rPr lang="zh-TW" altLang="zh-TW" sz="1200" kern="1200" dirty="0">
                <a:solidFill>
                  <a:schemeClr val="tx1"/>
                </a:solidFill>
                <a:effectLst/>
                <a:latin typeface="+mn-lt"/>
                <a:ea typeface="+mn-ea"/>
                <a:cs typeface="+mn-cs"/>
              </a:rPr>
              <a:t>矽智財內部架構如</a:t>
            </a:r>
            <a:r>
              <a:rPr lang="zh-TW" altLang="en-US" sz="1200" kern="1200" dirty="0">
                <a:solidFill>
                  <a:schemeClr val="tx1"/>
                </a:solidFill>
                <a:effectLst/>
                <a:latin typeface="+mn-lt"/>
                <a:ea typeface="+mn-ea"/>
                <a:cs typeface="+mn-cs"/>
              </a:rPr>
              <a:t>右</a:t>
            </a:r>
            <a:r>
              <a:rPr lang="zh-TW" altLang="zh-TW" sz="1200" kern="1200" dirty="0">
                <a:solidFill>
                  <a:schemeClr val="tx1"/>
                </a:solidFill>
                <a:effectLst/>
                <a:latin typeface="+mn-lt"/>
                <a:ea typeface="+mn-ea"/>
                <a:cs typeface="+mn-cs"/>
              </a:rPr>
              <a:t>圖所示，整體架構包括初始向量編碼模組、</a:t>
            </a:r>
            <a:r>
              <a:rPr lang="en-US" altLang="zh-TW" sz="1200" kern="1200" dirty="0">
                <a:solidFill>
                  <a:schemeClr val="tx1"/>
                </a:solidFill>
                <a:effectLst/>
                <a:latin typeface="+mn-lt"/>
                <a:ea typeface="+mn-ea"/>
                <a:cs typeface="+mn-cs"/>
              </a:rPr>
              <a:t>CTR</a:t>
            </a:r>
            <a:r>
              <a:rPr lang="zh-TW" altLang="zh-TW" sz="1200" kern="1200" dirty="0">
                <a:solidFill>
                  <a:schemeClr val="tx1"/>
                </a:solidFill>
                <a:effectLst/>
                <a:latin typeface="+mn-lt"/>
                <a:ea typeface="+mn-ea"/>
                <a:cs typeface="+mn-cs"/>
              </a:rPr>
              <a:t>模式計數器模組、</a:t>
            </a:r>
            <a:r>
              <a:rPr lang="en-US" altLang="zh-TW" sz="1200" kern="1200" dirty="0">
                <a:solidFill>
                  <a:schemeClr val="tx1"/>
                </a:solidFill>
                <a:effectLst/>
                <a:latin typeface="+mn-lt"/>
                <a:ea typeface="+mn-ea"/>
                <a:cs typeface="+mn-cs"/>
              </a:rPr>
              <a:t>AES</a:t>
            </a:r>
            <a:r>
              <a:rPr lang="zh-TW" altLang="zh-TW" sz="1200" kern="1200" dirty="0">
                <a:solidFill>
                  <a:schemeClr val="tx1"/>
                </a:solidFill>
                <a:effectLst/>
                <a:latin typeface="+mn-lt"/>
                <a:ea typeface="+mn-ea"/>
                <a:cs typeface="+mn-cs"/>
              </a:rPr>
              <a:t>運算模組、</a:t>
            </a:r>
            <a:r>
              <a:rPr lang="en-US" altLang="zh-TW" sz="1200" kern="1200" dirty="0">
                <a:solidFill>
                  <a:schemeClr val="tx1"/>
                </a:solidFill>
                <a:effectLst/>
                <a:latin typeface="+mn-lt"/>
                <a:ea typeface="+mn-ea"/>
                <a:cs typeface="+mn-cs"/>
              </a:rPr>
              <a:t>GHASH</a:t>
            </a:r>
            <a:r>
              <a:rPr lang="zh-TW" altLang="zh-TW" sz="1200" kern="1200" dirty="0">
                <a:solidFill>
                  <a:schemeClr val="tx1"/>
                </a:solidFill>
                <a:effectLst/>
                <a:latin typeface="+mn-lt"/>
                <a:ea typeface="+mn-ea"/>
                <a:cs typeface="+mn-cs"/>
              </a:rPr>
              <a:t>運算模組與控制單元模組。</a:t>
            </a:r>
            <a:endParaRPr lang="zh-CN" altLang="en-US" dirty="0"/>
          </a:p>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25</a:t>
            </a:fld>
            <a:endParaRPr lang="zh-CN" altLang="en-US"/>
          </a:p>
        </p:txBody>
      </p:sp>
    </p:spTree>
    <p:extLst>
      <p:ext uri="{BB962C8B-B14F-4D97-AF65-F5344CB8AC3E}">
        <p14:creationId xmlns:p14="http://schemas.microsoft.com/office/powerpoint/2010/main" val="29057296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26</a:t>
            </a:fld>
            <a:endParaRPr lang="zh-CN" altLang="en-US"/>
          </a:p>
        </p:txBody>
      </p:sp>
    </p:spTree>
    <p:extLst>
      <p:ext uri="{BB962C8B-B14F-4D97-AF65-F5344CB8AC3E}">
        <p14:creationId xmlns:p14="http://schemas.microsoft.com/office/powerpoint/2010/main" val="4103611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27</a:t>
            </a:fld>
            <a:endParaRPr lang="zh-CN" altLang="en-US"/>
          </a:p>
        </p:txBody>
      </p:sp>
    </p:spTree>
    <p:extLst>
      <p:ext uri="{BB962C8B-B14F-4D97-AF65-F5344CB8AC3E}">
        <p14:creationId xmlns:p14="http://schemas.microsoft.com/office/powerpoint/2010/main" val="24582758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28</a:t>
            </a:fld>
            <a:endParaRPr lang="zh-CN" altLang="en-US"/>
          </a:p>
        </p:txBody>
      </p:sp>
    </p:spTree>
    <p:extLst>
      <p:ext uri="{BB962C8B-B14F-4D97-AF65-F5344CB8AC3E}">
        <p14:creationId xmlns:p14="http://schemas.microsoft.com/office/powerpoint/2010/main" val="2493811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29</a:t>
            </a:fld>
            <a:endParaRPr lang="zh-CN" altLang="en-US"/>
          </a:p>
        </p:txBody>
      </p:sp>
    </p:spTree>
    <p:extLst>
      <p:ext uri="{BB962C8B-B14F-4D97-AF65-F5344CB8AC3E}">
        <p14:creationId xmlns:p14="http://schemas.microsoft.com/office/powerpoint/2010/main" val="1493000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3</a:t>
            </a:fld>
            <a:endParaRPr lang="zh-CN" altLang="en-US"/>
          </a:p>
        </p:txBody>
      </p:sp>
    </p:spTree>
    <p:extLst>
      <p:ext uri="{BB962C8B-B14F-4D97-AF65-F5344CB8AC3E}">
        <p14:creationId xmlns:p14="http://schemas.microsoft.com/office/powerpoint/2010/main" val="3595786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30</a:t>
            </a:fld>
            <a:endParaRPr lang="zh-CN" altLang="en-US"/>
          </a:p>
        </p:txBody>
      </p:sp>
    </p:spTree>
    <p:extLst>
      <p:ext uri="{BB962C8B-B14F-4D97-AF65-F5344CB8AC3E}">
        <p14:creationId xmlns:p14="http://schemas.microsoft.com/office/powerpoint/2010/main" val="3641574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31</a:t>
            </a:fld>
            <a:endParaRPr lang="zh-CN" altLang="en-US"/>
          </a:p>
        </p:txBody>
      </p:sp>
    </p:spTree>
    <p:extLst>
      <p:ext uri="{BB962C8B-B14F-4D97-AF65-F5344CB8AC3E}">
        <p14:creationId xmlns:p14="http://schemas.microsoft.com/office/powerpoint/2010/main" val="1014619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第三章主要是介紹在論文中我們做了哪些架構的最佳化跟哪些設計上的考量。</a:t>
            </a:r>
            <a:endParaRPr lang="zh-CN" altLang="en-US" dirty="0"/>
          </a:p>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32</a:t>
            </a:fld>
            <a:endParaRPr lang="zh-CN" altLang="en-US"/>
          </a:p>
        </p:txBody>
      </p:sp>
    </p:spTree>
    <p:extLst>
      <p:ext uri="{BB962C8B-B14F-4D97-AF65-F5344CB8AC3E}">
        <p14:creationId xmlns:p14="http://schemas.microsoft.com/office/powerpoint/2010/main" val="23950072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shmoo</a:t>
            </a:r>
            <a:r>
              <a:rPr lang="zh-TW" altLang="en-US" dirty="0"/>
              <a:t>的縱軸是</a:t>
            </a:r>
            <a:r>
              <a:rPr lang="en-US" altLang="zh-TW" dirty="0"/>
              <a:t>power</a:t>
            </a:r>
            <a:r>
              <a:rPr lang="zh-TW" altLang="en-US" dirty="0"/>
              <a:t>，橫軸是</a:t>
            </a:r>
            <a:r>
              <a:rPr lang="en-US" altLang="zh-TW" dirty="0"/>
              <a:t>frequency</a:t>
            </a:r>
            <a:br>
              <a:rPr lang="en-US" altLang="zh-TW" dirty="0"/>
            </a:br>
            <a:r>
              <a:rPr lang="en-US" altLang="zh-TW" dirty="0"/>
              <a:t>.18</a:t>
            </a:r>
            <a:r>
              <a:rPr lang="zh-TW" altLang="en-US" dirty="0"/>
              <a:t>製程</a:t>
            </a:r>
            <a:r>
              <a:rPr lang="en-US" altLang="zh-TW" dirty="0"/>
              <a:t> </a:t>
            </a:r>
            <a:r>
              <a:rPr lang="zh-TW" altLang="en-US" dirty="0"/>
              <a:t>溫度越低工作效率越好</a:t>
            </a:r>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33</a:t>
            </a:fld>
            <a:endParaRPr lang="zh-CN" altLang="en-US"/>
          </a:p>
        </p:txBody>
      </p:sp>
    </p:spTree>
    <p:extLst>
      <p:ext uri="{BB962C8B-B14F-4D97-AF65-F5344CB8AC3E}">
        <p14:creationId xmlns:p14="http://schemas.microsoft.com/office/powerpoint/2010/main" val="24838935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34</a:t>
            </a:fld>
            <a:endParaRPr lang="zh-CN" altLang="en-US"/>
          </a:p>
        </p:txBody>
      </p:sp>
    </p:spTree>
    <p:extLst>
      <p:ext uri="{BB962C8B-B14F-4D97-AF65-F5344CB8AC3E}">
        <p14:creationId xmlns:p14="http://schemas.microsoft.com/office/powerpoint/2010/main" val="31094885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Q:</a:t>
            </a:r>
            <a:r>
              <a:rPr lang="zh-TW" altLang="en-US" dirty="0"/>
              <a:t>最長的</a:t>
            </a:r>
            <a:r>
              <a:rPr lang="en-US" altLang="zh-TW" dirty="0"/>
              <a:t>delay</a:t>
            </a:r>
            <a:r>
              <a:rPr lang="zh-TW" altLang="en-US" dirty="0"/>
              <a:t>是哪一條</a:t>
            </a:r>
            <a:r>
              <a:rPr lang="en-US" altLang="zh-TW" dirty="0"/>
              <a:t>?</a:t>
            </a:r>
            <a:r>
              <a:rPr lang="zh-TW" altLang="en-US" dirty="0"/>
              <a:t>是跑什麼</a:t>
            </a:r>
            <a:r>
              <a:rPr lang="en-US" altLang="zh-TW" dirty="0"/>
              <a:t>instruction</a:t>
            </a:r>
            <a:r>
              <a:rPr lang="zh-TW" altLang="en-US" dirty="0"/>
              <a:t>的時候的</a:t>
            </a:r>
            <a:r>
              <a:rPr lang="en-US" altLang="zh-TW" dirty="0"/>
              <a:t>scenario</a:t>
            </a:r>
          </a:p>
          <a:p>
            <a:r>
              <a:rPr lang="en-US" altLang="zh-TW" dirty="0"/>
              <a:t>LDR</a:t>
            </a:r>
            <a:br>
              <a:rPr lang="en-US" altLang="zh-TW" dirty="0"/>
            </a:br>
            <a:endParaRPr lang="en-US" altLang="zh-TW" dirty="0"/>
          </a:p>
          <a:p>
            <a:r>
              <a:rPr lang="zh-TW" altLang="en-US" dirty="0"/>
              <a:t>這份作業是要做出一個</a:t>
            </a:r>
            <a:r>
              <a:rPr lang="en-US" altLang="zh-TW" dirty="0" err="1"/>
              <a:t>risc</a:t>
            </a:r>
            <a:r>
              <a:rPr lang="zh-TW" altLang="en-US" dirty="0"/>
              <a:t>，期中是用</a:t>
            </a:r>
            <a:r>
              <a:rPr lang="en-US" altLang="zh-TW" dirty="0"/>
              <a:t>schematic</a:t>
            </a:r>
            <a:r>
              <a:rPr lang="zh-TW" altLang="en-US" dirty="0"/>
              <a:t>拉出來，期末才是打</a:t>
            </a:r>
            <a:r>
              <a:rPr lang="en-US" altLang="zh-TW" dirty="0"/>
              <a:t>code</a:t>
            </a:r>
            <a:r>
              <a:rPr lang="zh-TW" altLang="en-US" dirty="0"/>
              <a:t>，老師是為了要讓我們知道</a:t>
            </a:r>
            <a:r>
              <a:rPr lang="en-US" altLang="zh-TW" dirty="0"/>
              <a:t>coding</a:t>
            </a:r>
            <a:r>
              <a:rPr lang="zh-TW" altLang="en-US" dirty="0"/>
              <a:t>對應到的實體電路會長怎樣</a:t>
            </a:r>
            <a:r>
              <a:rPr lang="en-US" altLang="zh-TW" dirty="0"/>
              <a:t>(</a:t>
            </a:r>
            <a:r>
              <a:rPr lang="zh-TW" altLang="en-US" dirty="0"/>
              <a:t>大概講一下電路圖，這塊在幹嘛這塊在幹嘛</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35</a:t>
            </a:fld>
            <a:endParaRPr lang="zh-CN" altLang="en-US"/>
          </a:p>
        </p:txBody>
      </p:sp>
    </p:spTree>
    <p:extLst>
      <p:ext uri="{BB962C8B-B14F-4D97-AF65-F5344CB8AC3E}">
        <p14:creationId xmlns:p14="http://schemas.microsoft.com/office/powerpoint/2010/main" val="12036132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Q:</a:t>
            </a:r>
            <a:r>
              <a:rPr lang="zh-TW" altLang="en-US" dirty="0"/>
              <a:t>最長的</a:t>
            </a:r>
            <a:r>
              <a:rPr lang="en-US" altLang="zh-TW" dirty="0"/>
              <a:t>delay</a:t>
            </a:r>
            <a:r>
              <a:rPr lang="zh-TW" altLang="en-US" dirty="0"/>
              <a:t>是哪一條</a:t>
            </a:r>
            <a:r>
              <a:rPr lang="en-US" altLang="zh-TW" dirty="0"/>
              <a:t>?</a:t>
            </a:r>
            <a:r>
              <a:rPr lang="zh-TW" altLang="en-US" dirty="0"/>
              <a:t>是跑什麼</a:t>
            </a:r>
            <a:r>
              <a:rPr lang="en-US" altLang="zh-TW" dirty="0"/>
              <a:t>instruction</a:t>
            </a:r>
            <a:r>
              <a:rPr lang="zh-TW" altLang="en-US" dirty="0"/>
              <a:t>的時候的</a:t>
            </a:r>
            <a:r>
              <a:rPr lang="en-US" altLang="zh-TW" dirty="0"/>
              <a:t>scenario</a:t>
            </a:r>
          </a:p>
          <a:p>
            <a:r>
              <a:rPr lang="en-US" altLang="zh-TW" dirty="0"/>
              <a:t>A:LDR</a:t>
            </a:r>
            <a:br>
              <a:rPr lang="en-US" altLang="zh-TW" dirty="0"/>
            </a:br>
            <a:endParaRPr lang="en-US" altLang="zh-TW" dirty="0"/>
          </a:p>
          <a:p>
            <a:r>
              <a:rPr lang="zh-TW" altLang="en-US" dirty="0"/>
              <a:t>這份作業是要做出一個</a:t>
            </a:r>
            <a:r>
              <a:rPr lang="en-US" altLang="zh-TW" dirty="0" err="1"/>
              <a:t>risc</a:t>
            </a:r>
            <a:r>
              <a:rPr lang="zh-TW" altLang="en-US" dirty="0"/>
              <a:t>，期中是用</a:t>
            </a:r>
            <a:r>
              <a:rPr lang="en-US" altLang="zh-TW" dirty="0" err="1"/>
              <a:t>schametic</a:t>
            </a:r>
            <a:r>
              <a:rPr lang="zh-TW" altLang="en-US" dirty="0"/>
              <a:t>拉出來，期末才是打</a:t>
            </a:r>
            <a:r>
              <a:rPr lang="en-US" altLang="zh-TW" dirty="0"/>
              <a:t>code</a:t>
            </a:r>
            <a:r>
              <a:rPr lang="zh-TW" altLang="en-US" dirty="0"/>
              <a:t>，老師是為了要讓我們知道</a:t>
            </a:r>
            <a:r>
              <a:rPr lang="en-US" altLang="zh-TW" dirty="0"/>
              <a:t>coding</a:t>
            </a:r>
            <a:r>
              <a:rPr lang="zh-TW" altLang="en-US" dirty="0"/>
              <a:t>對應到的實體電路會長怎樣</a:t>
            </a:r>
            <a:r>
              <a:rPr lang="en-US" altLang="zh-TW" dirty="0"/>
              <a:t>(</a:t>
            </a:r>
            <a:r>
              <a:rPr lang="zh-TW" altLang="en-US" dirty="0"/>
              <a:t>大概講一下電路圖，這塊在幹嘛這塊在幹嘛</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36</a:t>
            </a:fld>
            <a:endParaRPr lang="zh-CN" altLang="en-US"/>
          </a:p>
        </p:txBody>
      </p:sp>
    </p:spTree>
    <p:extLst>
      <p:ext uri="{BB962C8B-B14F-4D97-AF65-F5344CB8AC3E}">
        <p14:creationId xmlns:p14="http://schemas.microsoft.com/office/powerpoint/2010/main" val="2830719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Q:</a:t>
            </a:r>
            <a:r>
              <a:rPr lang="zh-TW" altLang="en-US" dirty="0"/>
              <a:t>最長的</a:t>
            </a:r>
            <a:r>
              <a:rPr lang="en-US" altLang="zh-TW" dirty="0"/>
              <a:t>delay</a:t>
            </a:r>
            <a:r>
              <a:rPr lang="zh-TW" altLang="en-US" dirty="0"/>
              <a:t>是哪一條</a:t>
            </a:r>
            <a:r>
              <a:rPr lang="en-US" altLang="zh-TW" dirty="0"/>
              <a:t>?</a:t>
            </a:r>
            <a:r>
              <a:rPr lang="zh-TW" altLang="en-US" dirty="0"/>
              <a:t>是跑什麼</a:t>
            </a:r>
            <a:r>
              <a:rPr lang="en-US" altLang="zh-TW" dirty="0"/>
              <a:t>instruction</a:t>
            </a:r>
            <a:r>
              <a:rPr lang="zh-TW" altLang="en-US" dirty="0"/>
              <a:t>的時候的</a:t>
            </a:r>
            <a:r>
              <a:rPr lang="en-US" altLang="zh-TW" dirty="0"/>
              <a:t>scenario</a:t>
            </a:r>
            <a:br>
              <a:rPr lang="en-US" altLang="zh-TW" dirty="0"/>
            </a:br>
            <a:endParaRPr lang="en-US" altLang="zh-TW" dirty="0"/>
          </a:p>
          <a:p>
            <a:r>
              <a:rPr lang="zh-TW" altLang="en-US" dirty="0"/>
              <a:t>這份作業是要做出一個</a:t>
            </a:r>
            <a:r>
              <a:rPr lang="en-US" altLang="zh-TW" dirty="0" err="1"/>
              <a:t>risc</a:t>
            </a:r>
            <a:r>
              <a:rPr lang="zh-TW" altLang="en-US" dirty="0"/>
              <a:t>，期中是用</a:t>
            </a:r>
            <a:r>
              <a:rPr lang="en-US" altLang="zh-TW" dirty="0" err="1"/>
              <a:t>schametic</a:t>
            </a:r>
            <a:r>
              <a:rPr lang="zh-TW" altLang="en-US" dirty="0"/>
              <a:t>拉出來，期末才是打</a:t>
            </a:r>
            <a:r>
              <a:rPr lang="en-US" altLang="zh-TW" dirty="0"/>
              <a:t>code</a:t>
            </a:r>
            <a:r>
              <a:rPr lang="zh-TW" altLang="en-US" dirty="0"/>
              <a:t>，老師是為了要讓我們知道</a:t>
            </a:r>
            <a:r>
              <a:rPr lang="en-US" altLang="zh-TW" dirty="0"/>
              <a:t>coding</a:t>
            </a:r>
            <a:r>
              <a:rPr lang="zh-TW" altLang="en-US" dirty="0"/>
              <a:t>對應到的實體電路會長怎樣</a:t>
            </a:r>
            <a:r>
              <a:rPr lang="en-US" altLang="zh-TW" dirty="0"/>
              <a:t>(</a:t>
            </a:r>
            <a:r>
              <a:rPr lang="zh-TW" altLang="en-US" dirty="0"/>
              <a:t>大概講一下電路圖，這塊在幹嘛這塊在幹嘛</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37</a:t>
            </a:fld>
            <a:endParaRPr lang="zh-CN" altLang="en-US"/>
          </a:p>
        </p:txBody>
      </p:sp>
    </p:spTree>
    <p:extLst>
      <p:ext uri="{BB962C8B-B14F-4D97-AF65-F5344CB8AC3E}">
        <p14:creationId xmlns:p14="http://schemas.microsoft.com/office/powerpoint/2010/main" val="15831851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接下來這一章會呈現實現在</a:t>
            </a:r>
            <a:r>
              <a:rPr lang="en-US" altLang="zh-TW" dirty="0"/>
              <a:t>FPGA</a:t>
            </a:r>
            <a:r>
              <a:rPr lang="zh-TW" altLang="en-US" dirty="0"/>
              <a:t>跟</a:t>
            </a:r>
            <a:r>
              <a:rPr lang="en-US" altLang="zh-TW" dirty="0"/>
              <a:t>ASIC</a:t>
            </a:r>
            <a:r>
              <a:rPr lang="zh-TW" altLang="en-US" dirty="0"/>
              <a:t>上的結果，並與其他文獻做比較。</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38</a:t>
            </a:fld>
            <a:endParaRPr lang="zh-CN" altLang="en-US"/>
          </a:p>
        </p:txBody>
      </p:sp>
    </p:spTree>
    <p:extLst>
      <p:ext uri="{BB962C8B-B14F-4D97-AF65-F5344CB8AC3E}">
        <p14:creationId xmlns:p14="http://schemas.microsoft.com/office/powerpoint/2010/main" val="17391502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39</a:t>
            </a:fld>
            <a:endParaRPr lang="zh-CN" altLang="en-US"/>
          </a:p>
        </p:txBody>
      </p:sp>
    </p:spTree>
    <p:extLst>
      <p:ext uri="{BB962C8B-B14F-4D97-AF65-F5344CB8AC3E}">
        <p14:creationId xmlns:p14="http://schemas.microsoft.com/office/powerpoint/2010/main" val="3117277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4</a:t>
            </a:fld>
            <a:endParaRPr lang="zh-CN" altLang="en-US"/>
          </a:p>
        </p:txBody>
      </p:sp>
    </p:spTree>
    <p:extLst>
      <p:ext uri="{BB962C8B-B14F-4D97-AF65-F5344CB8AC3E}">
        <p14:creationId xmlns:p14="http://schemas.microsoft.com/office/powerpoint/2010/main" val="34968490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Q:</a:t>
            </a:r>
            <a:r>
              <a:rPr lang="zh-TW" altLang="en-US" dirty="0"/>
              <a:t>定義 </a:t>
            </a:r>
            <a:r>
              <a:rPr lang="en-US" altLang="zh-TW" dirty="0"/>
              <a:t>single cycle</a:t>
            </a:r>
            <a:r>
              <a:rPr lang="zh-TW" altLang="en-US" dirty="0"/>
              <a:t>跟</a:t>
            </a:r>
            <a:r>
              <a:rPr lang="en-US" altLang="zh-TW" dirty="0"/>
              <a:t>multiple cycle?</a:t>
            </a:r>
            <a:br>
              <a:rPr lang="en-US" altLang="zh-TW" dirty="0"/>
            </a:br>
            <a:r>
              <a:rPr lang="en-US" altLang="zh-TW" dirty="0"/>
              <a:t>A:single cycle</a:t>
            </a:r>
            <a:r>
              <a:rPr lang="zh-TW" altLang="en-US" dirty="0"/>
              <a:t>就是一個</a:t>
            </a:r>
            <a:r>
              <a:rPr lang="en-US" altLang="zh-TW" dirty="0"/>
              <a:t>cycle</a:t>
            </a:r>
            <a:r>
              <a:rPr lang="zh-TW" altLang="en-US" dirty="0"/>
              <a:t>會把</a:t>
            </a:r>
            <a:r>
              <a:rPr lang="en-US" altLang="zh-TW" dirty="0"/>
              <a:t>instruction</a:t>
            </a:r>
            <a:r>
              <a:rPr lang="zh-TW" altLang="en-US" dirty="0"/>
              <a:t>跑完，而</a:t>
            </a:r>
            <a:r>
              <a:rPr lang="en-US" altLang="zh-TW" dirty="0"/>
              <a:t>multi</a:t>
            </a:r>
            <a:r>
              <a:rPr lang="zh-TW" altLang="en-US" dirty="0"/>
              <a:t>則是把一個</a:t>
            </a:r>
            <a:r>
              <a:rPr lang="en-US" altLang="zh-TW" dirty="0"/>
              <a:t>instruction</a:t>
            </a:r>
            <a:r>
              <a:rPr lang="zh-TW" altLang="en-US" dirty="0"/>
              <a:t>切分成幾個部分，所以會花到不只一個</a:t>
            </a:r>
            <a:r>
              <a:rPr lang="en-US" altLang="zh-TW" dirty="0"/>
              <a:t>cycle</a:t>
            </a:r>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40</a:t>
            </a:fld>
            <a:endParaRPr lang="zh-CN" altLang="en-US"/>
          </a:p>
        </p:txBody>
      </p:sp>
    </p:spTree>
    <p:extLst>
      <p:ext uri="{BB962C8B-B14F-4D97-AF65-F5344CB8AC3E}">
        <p14:creationId xmlns:p14="http://schemas.microsoft.com/office/powerpoint/2010/main" val="7033723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41</a:t>
            </a:fld>
            <a:endParaRPr lang="zh-CN" altLang="en-US"/>
          </a:p>
        </p:txBody>
      </p:sp>
    </p:spTree>
    <p:extLst>
      <p:ext uri="{BB962C8B-B14F-4D97-AF65-F5344CB8AC3E}">
        <p14:creationId xmlns:p14="http://schemas.microsoft.com/office/powerpoint/2010/main" val="20501848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以下是我的今天簡報的大綱，總共有</a:t>
            </a:r>
            <a:r>
              <a:rPr lang="en-US" altLang="zh-TW" dirty="0"/>
              <a:t>7</a:t>
            </a:r>
            <a:r>
              <a:rPr lang="zh-TW" altLang="en-US" dirty="0"/>
              <a:t>章，第一章會先介紹密碼學的背景；第二章會說明伽羅瓦域有限場的運算與</a:t>
            </a:r>
            <a:r>
              <a:rPr lang="en-US" altLang="zh-TW" dirty="0"/>
              <a:t>AES-GCM</a:t>
            </a:r>
            <a:r>
              <a:rPr lang="zh-TW" altLang="en-US" dirty="0"/>
              <a:t>演算法；第三章則會說明在此論文中做了哪些架構上的優化；接著在第四章中會針對</a:t>
            </a:r>
            <a:r>
              <a:rPr lang="en-US" altLang="zh-TW" dirty="0"/>
              <a:t>IP</a:t>
            </a:r>
            <a:r>
              <a:rPr lang="zh-TW" altLang="en-US" dirty="0"/>
              <a:t>中主要的每個大模組作介紹，第五章為模擬與文獻比較，最後則為結論、未來展望跟文獻參考。</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C721462-D095-4E59-A8AC-4FBA96965AB6}" type="slidenum">
              <a:rPr lang="zh-CN" altLang="en-US" smtClean="0"/>
              <a:pPr/>
              <a:t>42</a:t>
            </a:fld>
            <a:endParaRPr lang="zh-CN" altLang="en-US"/>
          </a:p>
        </p:txBody>
      </p:sp>
    </p:spTree>
    <p:extLst>
      <p:ext uri="{BB962C8B-B14F-4D97-AF65-F5344CB8AC3E}">
        <p14:creationId xmlns:p14="http://schemas.microsoft.com/office/powerpoint/2010/main" val="21179117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以下是我的今天簡報的大綱，總共有</a:t>
            </a:r>
            <a:r>
              <a:rPr lang="en-US" altLang="zh-TW" dirty="0"/>
              <a:t>7</a:t>
            </a:r>
            <a:r>
              <a:rPr lang="zh-TW" altLang="en-US" dirty="0"/>
              <a:t>章，第一章會先介紹密碼學的背景；第二章會說明伽羅瓦域有限場的運算與</a:t>
            </a:r>
            <a:r>
              <a:rPr lang="en-US" altLang="zh-TW" dirty="0"/>
              <a:t>AES-GCM</a:t>
            </a:r>
            <a:r>
              <a:rPr lang="zh-TW" altLang="en-US" dirty="0"/>
              <a:t>演算法；第三章則會說明在此論文中做了哪些架構上的優化；接著在第四章中會針對</a:t>
            </a:r>
            <a:r>
              <a:rPr lang="en-US" altLang="zh-TW" dirty="0"/>
              <a:t>IP</a:t>
            </a:r>
            <a:r>
              <a:rPr lang="zh-TW" altLang="en-US" dirty="0"/>
              <a:t>中主要的每個大模組作介紹，第五章為模擬與文獻比較，最後則為結論、未來展望跟文獻參考。</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C721462-D095-4E59-A8AC-4FBA96965AB6}" type="slidenum">
              <a:rPr lang="zh-CN" altLang="en-US" smtClean="0"/>
              <a:pPr/>
              <a:t>43</a:t>
            </a:fld>
            <a:endParaRPr lang="zh-CN" altLang="en-US"/>
          </a:p>
        </p:txBody>
      </p:sp>
    </p:spTree>
    <p:extLst>
      <p:ext uri="{BB962C8B-B14F-4D97-AF65-F5344CB8AC3E}">
        <p14:creationId xmlns:p14="http://schemas.microsoft.com/office/powerpoint/2010/main" val="17185855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44</a:t>
            </a:fld>
            <a:endParaRPr lang="zh-CN" altLang="en-US"/>
          </a:p>
        </p:txBody>
      </p:sp>
    </p:spTree>
    <p:extLst>
      <p:ext uri="{BB962C8B-B14F-4D97-AF65-F5344CB8AC3E}">
        <p14:creationId xmlns:p14="http://schemas.microsoft.com/office/powerpoint/2010/main" val="28452088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45</a:t>
            </a:fld>
            <a:endParaRPr lang="zh-CN" altLang="en-US"/>
          </a:p>
        </p:txBody>
      </p:sp>
    </p:spTree>
    <p:extLst>
      <p:ext uri="{BB962C8B-B14F-4D97-AF65-F5344CB8AC3E}">
        <p14:creationId xmlns:p14="http://schemas.microsoft.com/office/powerpoint/2010/main" val="5467456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稱式密碼學裡若是要對長訊息進行加解密，就會搭配使用區塊密碼工作模式。資料會被切割成許多相同位元長度的區塊進行處理，若是最後一個區塊不足就會使用填充方法將其補足。常見的區塊密碼工作模式有五種。</a:t>
            </a:r>
            <a:endParaRPr lang="en-US" altLang="zh-TW" dirty="0"/>
          </a:p>
          <a:p>
            <a:endParaRPr lang="en-US" altLang="zh-TW" dirty="0"/>
          </a:p>
          <a:p>
            <a:r>
              <a:rPr lang="zh-TW" altLang="en-US" dirty="0"/>
              <a:t>第一種是電子密碼本模式，每個加密區塊都是獨立的，故不會互相影響，加密速度很快，但因為加密完的數值都會一樣，所以安全性不足。</a:t>
            </a:r>
            <a:endParaRPr lang="en-US" altLang="zh-TW" dirty="0"/>
          </a:p>
          <a:p>
            <a:endParaRPr lang="en-US" altLang="zh-TW" dirty="0"/>
          </a:p>
          <a:p>
            <a:r>
              <a:rPr lang="zh-TW" altLang="en-US" dirty="0"/>
              <a:t>第二種是密碼區塊連結模式，增加了初始向量的作為第一個加密區塊的輸入參數，且每個區塊的加密都需要使用到前一個加密區塊的輸出，改善了電子密碼本模式的缺點。</a:t>
            </a:r>
            <a:endParaRPr lang="en-US" altLang="zh-TW" dirty="0"/>
          </a:p>
          <a:p>
            <a:endParaRPr lang="en-US" altLang="zh-TW" dirty="0"/>
          </a:p>
          <a:p>
            <a:r>
              <a:rPr lang="zh-TW" altLang="en-US" dirty="0"/>
              <a:t>前兩個的加解密需使用不同的演算法。</a:t>
            </a:r>
            <a:endParaRPr lang="en-US" altLang="zh-TW" dirty="0"/>
          </a:p>
          <a:p>
            <a:r>
              <a:rPr lang="zh-TW" altLang="en-US" dirty="0"/>
              <a:t>接下來提到的三種模式其加解密都是使用相同的加密演算法進行加解密。</a:t>
            </a:r>
            <a:endParaRPr lang="en-US" altLang="zh-TW" dirty="0"/>
          </a:p>
          <a:p>
            <a:endParaRPr lang="en-US" altLang="zh-TW" dirty="0"/>
          </a:p>
          <a:p>
            <a:r>
              <a:rPr lang="zh-TW" altLang="en-US" dirty="0"/>
              <a:t>第三種是密文反饋模式，也會使用到初始向量和前一個密文，</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適合於需要即時處理的應用場景</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第四個是輸出反饋模式，具有良好的錯誤傳播特性，若是明文的某個位元出錯，只會影響到該密文的輸出，其他不會影響到，但因為無法平行處理，導致效能較差。</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第五個是計數器模式，引入一個計數器，可以保證任意時間不會產生重複的輸出，其流程是將一個不斷遞增的計數器作為加密演算法的輸入，並將輸出結果與每一筆明文進行互斥或運算得到相對應的密文。這個模式使得硬體設計上可以實現平行處理，增加吞吐量，而加解密共用的架構，硬體資源的使用也降低。</a:t>
            </a:r>
            <a:endParaRPr lang="en-US" altLang="zh-TW"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46</a:t>
            </a:fld>
            <a:endParaRPr lang="zh-CN" altLang="en-US"/>
          </a:p>
        </p:txBody>
      </p:sp>
    </p:spTree>
    <p:extLst>
      <p:ext uri="{BB962C8B-B14F-4D97-AF65-F5344CB8AC3E}">
        <p14:creationId xmlns:p14="http://schemas.microsoft.com/office/powerpoint/2010/main" val="29067691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a:solidFill>
                  <a:schemeClr val="tx1"/>
                </a:solidFill>
                <a:effectLst/>
                <a:latin typeface="+mn-lt"/>
                <a:ea typeface="+mn-ea"/>
                <a:cs typeface="+mn-cs"/>
              </a:rPr>
              <a:t>在</a:t>
            </a:r>
            <a:r>
              <a:rPr lang="en-US" altLang="zh-TW" sz="1200" kern="1200" dirty="0">
                <a:solidFill>
                  <a:schemeClr val="tx1"/>
                </a:solidFill>
                <a:effectLst/>
                <a:latin typeface="+mn-lt"/>
                <a:ea typeface="+mn-ea"/>
                <a:cs typeface="+mn-cs"/>
              </a:rPr>
              <a:t>AES-GCM</a:t>
            </a:r>
            <a:r>
              <a:rPr lang="zh-TW" altLang="en-US" sz="1200" kern="1200" dirty="0">
                <a:solidFill>
                  <a:schemeClr val="tx1"/>
                </a:solidFill>
                <a:effectLst/>
                <a:latin typeface="+mn-lt"/>
                <a:ea typeface="+mn-ea"/>
                <a:cs typeface="+mn-cs"/>
              </a:rPr>
              <a:t>演算法中，加密以及身分驗證都會使用到伽羅瓦有限場中的運算，伽羅瓦有限場簡稱</a:t>
            </a:r>
            <a:r>
              <a:rPr lang="en-US" altLang="zh-TW" sz="1200" kern="1200" dirty="0">
                <a:solidFill>
                  <a:schemeClr val="tx1"/>
                </a:solidFill>
                <a:effectLst/>
                <a:latin typeface="+mn-lt"/>
                <a:ea typeface="+mn-ea"/>
                <a:cs typeface="+mn-cs"/>
              </a:rPr>
              <a:t>GF</a:t>
            </a:r>
            <a:r>
              <a:rPr lang="zh-TW" altLang="en-US"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在</a:t>
            </a:r>
            <a:r>
              <a:rPr lang="en-US" altLang="zh-TW" sz="1200" kern="1200" dirty="0">
                <a:solidFill>
                  <a:schemeClr val="tx1"/>
                </a:solidFill>
                <a:effectLst/>
                <a:latin typeface="+mn-lt"/>
                <a:ea typeface="+mn-ea"/>
                <a:cs typeface="+mn-cs"/>
              </a:rPr>
              <a:t>AES</a:t>
            </a:r>
            <a:r>
              <a:rPr lang="zh-TW" altLang="zh-TW" sz="1200" kern="1200" dirty="0">
                <a:solidFill>
                  <a:schemeClr val="tx1"/>
                </a:solidFill>
                <a:effectLst/>
                <a:latin typeface="+mn-lt"/>
                <a:ea typeface="+mn-ea"/>
                <a:cs typeface="+mn-cs"/>
              </a:rPr>
              <a:t>演算法中，數值的運算</a:t>
            </a:r>
            <a:r>
              <a:rPr lang="zh-TW" altLang="en-US" sz="1200" kern="1200" dirty="0">
                <a:solidFill>
                  <a:schemeClr val="tx1"/>
                </a:solidFill>
                <a:effectLst/>
                <a:latin typeface="+mn-lt"/>
                <a:ea typeface="+mn-ea"/>
                <a:cs typeface="+mn-cs"/>
              </a:rPr>
              <a:t>是</a:t>
            </a:r>
            <a:r>
              <a:rPr lang="zh-TW" altLang="zh-TW" sz="1200" kern="1200" dirty="0">
                <a:solidFill>
                  <a:schemeClr val="tx1"/>
                </a:solidFill>
                <a:effectLst/>
                <a:latin typeface="+mn-lt"/>
                <a:ea typeface="+mn-ea"/>
                <a:cs typeface="+mn-cs"/>
              </a:rPr>
              <a:t>建立在伽羅瓦有限場</a:t>
            </a:r>
            <a:r>
              <a:rPr lang="en-US" altLang="zh-TW" sz="1200" kern="1200" dirty="0">
                <a:solidFill>
                  <a:schemeClr val="tx1"/>
                </a:solidFill>
                <a:effectLst/>
                <a:latin typeface="+mn-lt"/>
                <a:ea typeface="+mn-ea"/>
                <a:cs typeface="+mn-cs"/>
              </a:rPr>
              <a:t>GF(2</a:t>
            </a:r>
            <a:r>
              <a:rPr lang="en-US" altLang="zh-TW" sz="1200" kern="1200" baseline="30000" dirty="0">
                <a:solidFill>
                  <a:schemeClr val="tx1"/>
                </a:solidFill>
                <a:effectLst/>
                <a:latin typeface="+mn-lt"/>
                <a:ea typeface="+mn-ea"/>
                <a:cs typeface="+mn-cs"/>
              </a:rPr>
              <a:t>8</a:t>
            </a:r>
            <a:r>
              <a:rPr lang="en-US" altLang="zh-TW"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之下</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運算的資料以一個</a:t>
            </a:r>
            <a:r>
              <a:rPr lang="en-US" altLang="zh-TW" sz="1200" kern="1200" dirty="0">
                <a:solidFill>
                  <a:schemeClr val="tx1"/>
                </a:solidFill>
                <a:effectLst/>
                <a:latin typeface="+mn-lt"/>
                <a:ea typeface="+mn-ea"/>
                <a:cs typeface="+mn-cs"/>
              </a:rPr>
              <a:t>Byte</a:t>
            </a:r>
            <a:r>
              <a:rPr lang="zh-TW" altLang="zh-TW" sz="1200" kern="1200" dirty="0">
                <a:solidFill>
                  <a:schemeClr val="tx1"/>
                </a:solidFill>
                <a:effectLst/>
                <a:latin typeface="+mn-lt"/>
                <a:ea typeface="+mn-ea"/>
                <a:cs typeface="+mn-cs"/>
              </a:rPr>
              <a:t>為單位，</a:t>
            </a:r>
            <a:r>
              <a:rPr lang="zh-TW" altLang="en-US" sz="1200" kern="1200" dirty="0">
                <a:solidFill>
                  <a:schemeClr val="tx1"/>
                </a:solidFill>
                <a:effectLst/>
                <a:latin typeface="+mn-lt"/>
                <a:ea typeface="+mn-ea"/>
                <a:cs typeface="+mn-cs"/>
              </a:rPr>
              <a:t>也就是</a:t>
            </a:r>
            <a:r>
              <a:rPr lang="zh-TW" altLang="zh-TW" sz="1200" kern="1200" dirty="0">
                <a:solidFill>
                  <a:schemeClr val="tx1"/>
                </a:solidFill>
                <a:effectLst/>
                <a:latin typeface="+mn-lt"/>
                <a:ea typeface="+mn-ea"/>
                <a:cs typeface="+mn-cs"/>
              </a:rPr>
              <a:t>八個位元，每個</a:t>
            </a:r>
            <a:r>
              <a:rPr lang="en-US" altLang="zh-TW" sz="1200" kern="1200" dirty="0">
                <a:solidFill>
                  <a:schemeClr val="tx1"/>
                </a:solidFill>
                <a:effectLst/>
                <a:latin typeface="+mn-lt"/>
                <a:ea typeface="+mn-ea"/>
                <a:cs typeface="+mn-cs"/>
              </a:rPr>
              <a:t>Byte</a:t>
            </a:r>
            <a:r>
              <a:rPr lang="zh-TW" altLang="zh-TW" sz="1200" kern="1200" dirty="0">
                <a:solidFill>
                  <a:schemeClr val="tx1"/>
                </a:solidFill>
                <a:effectLst/>
                <a:latin typeface="+mn-lt"/>
                <a:ea typeface="+mn-ea"/>
                <a:cs typeface="+mn-cs"/>
              </a:rPr>
              <a:t>代表了在</a:t>
            </a:r>
            <a:r>
              <a:rPr lang="en-US" altLang="zh-TW" sz="1200" kern="1200" dirty="0">
                <a:solidFill>
                  <a:schemeClr val="tx1"/>
                </a:solidFill>
                <a:effectLst/>
                <a:latin typeface="+mn-lt"/>
                <a:ea typeface="+mn-ea"/>
                <a:cs typeface="+mn-cs"/>
              </a:rPr>
              <a:t>GF(2</a:t>
            </a:r>
            <a:r>
              <a:rPr lang="en-US" altLang="zh-TW" sz="1200" kern="1200" baseline="30000" dirty="0">
                <a:solidFill>
                  <a:schemeClr val="tx1"/>
                </a:solidFill>
                <a:effectLst/>
                <a:latin typeface="+mn-lt"/>
                <a:ea typeface="+mn-ea"/>
                <a:cs typeface="+mn-cs"/>
              </a:rPr>
              <a:t>8</a:t>
            </a:r>
            <a:r>
              <a:rPr lang="en-US"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這個有限場</a:t>
            </a:r>
            <a:r>
              <a:rPr lang="zh-TW" altLang="zh-TW" sz="1200" kern="1200" dirty="0">
                <a:solidFill>
                  <a:schemeClr val="tx1"/>
                </a:solidFill>
                <a:effectLst/>
                <a:latin typeface="+mn-lt"/>
                <a:ea typeface="+mn-ea"/>
                <a:cs typeface="+mn-cs"/>
              </a:rPr>
              <a:t>中的一個元素，</a:t>
            </a:r>
            <a:r>
              <a:rPr lang="zh-TW" altLang="en-US" sz="1200" kern="1200" dirty="0">
                <a:solidFill>
                  <a:schemeClr val="tx1"/>
                </a:solidFill>
                <a:effectLst/>
                <a:latin typeface="+mn-lt"/>
                <a:ea typeface="+mn-ea"/>
                <a:cs typeface="+mn-cs"/>
              </a:rPr>
              <a:t>而且每個</a:t>
            </a:r>
            <a:r>
              <a:rPr lang="zh-TW" altLang="zh-TW" sz="1200" kern="1200" dirty="0">
                <a:solidFill>
                  <a:schemeClr val="tx1"/>
                </a:solidFill>
                <a:effectLst/>
                <a:latin typeface="+mn-lt"/>
                <a:ea typeface="+mn-ea"/>
                <a:cs typeface="+mn-cs"/>
              </a:rPr>
              <a:t>元素</a:t>
            </a:r>
            <a:r>
              <a:rPr lang="zh-TW" altLang="en-US" sz="1200" kern="1200" dirty="0">
                <a:solidFill>
                  <a:schemeClr val="tx1"/>
                </a:solidFill>
                <a:effectLst/>
                <a:latin typeface="+mn-lt"/>
                <a:ea typeface="+mn-ea"/>
                <a:cs typeface="+mn-cs"/>
              </a:rPr>
              <a:t>皆</a:t>
            </a:r>
            <a:r>
              <a:rPr lang="zh-TW" altLang="zh-TW" sz="1200" kern="1200" dirty="0">
                <a:solidFill>
                  <a:schemeClr val="tx1"/>
                </a:solidFill>
                <a:effectLst/>
                <a:latin typeface="+mn-lt"/>
                <a:ea typeface="+mn-ea"/>
                <a:cs typeface="+mn-cs"/>
              </a:rPr>
              <a:t>可以對應於一個一元七次多項</a:t>
            </a:r>
            <a:r>
              <a:rPr lang="zh-TW" altLang="en-US" sz="1200" kern="1200" dirty="0">
                <a:solidFill>
                  <a:schemeClr val="tx1"/>
                </a:solidFill>
                <a:effectLst/>
                <a:latin typeface="+mn-lt"/>
                <a:ea typeface="+mn-ea"/>
                <a:cs typeface="+mn-cs"/>
              </a:rPr>
              <a:t>。例如：</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加法運算在有限域中，定義為兩個元素中相同次方的係數相加並做模</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運算，即對應元素之間進行位元的互斥或（以符號⨁表示）運算</a:t>
            </a:r>
            <a:endPar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乘法運算為在</a:t>
            </a:r>
            <a:r>
              <a:rPr lang="en-US" altLang="zh-TW" sz="1200" kern="1200" dirty="0">
                <a:solidFill>
                  <a:schemeClr val="tx1"/>
                </a:solidFill>
                <a:effectLst/>
                <a:latin typeface="+mn-lt"/>
                <a:ea typeface="+mn-ea"/>
                <a:cs typeface="+mn-cs"/>
              </a:rPr>
              <a:t>GF(2^8)</a:t>
            </a:r>
            <a:r>
              <a:rPr lang="zh-TW" altLang="en-US" sz="1200" kern="1200" dirty="0">
                <a:solidFill>
                  <a:schemeClr val="tx1"/>
                </a:solidFill>
                <a:effectLst/>
                <a:latin typeface="+mn-lt"/>
                <a:ea typeface="+mn-ea"/>
                <a:cs typeface="+mn-cs"/>
              </a:rPr>
              <a:t>中的相乘結果必須在</a:t>
            </a:r>
            <a:r>
              <a:rPr lang="en-US" altLang="zh-TW" sz="1200" kern="1200" dirty="0">
                <a:solidFill>
                  <a:schemeClr val="tx1"/>
                </a:solidFill>
                <a:effectLst/>
                <a:latin typeface="+mn-lt"/>
                <a:ea typeface="+mn-ea"/>
                <a:cs typeface="+mn-cs"/>
              </a:rPr>
              <a:t>GF(2^8)</a:t>
            </a:r>
            <a:r>
              <a:rPr lang="zh-TW" altLang="en-US" sz="1200" kern="1200" dirty="0">
                <a:solidFill>
                  <a:schemeClr val="tx1"/>
                </a:solidFill>
                <a:effectLst/>
                <a:latin typeface="+mn-lt"/>
                <a:ea typeface="+mn-ea"/>
                <a:cs typeface="+mn-cs"/>
              </a:rPr>
              <a:t>的集合內，但相乘可能會產生溢位的問題，為了解決溢位問題，則須將相乘結果再做模運算（</a:t>
            </a:r>
            <a:r>
              <a:rPr lang="en-US" altLang="zh-TW" sz="1200" kern="1200" dirty="0">
                <a:solidFill>
                  <a:schemeClr val="tx1"/>
                </a:solidFill>
                <a:effectLst/>
                <a:latin typeface="+mn-lt"/>
                <a:ea typeface="+mn-ea"/>
                <a:cs typeface="+mn-cs"/>
              </a:rPr>
              <a:t>Modulo</a:t>
            </a:r>
            <a:r>
              <a:rPr lang="zh-TW" altLang="en-US" sz="1200" kern="1200" dirty="0">
                <a:solidFill>
                  <a:schemeClr val="tx1"/>
                </a:solidFill>
                <a:effectLst/>
                <a:latin typeface="+mn-lt"/>
                <a:ea typeface="+mn-ea"/>
                <a:cs typeface="+mn-cs"/>
              </a:rPr>
              <a:t>）一個不可分解的多項式 </a:t>
            </a:r>
            <a:r>
              <a:rPr lang="en-US" altLang="zh-TW" sz="1200" kern="1200" dirty="0">
                <a:solidFill>
                  <a:schemeClr val="tx1"/>
                </a:solidFill>
                <a:effectLst/>
                <a:latin typeface="+mn-lt"/>
                <a:ea typeface="+mn-ea"/>
                <a:cs typeface="+mn-cs"/>
              </a:rPr>
              <a:t>m(x)</a:t>
            </a:r>
            <a:r>
              <a:rPr lang="zh-TW" altLang="en-US" sz="1200" kern="1200" dirty="0">
                <a:solidFill>
                  <a:schemeClr val="tx1"/>
                </a:solidFill>
                <a:effectLst/>
                <a:latin typeface="+mn-lt"/>
                <a:ea typeface="+mn-ea"/>
                <a:cs typeface="+mn-cs"/>
              </a:rPr>
              <a:t>。</a:t>
            </a:r>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47</a:t>
            </a:fld>
            <a:endParaRPr lang="zh-CN" altLang="en-US"/>
          </a:p>
        </p:txBody>
      </p:sp>
    </p:spTree>
    <p:extLst>
      <p:ext uri="{BB962C8B-B14F-4D97-AF65-F5344CB8AC3E}">
        <p14:creationId xmlns:p14="http://schemas.microsoft.com/office/powerpoint/2010/main" val="15520805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訊息在傳輸時，可能會遭受到非法的攔截或竄改，導致接收方接收到錯誤的訊息。所以為了避免發生這樣的狀況，可以使用訊息認證碼來確認接收到的資料是否正確。認證碼只作為訊息的認證，不會對訊息加密。</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訊息認證碼是由金鑰與訊息作為特定演算法的輸入，產生固定長度的認證碼。當傳送方</a:t>
            </a:r>
            <a:r>
              <a:rPr lang="zh-TW" altLang="en-US" sz="1200" kern="1200" dirty="0">
                <a:solidFill>
                  <a:schemeClr val="tx1"/>
                </a:solidFill>
                <a:effectLst/>
                <a:latin typeface="+mn-lt"/>
                <a:ea typeface="+mn-ea"/>
                <a:cs typeface="+mn-cs"/>
              </a:rPr>
              <a:t>想要</a:t>
            </a:r>
            <a:r>
              <a:rPr lang="zh-TW" altLang="zh-TW" sz="1200" kern="1200" dirty="0">
                <a:solidFill>
                  <a:schemeClr val="tx1"/>
                </a:solidFill>
                <a:effectLst/>
                <a:latin typeface="+mn-lt"/>
                <a:ea typeface="+mn-ea"/>
                <a:cs typeface="+mn-cs"/>
              </a:rPr>
              <a:t>傳送一段訊息時，訊息先經過訊息認證函數後生成一段</a:t>
            </a:r>
            <a:r>
              <a:rPr lang="en-US" altLang="zh-TW" sz="1200" kern="1200" dirty="0">
                <a:solidFill>
                  <a:schemeClr val="tx1"/>
                </a:solidFill>
                <a:effectLst/>
                <a:latin typeface="+mn-lt"/>
                <a:ea typeface="+mn-ea"/>
                <a:cs typeface="+mn-cs"/>
              </a:rPr>
              <a:t>MAC</a:t>
            </a:r>
            <a:r>
              <a:rPr lang="zh-TW" altLang="zh-TW" sz="1200" kern="1200" dirty="0">
                <a:solidFill>
                  <a:schemeClr val="tx1"/>
                </a:solidFill>
                <a:effectLst/>
                <a:latin typeface="+mn-lt"/>
                <a:ea typeface="+mn-ea"/>
                <a:cs typeface="+mn-cs"/>
              </a:rPr>
              <a:t>，並附加在訊息後進行傳</a:t>
            </a:r>
            <a:r>
              <a:rPr lang="zh-TW" altLang="en-US" sz="1200" kern="1200" dirty="0">
                <a:solidFill>
                  <a:schemeClr val="tx1"/>
                </a:solidFill>
                <a:effectLst/>
                <a:latin typeface="+mn-lt"/>
                <a:ea typeface="+mn-ea"/>
                <a:cs typeface="+mn-cs"/>
              </a:rPr>
              <a:t>輸</a:t>
            </a:r>
            <a:r>
              <a:rPr lang="zh-TW" altLang="zh-TW" sz="1200" kern="1200" dirty="0">
                <a:solidFill>
                  <a:schemeClr val="tx1"/>
                </a:solidFill>
                <a:effectLst/>
                <a:latin typeface="+mn-lt"/>
                <a:ea typeface="+mn-ea"/>
                <a:cs typeface="+mn-cs"/>
              </a:rPr>
              <a:t>；當接收方收到訊息後，將不含</a:t>
            </a:r>
            <a:r>
              <a:rPr lang="en-US" altLang="zh-TW" sz="1200" kern="1200" dirty="0">
                <a:solidFill>
                  <a:schemeClr val="tx1"/>
                </a:solidFill>
                <a:effectLst/>
                <a:latin typeface="+mn-lt"/>
                <a:ea typeface="+mn-ea"/>
                <a:cs typeface="+mn-cs"/>
              </a:rPr>
              <a:t>MAC</a:t>
            </a:r>
            <a:r>
              <a:rPr lang="zh-TW" altLang="zh-TW" sz="1200" kern="1200" dirty="0">
                <a:solidFill>
                  <a:schemeClr val="tx1"/>
                </a:solidFill>
                <a:effectLst/>
                <a:latin typeface="+mn-lt"/>
                <a:ea typeface="+mn-ea"/>
                <a:cs typeface="+mn-cs"/>
              </a:rPr>
              <a:t>的訊息，透過訊息認證函數生成相對應的</a:t>
            </a:r>
            <a:r>
              <a:rPr lang="en-US" altLang="zh-TW" sz="1200" kern="1200" dirty="0">
                <a:solidFill>
                  <a:schemeClr val="tx1"/>
                </a:solidFill>
                <a:effectLst/>
                <a:latin typeface="+mn-lt"/>
                <a:ea typeface="+mn-ea"/>
                <a:cs typeface="+mn-cs"/>
              </a:rPr>
              <a:t>MAC</a:t>
            </a:r>
            <a:r>
              <a:rPr lang="zh-TW" altLang="zh-TW" sz="1200" kern="1200" dirty="0">
                <a:solidFill>
                  <a:schemeClr val="tx1"/>
                </a:solidFill>
                <a:effectLst/>
                <a:latin typeface="+mn-lt"/>
                <a:ea typeface="+mn-ea"/>
                <a:cs typeface="+mn-cs"/>
              </a:rPr>
              <a:t>，並與傳送方傳送來的</a:t>
            </a:r>
            <a:r>
              <a:rPr lang="en-US" altLang="zh-TW" sz="1200" kern="1200" dirty="0">
                <a:solidFill>
                  <a:schemeClr val="tx1"/>
                </a:solidFill>
                <a:effectLst/>
                <a:latin typeface="+mn-lt"/>
                <a:ea typeface="+mn-ea"/>
                <a:cs typeface="+mn-cs"/>
              </a:rPr>
              <a:t>MAC</a:t>
            </a:r>
            <a:r>
              <a:rPr lang="zh-TW" altLang="zh-TW" sz="1200" kern="1200" dirty="0">
                <a:solidFill>
                  <a:schemeClr val="tx1"/>
                </a:solidFill>
                <a:effectLst/>
                <a:latin typeface="+mn-lt"/>
                <a:ea typeface="+mn-ea"/>
                <a:cs typeface="+mn-cs"/>
              </a:rPr>
              <a:t>進行比較，如果</a:t>
            </a:r>
            <a:r>
              <a:rPr lang="zh-TW" altLang="en-US" sz="1200" kern="1200" dirty="0">
                <a:solidFill>
                  <a:schemeClr val="tx1"/>
                </a:solidFill>
                <a:effectLst/>
                <a:latin typeface="+mn-lt"/>
                <a:ea typeface="+mn-ea"/>
                <a:cs typeface="+mn-cs"/>
              </a:rPr>
              <a:t>一樣</a:t>
            </a:r>
            <a:r>
              <a:rPr lang="zh-TW" altLang="zh-TW" sz="1200" kern="1200" dirty="0">
                <a:solidFill>
                  <a:schemeClr val="tx1"/>
                </a:solidFill>
                <a:effectLst/>
                <a:latin typeface="+mn-lt"/>
                <a:ea typeface="+mn-ea"/>
                <a:cs typeface="+mn-cs"/>
              </a:rPr>
              <a:t>，就能保證這段訊息是來自合法的傳送方，且沒有遭到竄改。</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當傳送方如果同時有訊息加密與認證的需求，就必須與加密演算法進行搭配，在進行加密的同時也對訊息進行認證，同時保證了訊息的機密性與完整性</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認證加密的方式分為兩種，一種</a:t>
            </a:r>
            <a:r>
              <a:rPr lang="zh-TW" altLang="en-US" sz="1200" kern="1200" dirty="0">
                <a:solidFill>
                  <a:schemeClr val="tx1"/>
                </a:solidFill>
                <a:effectLst/>
                <a:latin typeface="+mn-lt"/>
                <a:ea typeface="+mn-ea"/>
                <a:cs typeface="+mn-cs"/>
              </a:rPr>
              <a:t>是</a:t>
            </a:r>
            <a:r>
              <a:rPr lang="zh-TW" altLang="zh-TW" sz="1200" kern="1200" dirty="0">
                <a:solidFill>
                  <a:schemeClr val="tx1"/>
                </a:solidFill>
                <a:effectLst/>
                <a:latin typeface="+mn-lt"/>
                <a:ea typeface="+mn-ea"/>
                <a:cs typeface="+mn-cs"/>
              </a:rPr>
              <a:t>認證綁定明文的方式</a:t>
            </a:r>
            <a:r>
              <a:rPr lang="zh-TW" altLang="en-US" sz="1200" kern="1200" dirty="0">
                <a:solidFill>
                  <a:schemeClr val="tx1"/>
                </a:solidFill>
                <a:effectLst/>
                <a:latin typeface="+mn-lt"/>
                <a:ea typeface="+mn-ea"/>
                <a:cs typeface="+mn-cs"/>
              </a:rPr>
              <a:t>，也就是</a:t>
            </a:r>
            <a:r>
              <a:rPr lang="en-US" altLang="zh-TW" sz="1200" kern="1200" dirty="0">
                <a:solidFill>
                  <a:schemeClr val="tx1"/>
                </a:solidFill>
                <a:effectLst/>
                <a:latin typeface="+mn-lt"/>
                <a:ea typeface="+mn-ea"/>
                <a:cs typeface="+mn-cs"/>
              </a:rPr>
              <a:t>MAC</a:t>
            </a:r>
            <a:r>
              <a:rPr lang="zh-TW" altLang="en-US" sz="1200" kern="1200" dirty="0">
                <a:solidFill>
                  <a:schemeClr val="tx1"/>
                </a:solidFill>
                <a:effectLst/>
                <a:latin typeface="+mn-lt"/>
                <a:ea typeface="+mn-ea"/>
                <a:cs typeface="+mn-cs"/>
              </a:rPr>
              <a:t>是由明文生成的，另</a:t>
            </a:r>
            <a:r>
              <a:rPr lang="zh-TW" altLang="zh-TW" sz="1200" kern="1200" dirty="0">
                <a:solidFill>
                  <a:schemeClr val="tx1"/>
                </a:solidFill>
                <a:effectLst/>
                <a:latin typeface="+mn-lt"/>
                <a:ea typeface="+mn-ea"/>
                <a:cs typeface="+mn-cs"/>
              </a:rPr>
              <a:t>一種</a:t>
            </a:r>
            <a:r>
              <a:rPr lang="zh-TW" altLang="en-US" sz="1200" kern="1200" dirty="0">
                <a:solidFill>
                  <a:schemeClr val="tx1"/>
                </a:solidFill>
                <a:effectLst/>
                <a:latin typeface="+mn-lt"/>
                <a:ea typeface="+mn-ea"/>
                <a:cs typeface="+mn-cs"/>
              </a:rPr>
              <a:t>則是</a:t>
            </a:r>
            <a:r>
              <a:rPr lang="zh-TW" altLang="zh-TW" sz="1200" kern="1200" dirty="0">
                <a:solidFill>
                  <a:schemeClr val="tx1"/>
                </a:solidFill>
                <a:effectLst/>
                <a:latin typeface="+mn-lt"/>
                <a:ea typeface="+mn-ea"/>
                <a:cs typeface="+mn-cs"/>
              </a:rPr>
              <a:t>認證綁定</a:t>
            </a:r>
            <a:r>
              <a:rPr lang="zh-TW" altLang="en-US" sz="1200" kern="1200" dirty="0">
                <a:solidFill>
                  <a:schemeClr val="tx1"/>
                </a:solidFill>
                <a:effectLst/>
                <a:latin typeface="+mn-lt"/>
                <a:ea typeface="+mn-ea"/>
                <a:cs typeface="+mn-cs"/>
              </a:rPr>
              <a:t>密</a:t>
            </a:r>
            <a:r>
              <a:rPr lang="zh-TW" altLang="zh-TW" sz="1200" kern="1200" dirty="0">
                <a:solidFill>
                  <a:schemeClr val="tx1"/>
                </a:solidFill>
                <a:effectLst/>
                <a:latin typeface="+mn-lt"/>
                <a:ea typeface="+mn-ea"/>
                <a:cs typeface="+mn-cs"/>
              </a:rPr>
              <a:t>文的方式。</a:t>
            </a:r>
            <a:br>
              <a:rPr lang="en-US" altLang="zh-TW" sz="1200" kern="1200" dirty="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在</a:t>
            </a:r>
            <a:r>
              <a:rPr lang="en-US" altLang="zh-TW" sz="1200" kern="1200" dirty="0">
                <a:solidFill>
                  <a:schemeClr val="tx1"/>
                </a:solidFill>
                <a:effectLst/>
                <a:latin typeface="+mn-lt"/>
                <a:ea typeface="+mn-ea"/>
                <a:cs typeface="+mn-cs"/>
              </a:rPr>
              <a:t>AES-GCM</a:t>
            </a:r>
            <a:r>
              <a:rPr lang="zh-TW" altLang="zh-TW" sz="1200" kern="1200" dirty="0">
                <a:solidFill>
                  <a:schemeClr val="tx1"/>
                </a:solidFill>
                <a:effectLst/>
                <a:latin typeface="+mn-lt"/>
                <a:ea typeface="+mn-ea"/>
                <a:cs typeface="+mn-cs"/>
              </a:rPr>
              <a:t>演算法的加密中，明文由</a:t>
            </a:r>
            <a:r>
              <a:rPr lang="en-US" altLang="zh-TW" sz="1200" kern="1200" dirty="0">
                <a:solidFill>
                  <a:schemeClr val="tx1"/>
                </a:solidFill>
                <a:effectLst/>
                <a:latin typeface="+mn-lt"/>
                <a:ea typeface="+mn-ea"/>
                <a:cs typeface="+mn-cs"/>
              </a:rPr>
              <a:t>AES-CTR</a:t>
            </a:r>
            <a:r>
              <a:rPr lang="zh-TW" altLang="zh-TW" sz="1200" kern="1200" dirty="0">
                <a:solidFill>
                  <a:schemeClr val="tx1"/>
                </a:solidFill>
                <a:effectLst/>
                <a:latin typeface="+mn-lt"/>
                <a:ea typeface="+mn-ea"/>
                <a:cs typeface="+mn-cs"/>
              </a:rPr>
              <a:t>模式進行加密後，再將密文輸入</a:t>
            </a:r>
            <a:r>
              <a:rPr lang="en-US" altLang="zh-TW" sz="1200" kern="1200" dirty="0">
                <a:solidFill>
                  <a:schemeClr val="tx1"/>
                </a:solidFill>
                <a:effectLst/>
                <a:latin typeface="+mn-lt"/>
                <a:ea typeface="+mn-ea"/>
                <a:cs typeface="+mn-cs"/>
              </a:rPr>
              <a:t>GHASH</a:t>
            </a:r>
            <a:r>
              <a:rPr lang="zh-TW" altLang="en-US" sz="1200" kern="1200" dirty="0">
                <a:solidFill>
                  <a:schemeClr val="tx1"/>
                </a:solidFill>
                <a:effectLst/>
                <a:latin typeface="+mn-lt"/>
                <a:ea typeface="+mn-ea"/>
                <a:cs typeface="+mn-cs"/>
              </a:rPr>
              <a:t>雜湊</a:t>
            </a:r>
            <a:r>
              <a:rPr lang="zh-TW" altLang="zh-TW" sz="1200" kern="1200" dirty="0">
                <a:solidFill>
                  <a:schemeClr val="tx1"/>
                </a:solidFill>
                <a:effectLst/>
                <a:latin typeface="+mn-lt"/>
                <a:ea typeface="+mn-ea"/>
                <a:cs typeface="+mn-cs"/>
              </a:rPr>
              <a:t>函數生成</a:t>
            </a:r>
            <a:r>
              <a:rPr lang="en-US" altLang="zh-TW" sz="1200" kern="1200" dirty="0">
                <a:solidFill>
                  <a:schemeClr val="tx1"/>
                </a:solidFill>
                <a:effectLst/>
                <a:latin typeface="+mn-lt"/>
                <a:ea typeface="+mn-ea"/>
                <a:cs typeface="+mn-cs"/>
              </a:rPr>
              <a:t>MAC</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屬於認證綁定密文的方式</a:t>
            </a:r>
            <a:r>
              <a:rPr lang="zh-TW" altLang="en-US" sz="1200" kern="1200" dirty="0">
                <a:solidFill>
                  <a:schemeClr val="tx1"/>
                </a:solidFill>
                <a:effectLst/>
                <a:latin typeface="+mn-lt"/>
                <a:ea typeface="+mn-ea"/>
                <a:cs typeface="+mn-cs"/>
              </a:rPr>
              <a:t>。</a:t>
            </a:r>
            <a:endParaRPr lang="zh-CN" altLang="en-US" dirty="0"/>
          </a:p>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48</a:t>
            </a:fld>
            <a:endParaRPr lang="zh-CN" altLang="en-US"/>
          </a:p>
        </p:txBody>
      </p:sp>
    </p:spTree>
    <p:extLst>
      <p:ext uri="{BB962C8B-B14F-4D97-AF65-F5344CB8AC3E}">
        <p14:creationId xmlns:p14="http://schemas.microsoft.com/office/powerpoint/2010/main" val="40227256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接著我們來介紹本篇論文的核心</a:t>
            </a:r>
            <a:r>
              <a:rPr lang="en-US" altLang="zh-TW" dirty="0"/>
              <a:t>---AES-GCM</a:t>
            </a:r>
            <a:r>
              <a:rPr lang="zh-TW" altLang="en-US" dirty="0"/>
              <a:t>加密演算法，在進行認證加密之前，需要先利用</a:t>
            </a:r>
            <a:r>
              <a:rPr lang="en-US" altLang="zh-TW" dirty="0"/>
              <a:t>AES</a:t>
            </a:r>
            <a:r>
              <a:rPr lang="zh-TW" altLang="en-US" dirty="0"/>
              <a:t>演算法對</a:t>
            </a:r>
            <a:r>
              <a:rPr lang="en-US" altLang="zh-TW" dirty="0"/>
              <a:t>128</a:t>
            </a:r>
            <a:r>
              <a:rPr lang="zh-TW" altLang="en-US" dirty="0"/>
              <a:t>位元的數值</a:t>
            </a:r>
            <a:r>
              <a:rPr lang="en-US" altLang="zh-TW" dirty="0"/>
              <a:t>0</a:t>
            </a:r>
            <a:r>
              <a:rPr lang="zh-TW" altLang="en-US" dirty="0"/>
              <a:t>進行加密運算得到雜湊金鑰</a:t>
            </a:r>
            <a:r>
              <a:rPr lang="en-US" altLang="zh-TW" dirty="0"/>
              <a:t>H</a:t>
            </a:r>
            <a:r>
              <a:rPr lang="zh-TW" altLang="en-US" dirty="0"/>
              <a:t>，接著進行初始向量的編碼得到</a:t>
            </a:r>
            <a:r>
              <a:rPr lang="en-US" altLang="zh-TW" dirty="0"/>
              <a:t>J0</a:t>
            </a:r>
            <a:r>
              <a:rPr lang="zh-TW" altLang="en-US" dirty="0"/>
              <a:t>，再將</a:t>
            </a:r>
            <a:r>
              <a:rPr lang="en-US" altLang="zh-TW" dirty="0"/>
              <a:t>J0</a:t>
            </a:r>
            <a:r>
              <a:rPr lang="zh-TW" altLang="en-US" dirty="0"/>
              <a:t>加一作為</a:t>
            </a:r>
            <a:r>
              <a:rPr lang="en-US" altLang="zh-TW" dirty="0"/>
              <a:t>GCTR</a:t>
            </a:r>
            <a:r>
              <a:rPr lang="zh-TW" altLang="en-US" dirty="0"/>
              <a:t>的</a:t>
            </a:r>
            <a:r>
              <a:rPr lang="en-US" altLang="zh-TW" dirty="0"/>
              <a:t>ICB</a:t>
            </a:r>
            <a:r>
              <a:rPr lang="zh-TW" altLang="en-US" dirty="0"/>
              <a:t>輸入以進行加密取得密文。</a:t>
            </a:r>
            <a:endParaRPr lang="en-US" altLang="zh-TW" dirty="0"/>
          </a:p>
          <a:p>
            <a:r>
              <a:rPr lang="zh-TW" altLang="en-US" dirty="0"/>
              <a:t>接著將密文搭配雜湊金鑰</a:t>
            </a:r>
            <a:r>
              <a:rPr lang="en-US" altLang="zh-TW" dirty="0"/>
              <a:t>H</a:t>
            </a:r>
            <a:r>
              <a:rPr lang="zh-TW" altLang="en-US" dirty="0"/>
              <a:t>進行</a:t>
            </a:r>
            <a:r>
              <a:rPr lang="en-US" altLang="zh-TW" dirty="0"/>
              <a:t>GHASH</a:t>
            </a:r>
            <a:r>
              <a:rPr lang="zh-TW" altLang="en-US" dirty="0"/>
              <a:t>的運算，運算後的結果與</a:t>
            </a:r>
            <a:r>
              <a:rPr lang="en-US" altLang="zh-TW" dirty="0"/>
              <a:t>J0</a:t>
            </a:r>
            <a:r>
              <a:rPr lang="zh-TW" altLang="en-US" dirty="0"/>
              <a:t>加密後的數值做互斥或後即可得到最終的標籤。</a:t>
            </a:r>
            <a:endParaRPr lang="en-US" altLang="zh-TW"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49</a:t>
            </a:fld>
            <a:endParaRPr lang="zh-CN" altLang="en-US"/>
          </a:p>
        </p:txBody>
      </p:sp>
    </p:spTree>
    <p:extLst>
      <p:ext uri="{BB962C8B-B14F-4D97-AF65-F5344CB8AC3E}">
        <p14:creationId xmlns:p14="http://schemas.microsoft.com/office/powerpoint/2010/main" val="123003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接著來介紹一下我碩士論文做的研究</a:t>
            </a:r>
            <a:r>
              <a:rPr lang="en-US" altLang="zh-TW" dirty="0"/>
              <a:t>-</a:t>
            </a:r>
            <a:r>
              <a:rPr lang="zh-TW" altLang="en-US" dirty="0"/>
              <a:t>設計與實現一個應用於</a:t>
            </a:r>
            <a:r>
              <a:rPr lang="en-US" altLang="zh-TW" dirty="0"/>
              <a:t>IoT</a:t>
            </a:r>
            <a:r>
              <a:rPr lang="zh-TW" altLang="en-US" dirty="0"/>
              <a:t>之</a:t>
            </a:r>
            <a:r>
              <a:rPr lang="en-US" altLang="zh-TW" dirty="0"/>
              <a:t>AES-GCM</a:t>
            </a:r>
            <a:r>
              <a:rPr lang="zh-TW" altLang="en-US" dirty="0"/>
              <a:t>加密認證演算法硬體架構。</a:t>
            </a:r>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5</a:t>
            </a:fld>
            <a:endParaRPr lang="zh-CN" altLang="en-US"/>
          </a:p>
        </p:txBody>
      </p:sp>
    </p:spTree>
    <p:extLst>
      <p:ext uri="{BB962C8B-B14F-4D97-AF65-F5344CB8AC3E}">
        <p14:creationId xmlns:p14="http://schemas.microsoft.com/office/powerpoint/2010/main" val="1163826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接著我們來介紹本篇論文的核心</a:t>
            </a:r>
            <a:r>
              <a:rPr lang="en-US" altLang="zh-TW" dirty="0"/>
              <a:t>---AES-GCM</a:t>
            </a:r>
            <a:r>
              <a:rPr lang="zh-TW" altLang="en-US" dirty="0"/>
              <a:t>加密演算法，在進行認證加密之前，需要先利用</a:t>
            </a:r>
            <a:r>
              <a:rPr lang="en-US" altLang="zh-TW" dirty="0"/>
              <a:t>AES</a:t>
            </a:r>
            <a:r>
              <a:rPr lang="zh-TW" altLang="en-US" dirty="0"/>
              <a:t>演算法對</a:t>
            </a:r>
            <a:r>
              <a:rPr lang="en-US" altLang="zh-TW" dirty="0"/>
              <a:t>128</a:t>
            </a:r>
            <a:r>
              <a:rPr lang="zh-TW" altLang="en-US" dirty="0"/>
              <a:t>位元的數值</a:t>
            </a:r>
            <a:r>
              <a:rPr lang="en-US" altLang="zh-TW" dirty="0"/>
              <a:t>0</a:t>
            </a:r>
            <a:r>
              <a:rPr lang="zh-TW" altLang="en-US" dirty="0"/>
              <a:t>進行加密運算得到雜湊金鑰</a:t>
            </a:r>
            <a:r>
              <a:rPr lang="en-US" altLang="zh-TW" dirty="0"/>
              <a:t>H</a:t>
            </a:r>
            <a:r>
              <a:rPr lang="zh-TW" altLang="en-US" dirty="0"/>
              <a:t>，接著進行初始向量的編碼得到</a:t>
            </a:r>
            <a:r>
              <a:rPr lang="en-US" altLang="zh-TW" dirty="0"/>
              <a:t>J0</a:t>
            </a:r>
            <a:r>
              <a:rPr lang="zh-TW" altLang="en-US" dirty="0"/>
              <a:t>，再將</a:t>
            </a:r>
            <a:r>
              <a:rPr lang="en-US" altLang="zh-TW" dirty="0"/>
              <a:t>J0</a:t>
            </a:r>
            <a:r>
              <a:rPr lang="zh-TW" altLang="en-US" dirty="0"/>
              <a:t>加一作為</a:t>
            </a:r>
            <a:r>
              <a:rPr lang="en-US" altLang="zh-TW" dirty="0"/>
              <a:t>GCTR</a:t>
            </a:r>
            <a:r>
              <a:rPr lang="zh-TW" altLang="en-US" dirty="0"/>
              <a:t>的</a:t>
            </a:r>
            <a:r>
              <a:rPr lang="en-US" altLang="zh-TW" dirty="0"/>
              <a:t>ICB</a:t>
            </a:r>
            <a:r>
              <a:rPr lang="zh-TW" altLang="en-US" dirty="0"/>
              <a:t>輸入以進行加密取得密文。</a:t>
            </a:r>
            <a:endParaRPr lang="en-US" altLang="zh-TW" dirty="0"/>
          </a:p>
          <a:p>
            <a:r>
              <a:rPr lang="zh-TW" altLang="en-US" dirty="0"/>
              <a:t>接著將密文搭配雜湊金鑰</a:t>
            </a:r>
            <a:r>
              <a:rPr lang="en-US" altLang="zh-TW" dirty="0"/>
              <a:t>H</a:t>
            </a:r>
            <a:r>
              <a:rPr lang="zh-TW" altLang="en-US" dirty="0"/>
              <a:t>進行</a:t>
            </a:r>
            <a:r>
              <a:rPr lang="en-US" altLang="zh-TW" dirty="0"/>
              <a:t>GHASH</a:t>
            </a:r>
            <a:r>
              <a:rPr lang="zh-TW" altLang="en-US" dirty="0"/>
              <a:t>的運算，運算後的結果與</a:t>
            </a:r>
            <a:r>
              <a:rPr lang="en-US" altLang="zh-TW" dirty="0"/>
              <a:t>J0</a:t>
            </a:r>
            <a:r>
              <a:rPr lang="zh-TW" altLang="en-US" dirty="0"/>
              <a:t>加密後的數值做互斥或後即可得到最終的標籤。</a:t>
            </a:r>
            <a:endParaRPr lang="en-US" altLang="zh-TW"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50</a:t>
            </a:fld>
            <a:endParaRPr lang="zh-CN" altLang="en-US"/>
          </a:p>
        </p:txBody>
      </p:sp>
    </p:spTree>
    <p:extLst>
      <p:ext uri="{BB962C8B-B14F-4D97-AF65-F5344CB8AC3E}">
        <p14:creationId xmlns:p14="http://schemas.microsoft.com/office/powerpoint/2010/main" val="24659727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AES-GCM</a:t>
            </a:r>
            <a:r>
              <a:rPr lang="zh-TW" altLang="en-US" dirty="0"/>
              <a:t>的解密與加密的步驟大部分相同，差別在於圖中藍底的部分。</a:t>
            </a:r>
            <a:endParaRPr lang="en-US" altLang="zh-TW" dirty="0"/>
          </a:p>
          <a:p>
            <a:r>
              <a:rPr lang="zh-TW" altLang="en-US" dirty="0"/>
              <a:t>步驟</a:t>
            </a:r>
            <a:r>
              <a:rPr lang="en-US" altLang="zh-TW" dirty="0"/>
              <a:t>6</a:t>
            </a:r>
            <a:r>
              <a:rPr lang="zh-TW" altLang="en-US" dirty="0"/>
              <a:t>是指</a:t>
            </a:r>
            <a:r>
              <a:rPr lang="en-US" altLang="zh-TW" dirty="0"/>
              <a:t>GCTR</a:t>
            </a:r>
            <a:r>
              <a:rPr lang="zh-TW" altLang="en-US" dirty="0"/>
              <a:t>的輸入在解密時要換成明文輸入，</a:t>
            </a:r>
            <a:r>
              <a:rPr lang="en-US" altLang="zh-TW" dirty="0"/>
              <a:t>GCTR</a:t>
            </a:r>
            <a:r>
              <a:rPr lang="zh-TW" altLang="en-US" dirty="0"/>
              <a:t>的輸出則變成明文。</a:t>
            </a:r>
            <a:endParaRPr lang="en-US" altLang="zh-TW" dirty="0"/>
          </a:p>
          <a:p>
            <a:r>
              <a:rPr lang="zh-TW" altLang="en-US" dirty="0"/>
              <a:t>步驟八則是比對運算出來的標籤跟輸入的標籤是不是相等，如果不相等，就代表這次的認證是失敗的，訊息可能在傳輸的途中被竄改過或發生過錯誤。</a:t>
            </a:r>
            <a:endParaRPr lang="zh-CN"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51</a:t>
            </a:fld>
            <a:endParaRPr lang="zh-CN" altLang="en-US"/>
          </a:p>
        </p:txBody>
      </p:sp>
    </p:spTree>
    <p:extLst>
      <p:ext uri="{BB962C8B-B14F-4D97-AF65-F5344CB8AC3E}">
        <p14:creationId xmlns:p14="http://schemas.microsoft.com/office/powerpoint/2010/main" val="15128627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a:solidFill>
                  <a:schemeClr val="tx1"/>
                </a:solidFill>
                <a:effectLst/>
                <a:latin typeface="+mn-lt"/>
                <a:ea typeface="+mn-ea"/>
                <a:cs typeface="+mn-cs"/>
              </a:rPr>
              <a:t>GCTR</a:t>
            </a:r>
            <a:r>
              <a:rPr lang="zh-TW" altLang="zh-TW" sz="1200" kern="1200" dirty="0">
                <a:solidFill>
                  <a:schemeClr val="tx1"/>
                </a:solidFill>
                <a:effectLst/>
                <a:latin typeface="+mn-lt"/>
                <a:ea typeface="+mn-ea"/>
                <a:cs typeface="+mn-cs"/>
              </a:rPr>
              <a:t>演算法在</a:t>
            </a:r>
            <a:r>
              <a:rPr lang="en-US" altLang="zh-TW" sz="1200" kern="1200" dirty="0">
                <a:solidFill>
                  <a:schemeClr val="tx1"/>
                </a:solidFill>
                <a:effectLst/>
                <a:latin typeface="+mn-lt"/>
                <a:ea typeface="+mn-ea"/>
                <a:cs typeface="+mn-cs"/>
              </a:rPr>
              <a:t>AES-GCM</a:t>
            </a:r>
            <a:r>
              <a:rPr lang="zh-TW" altLang="zh-TW" sz="1200" kern="1200" dirty="0">
                <a:solidFill>
                  <a:schemeClr val="tx1"/>
                </a:solidFill>
                <a:effectLst/>
                <a:latin typeface="+mn-lt"/>
                <a:ea typeface="+mn-ea"/>
                <a:cs typeface="+mn-cs"/>
              </a:rPr>
              <a:t>加密演算法中負責訊息加密的功能，其</a:t>
            </a:r>
            <a:r>
              <a:rPr lang="zh-TW" altLang="en-US" sz="1200" kern="1200" dirty="0">
                <a:solidFill>
                  <a:schemeClr val="tx1"/>
                </a:solidFill>
                <a:effectLst/>
                <a:latin typeface="+mn-lt"/>
                <a:ea typeface="+mn-ea"/>
                <a:cs typeface="+mn-cs"/>
              </a:rPr>
              <a:t>演算法</a:t>
            </a:r>
            <a:r>
              <a:rPr lang="zh-TW" altLang="zh-TW" sz="1200" kern="1200" dirty="0">
                <a:solidFill>
                  <a:schemeClr val="tx1"/>
                </a:solidFill>
                <a:effectLst/>
                <a:latin typeface="+mn-lt"/>
                <a:ea typeface="+mn-ea"/>
                <a:cs typeface="+mn-cs"/>
              </a:rPr>
              <a:t>本質上與</a:t>
            </a:r>
            <a:r>
              <a:rPr lang="en-US" altLang="zh-TW" sz="1200" kern="1200" dirty="0">
                <a:solidFill>
                  <a:schemeClr val="tx1"/>
                </a:solidFill>
                <a:effectLst/>
                <a:latin typeface="+mn-lt"/>
                <a:ea typeface="+mn-ea"/>
                <a:cs typeface="+mn-cs"/>
              </a:rPr>
              <a:t>AES-CTR</a:t>
            </a:r>
            <a:r>
              <a:rPr lang="zh-TW" altLang="zh-TW" sz="1200" kern="1200" dirty="0">
                <a:solidFill>
                  <a:schemeClr val="tx1"/>
                </a:solidFill>
                <a:effectLst/>
                <a:latin typeface="+mn-lt"/>
                <a:ea typeface="+mn-ea"/>
                <a:cs typeface="+mn-cs"/>
              </a:rPr>
              <a:t>模式相同</a:t>
            </a:r>
            <a:r>
              <a:rPr lang="zh-TW" altLang="en-US"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r>
              <a:rPr lang="zh-TW" altLang="en-US" dirty="0"/>
              <a:t>在演算法中的</a:t>
            </a:r>
            <a:r>
              <a:rPr lang="en-US" altLang="zh-TW" dirty="0"/>
              <a:t>ICB</a:t>
            </a:r>
            <a:r>
              <a:rPr lang="zh-TW" altLang="en-US" dirty="0"/>
              <a:t>是計數器的初始值，它會不斷的遞增並作為</a:t>
            </a:r>
            <a:r>
              <a:rPr lang="en-US" altLang="zh-TW" dirty="0"/>
              <a:t>AES</a:t>
            </a:r>
            <a:r>
              <a:rPr lang="zh-TW" altLang="en-US" dirty="0"/>
              <a:t>演算法的輸入，</a:t>
            </a:r>
            <a:r>
              <a:rPr lang="zh-TW" altLang="zh-TW" sz="1200" kern="1200" dirty="0">
                <a:solidFill>
                  <a:schemeClr val="tx1"/>
                </a:solidFill>
                <a:effectLst/>
                <a:latin typeface="+mn-lt"/>
                <a:ea typeface="+mn-ea"/>
                <a:cs typeface="+mn-cs"/>
              </a:rPr>
              <a:t>並將輸出結果與每一筆明文進行互斥或運算</a:t>
            </a:r>
            <a:r>
              <a:rPr lang="zh-TW" altLang="en-US" sz="1200" kern="1200" dirty="0">
                <a:solidFill>
                  <a:schemeClr val="tx1"/>
                </a:solidFill>
                <a:effectLst/>
                <a:latin typeface="+mn-lt"/>
                <a:ea typeface="+mn-ea"/>
                <a:cs typeface="+mn-cs"/>
              </a:rPr>
              <a:t>就可以</a:t>
            </a:r>
            <a:r>
              <a:rPr lang="zh-TW" altLang="zh-TW" sz="1200" kern="1200" dirty="0">
                <a:solidFill>
                  <a:schemeClr val="tx1"/>
                </a:solidFill>
                <a:effectLst/>
                <a:latin typeface="+mn-lt"/>
                <a:ea typeface="+mn-ea"/>
                <a:cs typeface="+mn-cs"/>
              </a:rPr>
              <a:t>得到相對應的密文</a:t>
            </a:r>
            <a:r>
              <a:rPr lang="zh-TW" altLang="en-US" sz="1200" kern="1200" dirty="0">
                <a:solidFill>
                  <a:schemeClr val="tx1"/>
                </a:solidFill>
                <a:effectLst/>
                <a:latin typeface="+mn-lt"/>
                <a:ea typeface="+mn-ea"/>
                <a:cs typeface="+mn-cs"/>
              </a:rPr>
              <a:t>。</a:t>
            </a:r>
            <a:endParaRPr lang="zh-CN"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52</a:t>
            </a:fld>
            <a:endParaRPr lang="zh-CN" altLang="en-US"/>
          </a:p>
        </p:txBody>
      </p:sp>
    </p:spTree>
    <p:extLst>
      <p:ext uri="{BB962C8B-B14F-4D97-AF65-F5344CB8AC3E}">
        <p14:creationId xmlns:p14="http://schemas.microsoft.com/office/powerpoint/2010/main" val="866553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位元長度為</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128</a:t>
            </a:r>
            <a:r>
              <a:rPr lang="en-US" altLang="zh-TW" i="1" kern="100" dirty="0">
                <a:latin typeface="Times New Roman" panose="02020603050405020304" pitchFamily="18" charset="0"/>
                <a:ea typeface="標楷體" panose="03000509000000000000" pitchFamily="65" charset="-120"/>
                <a:cs typeface="Times New Roman" panose="02020603050405020304" pitchFamily="18" charset="0"/>
              </a:rPr>
              <a:t>m</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的一段資料</a:t>
            </a: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AES-GCM</a:t>
            </a:r>
            <a:r>
              <a:rPr lang="zh-TW" altLang="en-US" sz="1200" kern="1200" dirty="0">
                <a:solidFill>
                  <a:schemeClr val="tx1"/>
                </a:solidFill>
                <a:effectLst/>
                <a:latin typeface="+mn-lt"/>
                <a:ea typeface="+mn-ea"/>
                <a:cs typeface="+mn-cs"/>
              </a:rPr>
              <a:t>演算法主要由</a:t>
            </a:r>
            <a:r>
              <a:rPr lang="en-US" altLang="zh-TW" sz="1200" kern="1200" dirty="0">
                <a:solidFill>
                  <a:schemeClr val="tx1"/>
                </a:solidFill>
                <a:effectLst/>
                <a:latin typeface="+mn-lt"/>
                <a:ea typeface="+mn-ea"/>
                <a:cs typeface="+mn-cs"/>
              </a:rPr>
              <a:t>GHASH</a:t>
            </a:r>
            <a:r>
              <a:rPr lang="zh-TW" altLang="en-US" sz="1200" kern="1200" dirty="0">
                <a:solidFill>
                  <a:schemeClr val="tx1"/>
                </a:solidFill>
                <a:effectLst/>
                <a:latin typeface="+mn-lt"/>
                <a:ea typeface="+mn-ea"/>
                <a:cs typeface="+mn-cs"/>
              </a:rPr>
              <a:t>演算法與</a:t>
            </a:r>
            <a:r>
              <a:rPr lang="en-US" altLang="zh-TW" sz="1200" kern="1200" dirty="0">
                <a:solidFill>
                  <a:schemeClr val="tx1"/>
                </a:solidFill>
                <a:effectLst/>
                <a:latin typeface="+mn-lt"/>
                <a:ea typeface="+mn-ea"/>
                <a:cs typeface="+mn-cs"/>
              </a:rPr>
              <a:t>GCTR</a:t>
            </a:r>
            <a:r>
              <a:rPr lang="zh-TW" altLang="en-US" sz="1200" kern="1200" dirty="0">
                <a:solidFill>
                  <a:schemeClr val="tx1"/>
                </a:solidFill>
                <a:effectLst/>
                <a:latin typeface="+mn-lt"/>
                <a:ea typeface="+mn-ea"/>
                <a:cs typeface="+mn-cs"/>
              </a:rPr>
              <a:t>演算法組成。</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GHASH</a:t>
            </a:r>
            <a:r>
              <a:rPr lang="zh-TW" altLang="zh-TW" sz="1200" kern="1200" dirty="0">
                <a:solidFill>
                  <a:schemeClr val="tx1"/>
                </a:solidFill>
                <a:effectLst/>
                <a:latin typeface="+mn-lt"/>
                <a:ea typeface="+mn-ea"/>
                <a:cs typeface="+mn-cs"/>
              </a:rPr>
              <a:t>演算法在</a:t>
            </a:r>
            <a:r>
              <a:rPr lang="en-US" altLang="zh-TW" sz="1200" kern="1200" dirty="0">
                <a:solidFill>
                  <a:schemeClr val="tx1"/>
                </a:solidFill>
                <a:effectLst/>
                <a:latin typeface="+mn-lt"/>
                <a:ea typeface="+mn-ea"/>
                <a:cs typeface="+mn-cs"/>
              </a:rPr>
              <a:t>AES-GCM</a:t>
            </a:r>
            <a:r>
              <a:rPr lang="zh-TW" altLang="zh-TW" sz="1200" kern="1200" dirty="0">
                <a:solidFill>
                  <a:schemeClr val="tx1"/>
                </a:solidFill>
                <a:effectLst/>
                <a:latin typeface="+mn-lt"/>
                <a:ea typeface="+mn-ea"/>
                <a:cs typeface="+mn-cs"/>
              </a:rPr>
              <a:t>演算法中負責訊息認證的功能</a:t>
            </a:r>
            <a:r>
              <a:rPr lang="zh-TW" altLang="en-US" sz="1200" kern="1200" dirty="0">
                <a:solidFill>
                  <a:schemeClr val="tx1"/>
                </a:solidFill>
                <a:effectLst/>
                <a:latin typeface="+mn-lt"/>
                <a:ea typeface="+mn-ea"/>
                <a:cs typeface="+mn-cs"/>
              </a:rPr>
              <a:t>，在演算法中，首先將資料分成</a:t>
            </a:r>
            <a:r>
              <a:rPr lang="en-US" altLang="zh-TW" sz="1200" kern="1200" dirty="0">
                <a:solidFill>
                  <a:schemeClr val="tx1"/>
                </a:solidFill>
                <a:effectLst/>
                <a:latin typeface="+mn-lt"/>
                <a:ea typeface="+mn-ea"/>
                <a:cs typeface="+mn-cs"/>
              </a:rPr>
              <a:t>m</a:t>
            </a:r>
            <a:r>
              <a:rPr lang="zh-TW" altLang="en-US" sz="1200" kern="1200" dirty="0">
                <a:solidFill>
                  <a:schemeClr val="tx1"/>
                </a:solidFill>
                <a:effectLst/>
                <a:latin typeface="+mn-lt"/>
                <a:ea typeface="+mn-ea"/>
                <a:cs typeface="+mn-cs"/>
              </a:rPr>
              <a:t>段的資料區塊，每段區塊的長度都是</a:t>
            </a:r>
            <a:r>
              <a:rPr lang="en-US" altLang="zh-TW" sz="1200" kern="1200" dirty="0">
                <a:solidFill>
                  <a:schemeClr val="tx1"/>
                </a:solidFill>
                <a:effectLst/>
                <a:latin typeface="+mn-lt"/>
                <a:ea typeface="+mn-ea"/>
                <a:cs typeface="+mn-cs"/>
              </a:rPr>
              <a:t>128</a:t>
            </a:r>
            <a:r>
              <a:rPr lang="zh-TW" altLang="en-US" sz="1200" kern="1200" dirty="0">
                <a:solidFill>
                  <a:schemeClr val="tx1"/>
                </a:solidFill>
                <a:effectLst/>
                <a:latin typeface="+mn-lt"/>
                <a:ea typeface="+mn-ea"/>
                <a:cs typeface="+mn-cs"/>
              </a:rPr>
              <a:t>位元，接著第一段區塊會與雜湊金鑰</a:t>
            </a:r>
            <a:r>
              <a:rPr lang="en-US" altLang="zh-TW" sz="1200" kern="1200" dirty="0">
                <a:solidFill>
                  <a:schemeClr val="tx1"/>
                </a:solidFill>
                <a:effectLst/>
                <a:latin typeface="+mn-lt"/>
                <a:ea typeface="+mn-ea"/>
                <a:cs typeface="+mn-cs"/>
              </a:rPr>
              <a:t>H</a:t>
            </a:r>
            <a:r>
              <a:rPr lang="zh-TW" altLang="en-US" sz="1200" kern="1200" dirty="0">
                <a:solidFill>
                  <a:schemeClr val="tx1"/>
                </a:solidFill>
                <a:effectLst/>
                <a:latin typeface="+mn-lt"/>
                <a:ea typeface="+mn-ea"/>
                <a:cs typeface="+mn-cs"/>
              </a:rPr>
              <a:t>相乘後再跟第二段區塊相加，相加的結果再跟</a:t>
            </a:r>
            <a:r>
              <a:rPr lang="en-US" altLang="zh-TW" sz="1200" kern="1200" dirty="0">
                <a:solidFill>
                  <a:schemeClr val="tx1"/>
                </a:solidFill>
                <a:effectLst/>
                <a:latin typeface="+mn-lt"/>
                <a:ea typeface="+mn-ea"/>
                <a:cs typeface="+mn-cs"/>
              </a:rPr>
              <a:t>H</a:t>
            </a:r>
            <a:r>
              <a:rPr lang="zh-TW" altLang="en-US" sz="1200" kern="1200" dirty="0">
                <a:solidFill>
                  <a:schemeClr val="tx1"/>
                </a:solidFill>
                <a:effectLst/>
                <a:latin typeface="+mn-lt"/>
                <a:ea typeface="+mn-ea"/>
                <a:cs typeface="+mn-cs"/>
              </a:rPr>
              <a:t>相乘，以此類推直到最後一段區塊運算結束，最後得到的結果即是</a:t>
            </a:r>
            <a:r>
              <a:rPr lang="en-US" altLang="zh-TW" sz="1200" kern="1200" dirty="0">
                <a:solidFill>
                  <a:schemeClr val="tx1"/>
                </a:solidFill>
                <a:effectLst/>
                <a:latin typeface="+mn-lt"/>
                <a:ea typeface="+mn-ea"/>
                <a:cs typeface="+mn-cs"/>
              </a:rPr>
              <a:t>GHASH</a:t>
            </a:r>
            <a:r>
              <a:rPr lang="zh-TW" altLang="en-US" sz="1200" kern="1200" dirty="0">
                <a:solidFill>
                  <a:schemeClr val="tx1"/>
                </a:solidFill>
                <a:effectLst/>
                <a:latin typeface="+mn-lt"/>
                <a:ea typeface="+mn-ea"/>
                <a:cs typeface="+mn-cs"/>
              </a:rPr>
              <a:t>的雜湊值。</a:t>
            </a:r>
            <a:endParaRPr lang="en-US"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53</a:t>
            </a:fld>
            <a:endParaRPr lang="zh-CN" altLang="en-US"/>
          </a:p>
        </p:txBody>
      </p:sp>
    </p:spTree>
    <p:extLst>
      <p:ext uri="{BB962C8B-B14F-4D97-AF65-F5344CB8AC3E}">
        <p14:creationId xmlns:p14="http://schemas.microsoft.com/office/powerpoint/2010/main" val="12920777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在論文中分析並提出改進的主要有</a:t>
            </a:r>
            <a:r>
              <a:rPr lang="en-US" altLang="zh-TW" dirty="0"/>
              <a:t>2</a:t>
            </a:r>
            <a:r>
              <a:rPr lang="zh-TW" altLang="en-US" dirty="0"/>
              <a:t>個地方，第一個是</a:t>
            </a:r>
            <a:r>
              <a:rPr lang="en-US" altLang="zh-TW" dirty="0"/>
              <a:t>S-Box</a:t>
            </a:r>
            <a:r>
              <a:rPr lang="zh-TW" altLang="en-US" dirty="0"/>
              <a:t>的實作，第二個是能節省硬體資源的有限場乘法器的優化設計。</a:t>
            </a:r>
            <a:endParaRPr lang="zh-CN" altLang="en-US" dirty="0"/>
          </a:p>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54</a:t>
            </a:fld>
            <a:endParaRPr lang="zh-CN" altLang="en-US"/>
          </a:p>
        </p:txBody>
      </p:sp>
    </p:spTree>
    <p:extLst>
      <p:ext uri="{BB962C8B-B14F-4D97-AF65-F5344CB8AC3E}">
        <p14:creationId xmlns:p14="http://schemas.microsoft.com/office/powerpoint/2010/main" val="36852342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t>這些電路是乘法反元素電路的子模組電路。</a:t>
            </a:r>
            <a:endParaRPr lang="zh-CN" altLang="en-US" sz="1800" dirty="0"/>
          </a:p>
          <a:p>
            <a:endParaRPr lang="en-US" altLang="zh-TW" sz="1800"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55</a:t>
            </a:fld>
            <a:endParaRPr lang="zh-CN" altLang="en-US"/>
          </a:p>
        </p:txBody>
      </p:sp>
    </p:spTree>
    <p:extLst>
      <p:ext uri="{BB962C8B-B14F-4D97-AF65-F5344CB8AC3E}">
        <p14:creationId xmlns:p14="http://schemas.microsoft.com/office/powerpoint/2010/main" val="21811591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dirty="0"/>
              <a:t>同構電路跟反同構電路都屬於有限場的矩陣運算，化簡後的結果如圖。</a:t>
            </a:r>
            <a:endParaRPr lang="zh-CN" altLang="en-US" sz="1800"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56</a:t>
            </a:fld>
            <a:endParaRPr lang="zh-CN" altLang="en-US"/>
          </a:p>
        </p:txBody>
      </p:sp>
    </p:spTree>
    <p:extLst>
      <p:ext uri="{BB962C8B-B14F-4D97-AF65-F5344CB8AC3E}">
        <p14:creationId xmlns:p14="http://schemas.microsoft.com/office/powerpoint/2010/main" val="11786031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kern="1200" dirty="0">
                <a:solidFill>
                  <a:schemeClr val="tx1"/>
                </a:solidFill>
                <a:effectLst/>
                <a:latin typeface="+mn-lt"/>
                <a:ea typeface="+mn-ea"/>
                <a:cs typeface="+mn-cs"/>
              </a:rPr>
              <a:t>上表</a:t>
            </a:r>
            <a:r>
              <a:rPr lang="zh-TW" altLang="zh-TW" sz="1800" kern="1200" dirty="0">
                <a:solidFill>
                  <a:schemeClr val="tx1"/>
                </a:solidFill>
                <a:effectLst/>
                <a:latin typeface="+mn-lt"/>
                <a:ea typeface="+mn-ea"/>
                <a:cs typeface="+mn-cs"/>
              </a:rPr>
              <a:t>為三種</a:t>
            </a:r>
            <a:r>
              <a:rPr lang="en-US" altLang="zh-TW" sz="1800" kern="1200" dirty="0">
                <a:solidFill>
                  <a:schemeClr val="tx1"/>
                </a:solidFill>
                <a:effectLst/>
                <a:latin typeface="+mn-lt"/>
                <a:ea typeface="+mn-ea"/>
                <a:cs typeface="+mn-cs"/>
              </a:rPr>
              <a:t>S-box</a:t>
            </a:r>
            <a:r>
              <a:rPr lang="zh-TW" altLang="zh-TW" sz="1800" kern="1200" dirty="0">
                <a:solidFill>
                  <a:schemeClr val="tx1"/>
                </a:solidFill>
                <a:effectLst/>
                <a:latin typeface="+mn-lt"/>
                <a:ea typeface="+mn-ea"/>
                <a:cs typeface="+mn-cs"/>
              </a:rPr>
              <a:t>實現方法在</a:t>
            </a:r>
            <a:r>
              <a:rPr lang="en-US" altLang="zh-TW" sz="1800" kern="1200" dirty="0" err="1">
                <a:solidFill>
                  <a:schemeClr val="tx1"/>
                </a:solidFill>
                <a:effectLst/>
                <a:latin typeface="+mn-lt"/>
                <a:ea typeface="+mn-ea"/>
                <a:cs typeface="+mn-cs"/>
              </a:rPr>
              <a:t>Virtex</a:t>
            </a:r>
            <a:r>
              <a:rPr lang="en-US" altLang="zh-TW" sz="1800" kern="1200" dirty="0">
                <a:solidFill>
                  <a:schemeClr val="tx1"/>
                </a:solidFill>
                <a:effectLst/>
                <a:latin typeface="+mn-lt"/>
                <a:ea typeface="+mn-ea"/>
                <a:cs typeface="+mn-cs"/>
              </a:rPr>
              <a:t> 7</a:t>
            </a:r>
            <a:r>
              <a:rPr lang="zh-TW" altLang="zh-TW" sz="1800" kern="1200" dirty="0">
                <a:solidFill>
                  <a:schemeClr val="tx1"/>
                </a:solidFill>
                <a:effectLst/>
                <a:latin typeface="+mn-lt"/>
                <a:ea typeface="+mn-ea"/>
                <a:cs typeface="+mn-cs"/>
              </a:rPr>
              <a:t>系列的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XC7VX330T</a:t>
            </a:r>
            <a:r>
              <a:rPr lang="zh-TW" altLang="zh-TW" sz="1800" kern="1200" dirty="0">
                <a:solidFill>
                  <a:schemeClr val="tx1"/>
                </a:solidFill>
                <a:effectLst/>
                <a:latin typeface="+mn-lt"/>
                <a:ea typeface="+mn-ea"/>
                <a:cs typeface="+mn-cs"/>
              </a:rPr>
              <a:t>元件上的合成結果。由表可以得知使用直接邏輯映射</a:t>
            </a:r>
            <a:r>
              <a:rPr lang="zh-TW" altLang="en-US" sz="1800" kern="1200" dirty="0">
                <a:solidFill>
                  <a:schemeClr val="tx1"/>
                </a:solidFill>
                <a:effectLst/>
                <a:latin typeface="+mn-lt"/>
                <a:ea typeface="+mn-ea"/>
                <a:cs typeface="+mn-cs"/>
              </a:rPr>
              <a:t>使用的</a:t>
            </a:r>
            <a:r>
              <a:rPr lang="en-US" altLang="zh-TW" sz="1800" kern="1200" dirty="0">
                <a:solidFill>
                  <a:schemeClr val="tx1"/>
                </a:solidFill>
                <a:effectLst/>
                <a:latin typeface="+mn-lt"/>
                <a:ea typeface="+mn-ea"/>
                <a:cs typeface="+mn-cs"/>
              </a:rPr>
              <a:t>LUT</a:t>
            </a:r>
            <a:r>
              <a:rPr lang="zh-TW" altLang="en-US" sz="1800" kern="1200" dirty="0">
                <a:solidFill>
                  <a:schemeClr val="tx1"/>
                </a:solidFill>
                <a:effectLst/>
                <a:latin typeface="+mn-lt"/>
                <a:ea typeface="+mn-ea"/>
                <a:cs typeface="+mn-cs"/>
              </a:rPr>
              <a:t>少於</a:t>
            </a:r>
            <a:r>
              <a:rPr lang="zh-TW" altLang="zh-TW" sz="1800" kern="1200" dirty="0">
                <a:solidFill>
                  <a:schemeClr val="tx1"/>
                </a:solidFill>
                <a:effectLst/>
                <a:latin typeface="+mn-lt"/>
                <a:ea typeface="+mn-ea"/>
                <a:cs typeface="+mn-cs"/>
              </a:rPr>
              <a:t>複合場運算。因此，我們在</a:t>
            </a:r>
            <a:r>
              <a:rPr lang="en-US" altLang="zh-TW" sz="1800" kern="1200" dirty="0">
                <a:solidFill>
                  <a:schemeClr val="tx1"/>
                </a:solidFill>
                <a:effectLst/>
                <a:latin typeface="+mn-lt"/>
                <a:ea typeface="+mn-ea"/>
                <a:cs typeface="+mn-cs"/>
              </a:rPr>
              <a:t>FPGA</a:t>
            </a:r>
            <a:r>
              <a:rPr lang="zh-TW" altLang="zh-TW" sz="1800" kern="1200" dirty="0">
                <a:solidFill>
                  <a:schemeClr val="tx1"/>
                </a:solidFill>
                <a:effectLst/>
                <a:latin typeface="+mn-lt"/>
                <a:ea typeface="+mn-ea"/>
                <a:cs typeface="+mn-cs"/>
              </a:rPr>
              <a:t>上採取直接邏輯映射的方式實現</a:t>
            </a:r>
            <a:r>
              <a:rPr lang="zh-TW" altLang="en-US" sz="1800" kern="1200" dirty="0">
                <a:solidFill>
                  <a:schemeClr val="tx1"/>
                </a:solidFill>
                <a:effectLst/>
                <a:latin typeface="+mn-lt"/>
                <a:ea typeface="+mn-ea"/>
                <a:cs typeface="+mn-cs"/>
              </a:rPr>
              <a:t>。</a:t>
            </a:r>
            <a:endParaRPr lang="en-US" altLang="zh-TW" sz="1800" kern="1200" dirty="0">
              <a:solidFill>
                <a:schemeClr val="tx1"/>
              </a:solidFill>
              <a:effectLst/>
              <a:latin typeface="+mn-lt"/>
              <a:ea typeface="+mn-ea"/>
              <a:cs typeface="+mn-cs"/>
            </a:endParaRPr>
          </a:p>
          <a:p>
            <a:endParaRPr lang="en-US" altLang="zh-TW" sz="1800" kern="1200" dirty="0">
              <a:solidFill>
                <a:schemeClr val="tx1"/>
              </a:solidFill>
              <a:effectLst/>
              <a:latin typeface="+mn-lt"/>
              <a:ea typeface="+mn-ea"/>
              <a:cs typeface="+mn-cs"/>
            </a:endParaRPr>
          </a:p>
          <a:p>
            <a:r>
              <a:rPr lang="zh-TW" altLang="en-US" sz="1800" kern="1200" dirty="0">
                <a:solidFill>
                  <a:schemeClr val="tx1"/>
                </a:solidFill>
                <a:effectLst/>
                <a:latin typeface="+mn-lt"/>
                <a:ea typeface="+mn-ea"/>
                <a:cs typeface="+mn-cs"/>
              </a:rPr>
              <a:t>下表</a:t>
            </a:r>
            <a:r>
              <a:rPr lang="zh-TW" altLang="zh-TW" sz="1800" kern="1200" dirty="0">
                <a:solidFill>
                  <a:schemeClr val="tx1"/>
                </a:solidFill>
                <a:effectLst/>
                <a:latin typeface="+mn-lt"/>
                <a:ea typeface="+mn-ea"/>
                <a:cs typeface="+mn-cs"/>
              </a:rPr>
              <a:t>為使用台灣半導體研究中心提供的</a:t>
            </a:r>
            <a:r>
              <a:rPr lang="en-US" altLang="zh-TW" sz="1800" kern="1200" dirty="0">
                <a:solidFill>
                  <a:schemeClr val="tx1"/>
                </a:solidFill>
                <a:effectLst/>
                <a:latin typeface="+mn-lt"/>
                <a:ea typeface="+mn-ea"/>
                <a:cs typeface="+mn-cs"/>
              </a:rPr>
              <a:t>TSMC 0.18 </a:t>
            </a:r>
            <a:r>
              <a:rPr lang="en-US" altLang="zh-TW" sz="1800" kern="1200" dirty="0" err="1">
                <a:solidFill>
                  <a:schemeClr val="tx1"/>
                </a:solidFill>
                <a:effectLst/>
                <a:latin typeface="+mn-lt"/>
                <a:ea typeface="+mn-ea"/>
                <a:cs typeface="+mn-cs"/>
              </a:rPr>
              <a:t>μm</a:t>
            </a:r>
            <a:r>
              <a:rPr lang="zh-TW" altLang="zh-TW" sz="1800" kern="1200" dirty="0">
                <a:solidFill>
                  <a:schemeClr val="tx1"/>
                </a:solidFill>
                <a:effectLst/>
                <a:latin typeface="+mn-lt"/>
                <a:ea typeface="+mn-ea"/>
                <a:cs typeface="+mn-cs"/>
              </a:rPr>
              <a:t>元件庫，在時脈週期為</a:t>
            </a:r>
            <a:r>
              <a:rPr lang="en-US" altLang="zh-TW" sz="1800" kern="1200" dirty="0">
                <a:solidFill>
                  <a:schemeClr val="tx1"/>
                </a:solidFill>
                <a:effectLst/>
                <a:latin typeface="+mn-lt"/>
                <a:ea typeface="+mn-ea"/>
                <a:cs typeface="+mn-cs"/>
              </a:rPr>
              <a:t>3.5 ns</a:t>
            </a:r>
            <a:r>
              <a:rPr lang="zh-TW" altLang="zh-TW" sz="1800" kern="1200" dirty="0">
                <a:solidFill>
                  <a:schemeClr val="tx1"/>
                </a:solidFill>
                <a:effectLst/>
                <a:latin typeface="+mn-lt"/>
                <a:ea typeface="+mn-ea"/>
                <a:cs typeface="+mn-cs"/>
              </a:rPr>
              <a:t>下使用兩種方法實現</a:t>
            </a:r>
            <a:r>
              <a:rPr lang="en-US" altLang="zh-TW" sz="1800" kern="1200" dirty="0">
                <a:solidFill>
                  <a:schemeClr val="tx1"/>
                </a:solidFill>
                <a:effectLst/>
                <a:latin typeface="+mn-lt"/>
                <a:ea typeface="+mn-ea"/>
                <a:cs typeface="+mn-cs"/>
              </a:rPr>
              <a:t>S-box</a:t>
            </a:r>
            <a:r>
              <a:rPr lang="zh-TW" altLang="zh-TW" sz="1800" kern="1200" dirty="0">
                <a:solidFill>
                  <a:schemeClr val="tx1"/>
                </a:solidFill>
                <a:effectLst/>
                <a:latin typeface="+mn-lt"/>
                <a:ea typeface="+mn-ea"/>
                <a:cs typeface="+mn-cs"/>
              </a:rPr>
              <a:t>的合成結果。由表可以得知，在</a:t>
            </a:r>
            <a:r>
              <a:rPr lang="en-US" altLang="zh-TW" sz="1800" kern="1200" dirty="0">
                <a:solidFill>
                  <a:schemeClr val="tx1"/>
                </a:solidFill>
                <a:effectLst/>
                <a:latin typeface="+mn-lt"/>
                <a:ea typeface="+mn-ea"/>
                <a:cs typeface="+mn-cs"/>
              </a:rPr>
              <a:t>ASIC</a:t>
            </a:r>
            <a:r>
              <a:rPr lang="zh-TW" altLang="zh-TW" sz="1800" kern="1200" dirty="0">
                <a:solidFill>
                  <a:schemeClr val="tx1"/>
                </a:solidFill>
                <a:effectLst/>
                <a:latin typeface="+mn-lt"/>
                <a:ea typeface="+mn-ea"/>
                <a:cs typeface="+mn-cs"/>
              </a:rPr>
              <a:t>的設計上使用複合場運算的方法在同樣的時脈週期下使用了更少的等效邏輯閘數量，節省了約</a:t>
            </a:r>
            <a:r>
              <a:rPr lang="en-US" altLang="zh-TW" sz="1800" kern="1200" dirty="0">
                <a:solidFill>
                  <a:schemeClr val="tx1"/>
                </a:solidFill>
                <a:effectLst/>
                <a:latin typeface="+mn-lt"/>
                <a:ea typeface="+mn-ea"/>
                <a:cs typeface="+mn-cs"/>
              </a:rPr>
              <a:t>55.6%</a:t>
            </a:r>
            <a:r>
              <a:rPr lang="zh-TW" altLang="zh-TW" sz="1800" kern="1200" dirty="0">
                <a:solidFill>
                  <a:schemeClr val="tx1"/>
                </a:solidFill>
                <a:effectLst/>
                <a:latin typeface="+mn-lt"/>
                <a:ea typeface="+mn-ea"/>
                <a:cs typeface="+mn-cs"/>
              </a:rPr>
              <a:t>。因此，我們在</a:t>
            </a:r>
            <a:r>
              <a:rPr lang="en-US" altLang="zh-TW" sz="1800" kern="1200" dirty="0">
                <a:solidFill>
                  <a:schemeClr val="tx1"/>
                </a:solidFill>
                <a:effectLst/>
                <a:latin typeface="+mn-lt"/>
                <a:ea typeface="+mn-ea"/>
                <a:cs typeface="+mn-cs"/>
              </a:rPr>
              <a:t>ASIC</a:t>
            </a:r>
            <a:r>
              <a:rPr lang="zh-TW" altLang="zh-TW" sz="1800" kern="1200" dirty="0">
                <a:solidFill>
                  <a:schemeClr val="tx1"/>
                </a:solidFill>
                <a:effectLst/>
                <a:latin typeface="+mn-lt"/>
                <a:ea typeface="+mn-ea"/>
                <a:cs typeface="+mn-cs"/>
              </a:rPr>
              <a:t>上採取複合場運算的方式實現</a:t>
            </a:r>
            <a:r>
              <a:rPr lang="zh-TW" altLang="en-US" sz="1800" kern="1200" dirty="0">
                <a:solidFill>
                  <a:schemeClr val="tx1"/>
                </a:solidFill>
                <a:effectLst/>
                <a:latin typeface="+mn-lt"/>
                <a:ea typeface="+mn-ea"/>
                <a:cs typeface="+mn-cs"/>
              </a:rPr>
              <a:t>。</a:t>
            </a:r>
            <a:endParaRPr lang="en-US" altLang="zh-TW" sz="18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57</a:t>
            </a:fld>
            <a:endParaRPr lang="zh-CN" altLang="en-US"/>
          </a:p>
        </p:txBody>
      </p:sp>
    </p:spTree>
    <p:extLst>
      <p:ext uri="{BB962C8B-B14F-4D97-AF65-F5344CB8AC3E}">
        <p14:creationId xmlns:p14="http://schemas.microsoft.com/office/powerpoint/2010/main" val="36528309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58</a:t>
            </a:fld>
            <a:endParaRPr lang="zh-CN" altLang="en-US"/>
          </a:p>
        </p:txBody>
      </p:sp>
    </p:spTree>
    <p:extLst>
      <p:ext uri="{BB962C8B-B14F-4D97-AF65-F5344CB8AC3E}">
        <p14:creationId xmlns:p14="http://schemas.microsoft.com/office/powerpoint/2010/main" val="8656048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AES-GCM</a:t>
            </a:r>
            <a:r>
              <a:rPr lang="zh-TW" altLang="zh-TW" sz="1200" kern="1200" dirty="0">
                <a:solidFill>
                  <a:schemeClr val="tx1"/>
                </a:solidFill>
                <a:effectLst/>
                <a:latin typeface="+mn-lt"/>
                <a:ea typeface="+mn-ea"/>
                <a:cs typeface="+mn-cs"/>
              </a:rPr>
              <a:t>資料路徑模組包含一個初始向量編碼模組、兩個</a:t>
            </a:r>
            <a:r>
              <a:rPr lang="en-US" altLang="zh-TW" sz="1200" kern="1200" dirty="0">
                <a:solidFill>
                  <a:schemeClr val="tx1"/>
                </a:solidFill>
                <a:effectLst/>
                <a:latin typeface="+mn-lt"/>
                <a:ea typeface="+mn-ea"/>
                <a:cs typeface="+mn-cs"/>
              </a:rPr>
              <a:t>AES-CTR</a:t>
            </a:r>
            <a:r>
              <a:rPr lang="zh-TW" altLang="zh-TW" sz="1200" kern="1200" dirty="0">
                <a:solidFill>
                  <a:schemeClr val="tx1"/>
                </a:solidFill>
                <a:effectLst/>
                <a:latin typeface="+mn-lt"/>
                <a:ea typeface="+mn-ea"/>
                <a:cs typeface="+mn-cs"/>
              </a:rPr>
              <a:t>計數器模組、一個</a:t>
            </a:r>
            <a:r>
              <a:rPr lang="en-US" altLang="zh-TW" sz="1200" kern="1200" dirty="0">
                <a:solidFill>
                  <a:schemeClr val="tx1"/>
                </a:solidFill>
                <a:effectLst/>
                <a:latin typeface="+mn-lt"/>
                <a:ea typeface="+mn-ea"/>
                <a:cs typeface="+mn-cs"/>
              </a:rPr>
              <a:t>AES</a:t>
            </a:r>
            <a:r>
              <a:rPr lang="zh-TW" altLang="zh-TW" sz="1200" kern="1200" dirty="0">
                <a:solidFill>
                  <a:schemeClr val="tx1"/>
                </a:solidFill>
                <a:effectLst/>
                <a:latin typeface="+mn-lt"/>
                <a:ea typeface="+mn-ea"/>
                <a:cs typeface="+mn-cs"/>
              </a:rPr>
              <a:t>運算模組、一個</a:t>
            </a:r>
            <a:r>
              <a:rPr lang="en-US" altLang="zh-TW" sz="1200" kern="1200" dirty="0">
                <a:solidFill>
                  <a:schemeClr val="tx1"/>
                </a:solidFill>
                <a:effectLst/>
                <a:latin typeface="+mn-lt"/>
                <a:ea typeface="+mn-ea"/>
                <a:cs typeface="+mn-cs"/>
              </a:rPr>
              <a:t>GHASH</a:t>
            </a:r>
            <a:r>
              <a:rPr lang="zh-TW" altLang="zh-TW" sz="1200" kern="1200" dirty="0">
                <a:solidFill>
                  <a:schemeClr val="tx1"/>
                </a:solidFill>
                <a:effectLst/>
                <a:latin typeface="+mn-lt"/>
                <a:ea typeface="+mn-ea"/>
                <a:cs typeface="+mn-cs"/>
              </a:rPr>
              <a:t>運算模組與數組資料輸入輸出暫存器，</a:t>
            </a:r>
            <a:endParaRPr lang="zh-CN" altLang="en-US" dirty="0"/>
          </a:p>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59</a:t>
            </a:fld>
            <a:endParaRPr lang="zh-CN" altLang="en-US"/>
          </a:p>
        </p:txBody>
      </p:sp>
    </p:spTree>
    <p:extLst>
      <p:ext uri="{BB962C8B-B14F-4D97-AF65-F5344CB8AC3E}">
        <p14:creationId xmlns:p14="http://schemas.microsoft.com/office/powerpoint/2010/main" val="2761373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在對稱式加密中，加密與解密會共用同一把金鑰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對稱式加密的步驟如圖所示，明文經過金鑰加密後會變成密文，密文可以在公開的網路中傳輸，當接收方收到密文後，使用同樣的金鑰進行解密就可以還原得到明文。</a:t>
            </a:r>
            <a:endParaRPr lang="en-US" altLang="zh-TW" dirty="0"/>
          </a:p>
          <a:p>
            <a:endParaRPr lang="en-US" altLang="zh-TW" dirty="0"/>
          </a:p>
          <a:p>
            <a:r>
              <a:rPr lang="zh-TW" altLang="en-US" dirty="0"/>
              <a:t>數學運算相對不太複雜，硬件成本較低，速度也較快。</a:t>
            </a:r>
            <a:endParaRPr lang="en-US" altLang="zh-TW" dirty="0"/>
          </a:p>
          <a:p>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訊息在傳輸時，可能會遭受到非法的攔截或竄改，導致接收方接收到錯誤的訊息。所以為了避免發生這樣的狀況，可以使用訊息認證碼來確認接收到的資料是否正確。認證碼只作為訊息的認證，不會對訊息加密。</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訊息認證碼是由金鑰與訊息作為特定演算法的輸入，產生固定長度的認證碼。當傳送方</a:t>
            </a:r>
            <a:r>
              <a:rPr lang="zh-TW" altLang="en-US" sz="1200" kern="1200" dirty="0">
                <a:solidFill>
                  <a:schemeClr val="tx1"/>
                </a:solidFill>
                <a:effectLst/>
                <a:latin typeface="+mn-lt"/>
                <a:ea typeface="+mn-ea"/>
                <a:cs typeface="+mn-cs"/>
              </a:rPr>
              <a:t>想要</a:t>
            </a:r>
            <a:r>
              <a:rPr lang="zh-TW" altLang="zh-TW" sz="1200" kern="1200" dirty="0">
                <a:solidFill>
                  <a:schemeClr val="tx1"/>
                </a:solidFill>
                <a:effectLst/>
                <a:latin typeface="+mn-lt"/>
                <a:ea typeface="+mn-ea"/>
                <a:cs typeface="+mn-cs"/>
              </a:rPr>
              <a:t>傳送一段訊息時，訊息先經過訊息認證函數後生成一段</a:t>
            </a:r>
            <a:r>
              <a:rPr lang="en-US" altLang="zh-TW" sz="1200" kern="1200" dirty="0">
                <a:solidFill>
                  <a:schemeClr val="tx1"/>
                </a:solidFill>
                <a:effectLst/>
                <a:latin typeface="+mn-lt"/>
                <a:ea typeface="+mn-ea"/>
                <a:cs typeface="+mn-cs"/>
              </a:rPr>
              <a:t>MAC</a:t>
            </a:r>
            <a:r>
              <a:rPr lang="zh-TW" altLang="zh-TW" sz="1200" kern="1200" dirty="0">
                <a:solidFill>
                  <a:schemeClr val="tx1"/>
                </a:solidFill>
                <a:effectLst/>
                <a:latin typeface="+mn-lt"/>
                <a:ea typeface="+mn-ea"/>
                <a:cs typeface="+mn-cs"/>
              </a:rPr>
              <a:t>，並附加在訊息後進行傳</a:t>
            </a:r>
            <a:r>
              <a:rPr lang="zh-TW" altLang="en-US" sz="1200" kern="1200" dirty="0">
                <a:solidFill>
                  <a:schemeClr val="tx1"/>
                </a:solidFill>
                <a:effectLst/>
                <a:latin typeface="+mn-lt"/>
                <a:ea typeface="+mn-ea"/>
                <a:cs typeface="+mn-cs"/>
              </a:rPr>
              <a:t>輸</a:t>
            </a:r>
            <a:r>
              <a:rPr lang="zh-TW" altLang="zh-TW" sz="1200" kern="1200" dirty="0">
                <a:solidFill>
                  <a:schemeClr val="tx1"/>
                </a:solidFill>
                <a:effectLst/>
                <a:latin typeface="+mn-lt"/>
                <a:ea typeface="+mn-ea"/>
                <a:cs typeface="+mn-cs"/>
              </a:rPr>
              <a:t>；當接收方收到訊息後，將不含</a:t>
            </a:r>
            <a:r>
              <a:rPr lang="en-US" altLang="zh-TW" sz="1200" kern="1200" dirty="0">
                <a:solidFill>
                  <a:schemeClr val="tx1"/>
                </a:solidFill>
                <a:effectLst/>
                <a:latin typeface="+mn-lt"/>
                <a:ea typeface="+mn-ea"/>
                <a:cs typeface="+mn-cs"/>
              </a:rPr>
              <a:t>MAC</a:t>
            </a:r>
            <a:r>
              <a:rPr lang="zh-TW" altLang="zh-TW" sz="1200" kern="1200" dirty="0">
                <a:solidFill>
                  <a:schemeClr val="tx1"/>
                </a:solidFill>
                <a:effectLst/>
                <a:latin typeface="+mn-lt"/>
                <a:ea typeface="+mn-ea"/>
                <a:cs typeface="+mn-cs"/>
              </a:rPr>
              <a:t>的訊息，透過訊息認證函數生成相對應的</a:t>
            </a:r>
            <a:r>
              <a:rPr lang="en-US" altLang="zh-TW" sz="1200" kern="1200" dirty="0">
                <a:solidFill>
                  <a:schemeClr val="tx1"/>
                </a:solidFill>
                <a:effectLst/>
                <a:latin typeface="+mn-lt"/>
                <a:ea typeface="+mn-ea"/>
                <a:cs typeface="+mn-cs"/>
              </a:rPr>
              <a:t>MAC</a:t>
            </a:r>
            <a:r>
              <a:rPr lang="zh-TW" altLang="zh-TW" sz="1200" kern="1200" dirty="0">
                <a:solidFill>
                  <a:schemeClr val="tx1"/>
                </a:solidFill>
                <a:effectLst/>
                <a:latin typeface="+mn-lt"/>
                <a:ea typeface="+mn-ea"/>
                <a:cs typeface="+mn-cs"/>
              </a:rPr>
              <a:t>，並與傳送方傳送來的</a:t>
            </a:r>
            <a:r>
              <a:rPr lang="en-US" altLang="zh-TW" sz="1200" kern="1200" dirty="0">
                <a:solidFill>
                  <a:schemeClr val="tx1"/>
                </a:solidFill>
                <a:effectLst/>
                <a:latin typeface="+mn-lt"/>
                <a:ea typeface="+mn-ea"/>
                <a:cs typeface="+mn-cs"/>
              </a:rPr>
              <a:t>MAC</a:t>
            </a:r>
            <a:r>
              <a:rPr lang="zh-TW" altLang="zh-TW" sz="1200" kern="1200" dirty="0">
                <a:solidFill>
                  <a:schemeClr val="tx1"/>
                </a:solidFill>
                <a:effectLst/>
                <a:latin typeface="+mn-lt"/>
                <a:ea typeface="+mn-ea"/>
                <a:cs typeface="+mn-cs"/>
              </a:rPr>
              <a:t>進行比較，如果</a:t>
            </a:r>
            <a:r>
              <a:rPr lang="zh-TW" altLang="en-US" sz="1200" kern="1200" dirty="0">
                <a:solidFill>
                  <a:schemeClr val="tx1"/>
                </a:solidFill>
                <a:effectLst/>
                <a:latin typeface="+mn-lt"/>
                <a:ea typeface="+mn-ea"/>
                <a:cs typeface="+mn-cs"/>
              </a:rPr>
              <a:t>一樣</a:t>
            </a:r>
            <a:r>
              <a:rPr lang="zh-TW" altLang="zh-TW" sz="1200" kern="1200" dirty="0">
                <a:solidFill>
                  <a:schemeClr val="tx1"/>
                </a:solidFill>
                <a:effectLst/>
                <a:latin typeface="+mn-lt"/>
                <a:ea typeface="+mn-ea"/>
                <a:cs typeface="+mn-cs"/>
              </a:rPr>
              <a:t>，就能保證這段訊息是來自合法的傳送方，且沒有遭到竄改。</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當傳送方如果同時有訊息加密與認證的需求，就必須與加密演算法進行搭配，在進行加密的同時也對訊息進行認證，同時保證了訊息的機密性與完整性</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認證加密的方式分為兩種，一種</a:t>
            </a:r>
            <a:r>
              <a:rPr lang="zh-TW" altLang="en-US" sz="1200" kern="1200" dirty="0">
                <a:solidFill>
                  <a:schemeClr val="tx1"/>
                </a:solidFill>
                <a:effectLst/>
                <a:latin typeface="+mn-lt"/>
                <a:ea typeface="+mn-ea"/>
                <a:cs typeface="+mn-cs"/>
              </a:rPr>
              <a:t>是</a:t>
            </a:r>
            <a:r>
              <a:rPr lang="zh-TW" altLang="zh-TW" sz="1200" kern="1200" dirty="0">
                <a:solidFill>
                  <a:schemeClr val="tx1"/>
                </a:solidFill>
                <a:effectLst/>
                <a:latin typeface="+mn-lt"/>
                <a:ea typeface="+mn-ea"/>
                <a:cs typeface="+mn-cs"/>
              </a:rPr>
              <a:t>認證綁定明文的方式</a:t>
            </a:r>
            <a:r>
              <a:rPr lang="zh-TW" altLang="en-US" sz="1200" kern="1200" dirty="0">
                <a:solidFill>
                  <a:schemeClr val="tx1"/>
                </a:solidFill>
                <a:effectLst/>
                <a:latin typeface="+mn-lt"/>
                <a:ea typeface="+mn-ea"/>
                <a:cs typeface="+mn-cs"/>
              </a:rPr>
              <a:t>，也就是</a:t>
            </a:r>
            <a:r>
              <a:rPr lang="en-US" altLang="zh-TW" sz="1200" kern="1200" dirty="0">
                <a:solidFill>
                  <a:schemeClr val="tx1"/>
                </a:solidFill>
                <a:effectLst/>
                <a:latin typeface="+mn-lt"/>
                <a:ea typeface="+mn-ea"/>
                <a:cs typeface="+mn-cs"/>
              </a:rPr>
              <a:t>MAC</a:t>
            </a:r>
            <a:r>
              <a:rPr lang="zh-TW" altLang="en-US" sz="1200" kern="1200" dirty="0">
                <a:solidFill>
                  <a:schemeClr val="tx1"/>
                </a:solidFill>
                <a:effectLst/>
                <a:latin typeface="+mn-lt"/>
                <a:ea typeface="+mn-ea"/>
                <a:cs typeface="+mn-cs"/>
              </a:rPr>
              <a:t>是由明文生成的，另</a:t>
            </a:r>
            <a:r>
              <a:rPr lang="zh-TW" altLang="zh-TW" sz="1200" kern="1200" dirty="0">
                <a:solidFill>
                  <a:schemeClr val="tx1"/>
                </a:solidFill>
                <a:effectLst/>
                <a:latin typeface="+mn-lt"/>
                <a:ea typeface="+mn-ea"/>
                <a:cs typeface="+mn-cs"/>
              </a:rPr>
              <a:t>一種</a:t>
            </a:r>
            <a:r>
              <a:rPr lang="zh-TW" altLang="en-US" sz="1200" kern="1200" dirty="0">
                <a:solidFill>
                  <a:schemeClr val="tx1"/>
                </a:solidFill>
                <a:effectLst/>
                <a:latin typeface="+mn-lt"/>
                <a:ea typeface="+mn-ea"/>
                <a:cs typeface="+mn-cs"/>
              </a:rPr>
              <a:t>則是</a:t>
            </a:r>
            <a:r>
              <a:rPr lang="zh-TW" altLang="zh-TW" sz="1200" kern="1200" dirty="0">
                <a:solidFill>
                  <a:schemeClr val="tx1"/>
                </a:solidFill>
                <a:effectLst/>
                <a:latin typeface="+mn-lt"/>
                <a:ea typeface="+mn-ea"/>
                <a:cs typeface="+mn-cs"/>
              </a:rPr>
              <a:t>認證綁定</a:t>
            </a:r>
            <a:r>
              <a:rPr lang="zh-TW" altLang="en-US" sz="1200" kern="1200" dirty="0">
                <a:solidFill>
                  <a:schemeClr val="tx1"/>
                </a:solidFill>
                <a:effectLst/>
                <a:latin typeface="+mn-lt"/>
                <a:ea typeface="+mn-ea"/>
                <a:cs typeface="+mn-cs"/>
              </a:rPr>
              <a:t>密</a:t>
            </a:r>
            <a:r>
              <a:rPr lang="zh-TW" altLang="zh-TW" sz="1200" kern="1200" dirty="0">
                <a:solidFill>
                  <a:schemeClr val="tx1"/>
                </a:solidFill>
                <a:effectLst/>
                <a:latin typeface="+mn-lt"/>
                <a:ea typeface="+mn-ea"/>
                <a:cs typeface="+mn-cs"/>
              </a:rPr>
              <a:t>文的方式。</a:t>
            </a:r>
            <a:br>
              <a:rPr lang="en-US" altLang="zh-TW" sz="1200" kern="1200" dirty="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在</a:t>
            </a:r>
            <a:r>
              <a:rPr lang="en-US" altLang="zh-TW" sz="1200" kern="1200" dirty="0">
                <a:solidFill>
                  <a:schemeClr val="tx1"/>
                </a:solidFill>
                <a:effectLst/>
                <a:latin typeface="+mn-lt"/>
                <a:ea typeface="+mn-ea"/>
                <a:cs typeface="+mn-cs"/>
              </a:rPr>
              <a:t>AES-GCM</a:t>
            </a:r>
            <a:r>
              <a:rPr lang="zh-TW" altLang="zh-TW" sz="1200" kern="1200" dirty="0">
                <a:solidFill>
                  <a:schemeClr val="tx1"/>
                </a:solidFill>
                <a:effectLst/>
                <a:latin typeface="+mn-lt"/>
                <a:ea typeface="+mn-ea"/>
                <a:cs typeface="+mn-cs"/>
              </a:rPr>
              <a:t>演算法的加密中，明文由</a:t>
            </a:r>
            <a:r>
              <a:rPr lang="en-US" altLang="zh-TW" sz="1200" kern="1200" dirty="0">
                <a:solidFill>
                  <a:schemeClr val="tx1"/>
                </a:solidFill>
                <a:effectLst/>
                <a:latin typeface="+mn-lt"/>
                <a:ea typeface="+mn-ea"/>
                <a:cs typeface="+mn-cs"/>
              </a:rPr>
              <a:t>AES-CTR</a:t>
            </a:r>
            <a:r>
              <a:rPr lang="zh-TW" altLang="zh-TW" sz="1200" kern="1200" dirty="0">
                <a:solidFill>
                  <a:schemeClr val="tx1"/>
                </a:solidFill>
                <a:effectLst/>
                <a:latin typeface="+mn-lt"/>
                <a:ea typeface="+mn-ea"/>
                <a:cs typeface="+mn-cs"/>
              </a:rPr>
              <a:t>模式進行加密後，再將密文輸入</a:t>
            </a:r>
            <a:r>
              <a:rPr lang="en-US" altLang="zh-TW" sz="1200" kern="1200" dirty="0">
                <a:solidFill>
                  <a:schemeClr val="tx1"/>
                </a:solidFill>
                <a:effectLst/>
                <a:latin typeface="+mn-lt"/>
                <a:ea typeface="+mn-ea"/>
                <a:cs typeface="+mn-cs"/>
              </a:rPr>
              <a:t>GHASH</a:t>
            </a:r>
            <a:r>
              <a:rPr lang="zh-TW" altLang="en-US" sz="1200" kern="1200" dirty="0">
                <a:solidFill>
                  <a:schemeClr val="tx1"/>
                </a:solidFill>
                <a:effectLst/>
                <a:latin typeface="+mn-lt"/>
                <a:ea typeface="+mn-ea"/>
                <a:cs typeface="+mn-cs"/>
              </a:rPr>
              <a:t>雜湊</a:t>
            </a:r>
            <a:r>
              <a:rPr lang="zh-TW" altLang="zh-TW" sz="1200" kern="1200" dirty="0">
                <a:solidFill>
                  <a:schemeClr val="tx1"/>
                </a:solidFill>
                <a:effectLst/>
                <a:latin typeface="+mn-lt"/>
                <a:ea typeface="+mn-ea"/>
                <a:cs typeface="+mn-cs"/>
              </a:rPr>
              <a:t>函數生成</a:t>
            </a:r>
            <a:r>
              <a:rPr lang="en-US" altLang="zh-TW" sz="1200" kern="1200" dirty="0">
                <a:solidFill>
                  <a:schemeClr val="tx1"/>
                </a:solidFill>
                <a:effectLst/>
                <a:latin typeface="+mn-lt"/>
                <a:ea typeface="+mn-ea"/>
                <a:cs typeface="+mn-cs"/>
              </a:rPr>
              <a:t>MAC</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屬於認證綁定密文的方式</a:t>
            </a:r>
            <a:r>
              <a:rPr lang="zh-TW" altLang="en-US" sz="1200" kern="1200" dirty="0">
                <a:solidFill>
                  <a:schemeClr val="tx1"/>
                </a:solidFill>
                <a:effectLst/>
                <a:latin typeface="+mn-lt"/>
                <a:ea typeface="+mn-ea"/>
                <a:cs typeface="+mn-cs"/>
              </a:rPr>
              <a:t>。</a:t>
            </a:r>
            <a:endParaRPr lang="zh-CN" altLang="en-US" dirty="0"/>
          </a:p>
          <a:p>
            <a:endParaRPr lang="en-US" altLang="zh-TW"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6</a:t>
            </a:fld>
            <a:endParaRPr lang="zh-CN" altLang="en-US"/>
          </a:p>
        </p:txBody>
      </p:sp>
    </p:spTree>
    <p:extLst>
      <p:ext uri="{BB962C8B-B14F-4D97-AF65-F5344CB8AC3E}">
        <p14:creationId xmlns:p14="http://schemas.microsoft.com/office/powerpoint/2010/main" val="16720394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60</a:t>
            </a:fld>
            <a:endParaRPr lang="zh-CN" altLang="en-US"/>
          </a:p>
        </p:txBody>
      </p:sp>
    </p:spTree>
    <p:extLst>
      <p:ext uri="{BB962C8B-B14F-4D97-AF65-F5344CB8AC3E}">
        <p14:creationId xmlns:p14="http://schemas.microsoft.com/office/powerpoint/2010/main" val="31861531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61</a:t>
            </a:fld>
            <a:endParaRPr lang="zh-CN" altLang="en-US"/>
          </a:p>
        </p:txBody>
      </p:sp>
    </p:spTree>
    <p:extLst>
      <p:ext uri="{BB962C8B-B14F-4D97-AF65-F5344CB8AC3E}">
        <p14:creationId xmlns:p14="http://schemas.microsoft.com/office/powerpoint/2010/main" val="22060878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62</a:t>
            </a:fld>
            <a:endParaRPr lang="zh-CN" altLang="en-US"/>
          </a:p>
        </p:txBody>
      </p:sp>
    </p:spTree>
    <p:extLst>
      <p:ext uri="{BB962C8B-B14F-4D97-AF65-F5344CB8AC3E}">
        <p14:creationId xmlns:p14="http://schemas.microsoft.com/office/powerpoint/2010/main" val="21496043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63</a:t>
            </a:fld>
            <a:endParaRPr lang="zh-CN" altLang="en-US"/>
          </a:p>
        </p:txBody>
      </p:sp>
    </p:spTree>
    <p:extLst>
      <p:ext uri="{BB962C8B-B14F-4D97-AF65-F5344CB8AC3E}">
        <p14:creationId xmlns:p14="http://schemas.microsoft.com/office/powerpoint/2010/main" val="23129944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64</a:t>
            </a:fld>
            <a:endParaRPr lang="zh-CN" altLang="en-US"/>
          </a:p>
        </p:txBody>
      </p:sp>
    </p:spTree>
    <p:extLst>
      <p:ext uri="{BB962C8B-B14F-4D97-AF65-F5344CB8AC3E}">
        <p14:creationId xmlns:p14="http://schemas.microsoft.com/office/powerpoint/2010/main" val="1426711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對稱式密碼學裡若是要對長訊息進行加解密，就會搭配使用區塊密碼工作模式。資料會被切割成許多相同位元長度的區塊進行處理，若是最後一個區塊不足就會使用填充方法將其補足。</a:t>
            </a:r>
            <a:endParaRPr lang="en-US" altLang="zh-TW" dirty="0"/>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本論文使用的是計數器模式，引入一個計數器，可以保證任意時間不會產生重複的輸出，其流程是將一個不斷遞增的計數器作為加密演算法的輸入，並將輸出結果與每一筆明文進行互斥或運算得到相對應的密文。這個模式使得硬體設計上可以實現平行處理，增加吞吐量，而加解密共用的架構，硬體資源的使用也降低。</a:t>
            </a:r>
            <a:endParaRPr lang="en-US" altLang="zh-TW"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7</a:t>
            </a:fld>
            <a:endParaRPr lang="zh-CN" altLang="en-US"/>
          </a:p>
        </p:txBody>
      </p:sp>
    </p:spTree>
    <p:extLst>
      <p:ext uri="{BB962C8B-B14F-4D97-AF65-F5344CB8AC3E}">
        <p14:creationId xmlns:p14="http://schemas.microsoft.com/office/powerpoint/2010/main" val="642142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接著我們來介紹本篇論文的核心</a:t>
            </a:r>
            <a:r>
              <a:rPr lang="en-US" altLang="zh-TW" dirty="0"/>
              <a:t>---AES-GCM</a:t>
            </a:r>
            <a:r>
              <a:rPr lang="zh-TW" altLang="en-US" dirty="0"/>
              <a:t>加密演算法，在進行認證加密之前，需要先利用</a:t>
            </a:r>
            <a:r>
              <a:rPr lang="en-US" altLang="zh-TW" dirty="0"/>
              <a:t>AES</a:t>
            </a:r>
            <a:r>
              <a:rPr lang="zh-TW" altLang="en-US" dirty="0"/>
              <a:t>演算法對</a:t>
            </a:r>
            <a:r>
              <a:rPr lang="en-US" altLang="zh-TW" dirty="0"/>
              <a:t>128</a:t>
            </a:r>
            <a:r>
              <a:rPr lang="zh-TW" altLang="en-US" dirty="0"/>
              <a:t>位元的數值</a:t>
            </a:r>
            <a:r>
              <a:rPr lang="en-US" altLang="zh-TW" dirty="0"/>
              <a:t>0</a:t>
            </a:r>
            <a:r>
              <a:rPr lang="zh-TW" altLang="en-US" dirty="0"/>
              <a:t>進行加密運算得到雜湊金鑰</a:t>
            </a:r>
            <a:r>
              <a:rPr lang="en-US" altLang="zh-TW" dirty="0"/>
              <a:t>H</a:t>
            </a:r>
            <a:r>
              <a:rPr lang="zh-TW" altLang="en-US" dirty="0"/>
              <a:t>，接著進行初始向量的編碼得到</a:t>
            </a:r>
            <a:r>
              <a:rPr lang="en-US" altLang="zh-TW" dirty="0"/>
              <a:t>J0</a:t>
            </a:r>
            <a:r>
              <a:rPr lang="zh-TW" altLang="en-US" dirty="0"/>
              <a:t>，再將</a:t>
            </a:r>
            <a:r>
              <a:rPr lang="en-US" altLang="zh-TW" dirty="0"/>
              <a:t>J0</a:t>
            </a:r>
            <a:r>
              <a:rPr lang="zh-TW" altLang="en-US" dirty="0"/>
              <a:t>加一作為</a:t>
            </a:r>
            <a:r>
              <a:rPr lang="en-US" altLang="zh-TW" dirty="0"/>
              <a:t>GCTR</a:t>
            </a:r>
            <a:r>
              <a:rPr lang="zh-TW" altLang="en-US" dirty="0"/>
              <a:t>的</a:t>
            </a:r>
            <a:r>
              <a:rPr lang="en-US" altLang="zh-TW" dirty="0"/>
              <a:t>ICB</a:t>
            </a:r>
            <a:r>
              <a:rPr lang="zh-TW" altLang="en-US" dirty="0"/>
              <a:t>輸入以進行加密取得密文。</a:t>
            </a:r>
            <a:endParaRPr lang="en-US" altLang="zh-TW" dirty="0"/>
          </a:p>
          <a:p>
            <a:r>
              <a:rPr lang="zh-TW" altLang="en-US" dirty="0"/>
              <a:t>接著將密文搭配雜湊金鑰</a:t>
            </a:r>
            <a:r>
              <a:rPr lang="en-US" altLang="zh-TW" dirty="0"/>
              <a:t>H</a:t>
            </a:r>
            <a:r>
              <a:rPr lang="zh-TW" altLang="en-US" dirty="0"/>
              <a:t>進行</a:t>
            </a:r>
            <a:r>
              <a:rPr lang="en-US" altLang="zh-TW" dirty="0"/>
              <a:t>GHASH</a:t>
            </a:r>
            <a:r>
              <a:rPr lang="zh-TW" altLang="en-US" dirty="0"/>
              <a:t>的運算，運算後的結果與</a:t>
            </a:r>
            <a:r>
              <a:rPr lang="en-US" altLang="zh-TW" dirty="0"/>
              <a:t>J0</a:t>
            </a:r>
            <a:r>
              <a:rPr lang="zh-TW" altLang="en-US" dirty="0"/>
              <a:t>加密後的數值做互斥或後即可得到最終的標籤。</a:t>
            </a:r>
            <a:endParaRPr lang="en-US" altLang="zh-TW"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8</a:t>
            </a:fld>
            <a:endParaRPr lang="zh-CN" altLang="en-US"/>
          </a:p>
        </p:txBody>
      </p:sp>
    </p:spTree>
    <p:extLst>
      <p:ext uri="{BB962C8B-B14F-4D97-AF65-F5344CB8AC3E}">
        <p14:creationId xmlns:p14="http://schemas.microsoft.com/office/powerpoint/2010/main" val="15653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721462-D095-4E59-A8AC-4FBA96965AB6}" type="slidenum">
              <a:rPr lang="zh-CN" altLang="en-US" smtClean="0"/>
              <a:pPr/>
              <a:t>9</a:t>
            </a:fld>
            <a:endParaRPr lang="zh-CN" altLang="en-US"/>
          </a:p>
        </p:txBody>
      </p:sp>
    </p:spTree>
    <p:extLst>
      <p:ext uri="{BB962C8B-B14F-4D97-AF65-F5344CB8AC3E}">
        <p14:creationId xmlns:p14="http://schemas.microsoft.com/office/powerpoint/2010/main" val="495675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AC7540C-0238-45C4-ABD0-A50CF6A0F0AF}" type="datetimeFigureOut">
              <a:rPr lang="zh-CN" altLang="en-US" smtClean="0"/>
              <a:pPr/>
              <a:t>2023/12/13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BCDEED-1B45-4D36-92C3-BD3BE56809F9}" type="slidenum">
              <a:rPr lang="zh-CN" altLang="en-US" smtClean="0"/>
              <a:pPr/>
              <a:t>‹#›</a:t>
            </a:fld>
            <a:endParaRPr lang="zh-CN" altLang="en-US"/>
          </a:p>
        </p:txBody>
      </p:sp>
    </p:spTree>
    <p:extLst>
      <p:ext uri="{BB962C8B-B14F-4D97-AF65-F5344CB8AC3E}">
        <p14:creationId xmlns:p14="http://schemas.microsoft.com/office/powerpoint/2010/main" val="4071310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AC7540C-0238-45C4-ABD0-A50CF6A0F0AF}" type="datetimeFigureOut">
              <a:rPr lang="zh-CN" altLang="en-US" smtClean="0"/>
              <a:pPr/>
              <a:t>2023/12/13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BCDEED-1B45-4D36-92C3-BD3BE56809F9}" type="slidenum">
              <a:rPr lang="zh-CN" altLang="en-US" smtClean="0"/>
              <a:pPr/>
              <a:t>‹#›</a:t>
            </a:fld>
            <a:endParaRPr lang="zh-CN" altLang="en-US"/>
          </a:p>
        </p:txBody>
      </p:sp>
    </p:spTree>
    <p:extLst>
      <p:ext uri="{BB962C8B-B14F-4D97-AF65-F5344CB8AC3E}">
        <p14:creationId xmlns:p14="http://schemas.microsoft.com/office/powerpoint/2010/main" val="2248457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AC7540C-0238-45C4-ABD0-A50CF6A0F0AF}" type="datetimeFigureOut">
              <a:rPr lang="zh-CN" altLang="en-US" smtClean="0"/>
              <a:pPr/>
              <a:t>2023/12/13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BCDEED-1B45-4D36-92C3-BD3BE56809F9}" type="slidenum">
              <a:rPr lang="zh-CN" altLang="en-US" smtClean="0"/>
              <a:pPr/>
              <a:t>‹#›</a:t>
            </a:fld>
            <a:endParaRPr lang="zh-CN" altLang="en-US"/>
          </a:p>
        </p:txBody>
      </p:sp>
    </p:spTree>
    <p:extLst>
      <p:ext uri="{BB962C8B-B14F-4D97-AF65-F5344CB8AC3E}">
        <p14:creationId xmlns:p14="http://schemas.microsoft.com/office/powerpoint/2010/main" val="418639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2023/12/13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3055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2023/12/13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37329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2023/12/13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02395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2023/12/13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10622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2023/12/13</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18871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2023/12/13</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07498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2023/12/13</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272617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2023/12/13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2744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AC7540C-0238-45C4-ABD0-A50CF6A0F0AF}" type="datetimeFigureOut">
              <a:rPr lang="zh-CN" altLang="en-US" smtClean="0"/>
              <a:pPr/>
              <a:t>2023/12/13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BCDEED-1B45-4D36-92C3-BD3BE56809F9}" type="slidenum">
              <a:rPr lang="zh-CN" altLang="en-US" smtClean="0"/>
              <a:pPr/>
              <a:t>‹#›</a:t>
            </a:fld>
            <a:endParaRPr lang="zh-CN" altLang="en-US"/>
          </a:p>
        </p:txBody>
      </p:sp>
    </p:spTree>
    <p:extLst>
      <p:ext uri="{BB962C8B-B14F-4D97-AF65-F5344CB8AC3E}">
        <p14:creationId xmlns:p14="http://schemas.microsoft.com/office/powerpoint/2010/main" val="3442941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2023/12/13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419544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2023/12/13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812474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2023/12/13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60993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AC7540C-0238-45C4-ABD0-A50CF6A0F0AF}" type="datetimeFigureOut">
              <a:rPr lang="zh-CN" altLang="en-US" smtClean="0"/>
              <a:pPr/>
              <a:t>2023/12/13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BCDEED-1B45-4D36-92C3-BD3BE56809F9}" type="slidenum">
              <a:rPr lang="zh-CN" altLang="en-US" smtClean="0"/>
              <a:pPr/>
              <a:t>‹#›</a:t>
            </a:fld>
            <a:endParaRPr lang="zh-CN" altLang="en-US"/>
          </a:p>
        </p:txBody>
      </p:sp>
    </p:spTree>
    <p:extLst>
      <p:ext uri="{BB962C8B-B14F-4D97-AF65-F5344CB8AC3E}">
        <p14:creationId xmlns:p14="http://schemas.microsoft.com/office/powerpoint/2010/main" val="1729892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AC7540C-0238-45C4-ABD0-A50CF6A0F0AF}" type="datetimeFigureOut">
              <a:rPr lang="zh-CN" altLang="en-US" smtClean="0"/>
              <a:pPr/>
              <a:t>2023/12/13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BCDEED-1B45-4D36-92C3-BD3BE56809F9}" type="slidenum">
              <a:rPr lang="zh-CN" altLang="en-US" smtClean="0"/>
              <a:pPr/>
              <a:t>‹#›</a:t>
            </a:fld>
            <a:endParaRPr lang="zh-CN" altLang="en-US"/>
          </a:p>
        </p:txBody>
      </p:sp>
    </p:spTree>
    <p:extLst>
      <p:ext uri="{BB962C8B-B14F-4D97-AF65-F5344CB8AC3E}">
        <p14:creationId xmlns:p14="http://schemas.microsoft.com/office/powerpoint/2010/main" val="80800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AC7540C-0238-45C4-ABD0-A50CF6A0F0AF}" type="datetimeFigureOut">
              <a:rPr lang="zh-CN" altLang="en-US" smtClean="0"/>
              <a:pPr/>
              <a:t>2023/12/13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8BCDEED-1B45-4D36-92C3-BD3BE56809F9}" type="slidenum">
              <a:rPr lang="zh-CN" altLang="en-US" smtClean="0"/>
              <a:pPr/>
              <a:t>‹#›</a:t>
            </a:fld>
            <a:endParaRPr lang="zh-CN" altLang="en-US"/>
          </a:p>
        </p:txBody>
      </p:sp>
    </p:spTree>
    <p:extLst>
      <p:ext uri="{BB962C8B-B14F-4D97-AF65-F5344CB8AC3E}">
        <p14:creationId xmlns:p14="http://schemas.microsoft.com/office/powerpoint/2010/main" val="166943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AC7540C-0238-45C4-ABD0-A50CF6A0F0AF}" type="datetimeFigureOut">
              <a:rPr lang="zh-CN" altLang="en-US" smtClean="0"/>
              <a:pPr/>
              <a:t>2023/12/13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BCDEED-1B45-4D36-92C3-BD3BE56809F9}" type="slidenum">
              <a:rPr lang="zh-CN" altLang="en-US" smtClean="0"/>
              <a:pPr/>
              <a:t>‹#›</a:t>
            </a:fld>
            <a:endParaRPr lang="zh-CN" altLang="en-US"/>
          </a:p>
        </p:txBody>
      </p:sp>
    </p:spTree>
    <p:extLst>
      <p:ext uri="{BB962C8B-B14F-4D97-AF65-F5344CB8AC3E}">
        <p14:creationId xmlns:p14="http://schemas.microsoft.com/office/powerpoint/2010/main" val="1740186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AC7540C-0238-45C4-ABD0-A50CF6A0F0AF}" type="datetimeFigureOut">
              <a:rPr lang="zh-CN" altLang="en-US" smtClean="0"/>
              <a:pPr/>
              <a:t>2023/12/13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BCDEED-1B45-4D36-92C3-BD3BE56809F9}" type="slidenum">
              <a:rPr lang="zh-CN" altLang="en-US" smtClean="0"/>
              <a:pPr/>
              <a:t>‹#›</a:t>
            </a:fld>
            <a:endParaRPr lang="zh-CN" altLang="en-US"/>
          </a:p>
        </p:txBody>
      </p:sp>
    </p:spTree>
    <p:extLst>
      <p:ext uri="{BB962C8B-B14F-4D97-AF65-F5344CB8AC3E}">
        <p14:creationId xmlns:p14="http://schemas.microsoft.com/office/powerpoint/2010/main" val="3760248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AC7540C-0238-45C4-ABD0-A50CF6A0F0AF}" type="datetimeFigureOut">
              <a:rPr lang="zh-CN" altLang="en-US" smtClean="0"/>
              <a:pPr/>
              <a:t>2023/12/13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BCDEED-1B45-4D36-92C3-BD3BE56809F9}" type="slidenum">
              <a:rPr lang="zh-CN" altLang="en-US" smtClean="0"/>
              <a:pPr/>
              <a:t>‹#›</a:t>
            </a:fld>
            <a:endParaRPr lang="zh-CN" altLang="en-US"/>
          </a:p>
        </p:txBody>
      </p:sp>
    </p:spTree>
    <p:extLst>
      <p:ext uri="{BB962C8B-B14F-4D97-AF65-F5344CB8AC3E}">
        <p14:creationId xmlns:p14="http://schemas.microsoft.com/office/powerpoint/2010/main" val="1960750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AC7540C-0238-45C4-ABD0-A50CF6A0F0AF}" type="datetimeFigureOut">
              <a:rPr lang="zh-CN" altLang="en-US" smtClean="0"/>
              <a:pPr/>
              <a:t>2023/12/13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BCDEED-1B45-4D36-92C3-BD3BE56809F9}" type="slidenum">
              <a:rPr lang="zh-CN" altLang="en-US" smtClean="0"/>
              <a:pPr/>
              <a:t>‹#›</a:t>
            </a:fld>
            <a:endParaRPr lang="zh-CN" altLang="en-US"/>
          </a:p>
        </p:txBody>
      </p:sp>
    </p:spTree>
    <p:extLst>
      <p:ext uri="{BB962C8B-B14F-4D97-AF65-F5344CB8AC3E}">
        <p14:creationId xmlns:p14="http://schemas.microsoft.com/office/powerpoint/2010/main" val="2587572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C7540C-0238-45C4-ABD0-A50CF6A0F0AF}" type="datetimeFigureOut">
              <a:rPr lang="zh-CN" altLang="en-US" smtClean="0"/>
              <a:pPr/>
              <a:t>2023/12/13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BCDEED-1B45-4D36-92C3-BD3BE56809F9}" type="slidenum">
              <a:rPr lang="zh-CN" altLang="en-US" smtClean="0"/>
              <a:pPr/>
              <a:t>‹#›</a:t>
            </a:fld>
            <a:endParaRPr lang="zh-CN" altLang="en-US"/>
          </a:p>
        </p:txBody>
      </p:sp>
    </p:spTree>
    <p:extLst>
      <p:ext uri="{BB962C8B-B14F-4D97-AF65-F5344CB8AC3E}">
        <p14:creationId xmlns:p14="http://schemas.microsoft.com/office/powerpoint/2010/main" val="2375236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B7F2D0-5C61-4ECD-8EF0-7DC153D82996}" type="datetimeFigureOut">
              <a:rPr lang="zh-CN" altLang="en-US" smtClean="0">
                <a:solidFill>
                  <a:prstClr val="black">
                    <a:tint val="75000"/>
                  </a:prstClr>
                </a:solidFill>
              </a:rPr>
              <a:pPr/>
              <a:t>2023/12/13</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772506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3" Type="http://schemas.openxmlformats.org/officeDocument/2006/relationships/image" Target="../media/image74.png"/><Relationship Id="rId18" Type="http://schemas.openxmlformats.org/officeDocument/2006/relationships/image" Target="../media/image79.png"/><Relationship Id="rId26" Type="http://schemas.openxmlformats.org/officeDocument/2006/relationships/image" Target="../media/image87.png"/><Relationship Id="rId3" Type="http://schemas.openxmlformats.org/officeDocument/2006/relationships/image" Target="../media/image64.png"/><Relationship Id="rId21" Type="http://schemas.openxmlformats.org/officeDocument/2006/relationships/image" Target="../media/image82.png"/><Relationship Id="rId34" Type="http://schemas.openxmlformats.org/officeDocument/2006/relationships/image" Target="../media/image95.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33" Type="http://schemas.openxmlformats.org/officeDocument/2006/relationships/image" Target="../media/image94.png"/><Relationship Id="rId2" Type="http://schemas.openxmlformats.org/officeDocument/2006/relationships/notesSlide" Target="../notesSlides/notesSlide10.xml"/><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png"/><Relationship Id="rId1" Type="http://schemas.openxmlformats.org/officeDocument/2006/relationships/slideLayout" Target="../slideLayouts/slideLayout12.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32" Type="http://schemas.openxmlformats.org/officeDocument/2006/relationships/image" Target="../media/image93.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9.png"/><Relationship Id="rId10" Type="http://schemas.openxmlformats.org/officeDocument/2006/relationships/image" Target="../media/image71.png"/><Relationship Id="rId19" Type="http://schemas.openxmlformats.org/officeDocument/2006/relationships/image" Target="../media/image80.png"/><Relationship Id="rId31" Type="http://schemas.openxmlformats.org/officeDocument/2006/relationships/image" Target="../media/image92.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png"/><Relationship Id="rId30" Type="http://schemas.openxmlformats.org/officeDocument/2006/relationships/image" Target="../media/image91.png"/><Relationship Id="rId8" Type="http://schemas.openxmlformats.org/officeDocument/2006/relationships/image" Target="../media/image6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17" Type="http://schemas.openxmlformats.org/officeDocument/2006/relationships/image" Target="../media/image295.png"/><Relationship Id="rId25" Type="http://schemas.openxmlformats.org/officeDocument/2006/relationships/image" Target="../media/image373.png"/><Relationship Id="rId2" Type="http://schemas.openxmlformats.org/officeDocument/2006/relationships/notesSlide" Target="../notesSlides/notesSlide11.xml"/><Relationship Id="rId16" Type="http://schemas.openxmlformats.org/officeDocument/2006/relationships/image" Target="../media/image294.png"/><Relationship Id="rId1" Type="http://schemas.openxmlformats.org/officeDocument/2006/relationships/slideLayout" Target="../slideLayouts/slideLayout12.xml"/><Relationship Id="rId24" Type="http://schemas.openxmlformats.org/officeDocument/2006/relationships/image" Target="../media/image372.png"/><Relationship Id="rId5" Type="http://schemas.openxmlformats.org/officeDocument/2006/relationships/image" Target="../media/image40.png"/><Relationship Id="rId15" Type="http://schemas.openxmlformats.org/officeDocument/2006/relationships/image" Target="../media/image366.png"/><Relationship Id="rId23" Type="http://schemas.openxmlformats.org/officeDocument/2006/relationships/image" Target="../media/image371.png"/><Relationship Id="rId4" Type="http://schemas.openxmlformats.org/officeDocument/2006/relationships/image" Target="../media/image39.png"/><Relationship Id="rId14" Type="http://schemas.openxmlformats.org/officeDocument/2006/relationships/image" Target="../media/image292.png"/><Relationship Id="rId22" Type="http://schemas.openxmlformats.org/officeDocument/2006/relationships/image" Target="../media/image370.png"/></Relationships>
</file>

<file path=ppt/slides/_rels/slide12.xml.rels><?xml version="1.0" encoding="UTF-8" standalone="yes"?>
<Relationships xmlns="http://schemas.openxmlformats.org/package/2006/relationships"><Relationship Id="rId18" Type="http://schemas.openxmlformats.org/officeDocument/2006/relationships/image" Target="../media/image367.png"/><Relationship Id="rId3" Type="http://schemas.openxmlformats.org/officeDocument/2006/relationships/image" Target="../media/image201.png"/><Relationship Id="rId21" Type="http://schemas.openxmlformats.org/officeDocument/2006/relationships/image" Target="../media/image369.png"/><Relationship Id="rId17" Type="http://schemas.openxmlformats.org/officeDocument/2006/relationships/image" Target="../media/image295.png"/><Relationship Id="rId2" Type="http://schemas.openxmlformats.org/officeDocument/2006/relationships/notesSlide" Target="../notesSlides/notesSlide12.xml"/><Relationship Id="rId16" Type="http://schemas.openxmlformats.org/officeDocument/2006/relationships/image" Target="../media/image294.png"/><Relationship Id="rId20" Type="http://schemas.openxmlformats.org/officeDocument/2006/relationships/image" Target="../media/image368.png"/><Relationship Id="rId1" Type="http://schemas.openxmlformats.org/officeDocument/2006/relationships/slideLayout" Target="../slideLayouts/slideLayout12.xml"/><Relationship Id="rId15" Type="http://schemas.openxmlformats.org/officeDocument/2006/relationships/image" Target="../media/image366.png"/><Relationship Id="rId19" Type="http://schemas.openxmlformats.org/officeDocument/2006/relationships/image" Target="../media/image297.png"/><Relationship Id="rId14" Type="http://schemas.openxmlformats.org/officeDocument/2006/relationships/image" Target="../media/image292.png"/></Relationships>
</file>

<file path=ppt/slides/_rels/slide1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1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13" Type="http://schemas.openxmlformats.org/officeDocument/2006/relationships/image" Target="../media/image1340.png"/><Relationship Id="rId26" Type="http://schemas.openxmlformats.org/officeDocument/2006/relationships/image" Target="../media/image1470.png"/><Relationship Id="rId39" Type="http://schemas.openxmlformats.org/officeDocument/2006/relationships/image" Target="../media/image380.png"/><Relationship Id="rId3" Type="http://schemas.openxmlformats.org/officeDocument/2006/relationships/image" Target="../media/image270.png"/><Relationship Id="rId34" Type="http://schemas.openxmlformats.org/officeDocument/2006/relationships/image" Target="../media/image330.png"/><Relationship Id="rId42" Type="http://schemas.openxmlformats.org/officeDocument/2006/relationships/image" Target="../media/image410.png"/><Relationship Id="rId7" Type="http://schemas.openxmlformats.org/officeDocument/2006/relationships/image" Target="../media/image1310.png"/><Relationship Id="rId12" Type="http://schemas.openxmlformats.org/officeDocument/2006/relationships/image" Target="../media/image1330.png"/><Relationship Id="rId25" Type="http://schemas.openxmlformats.org/officeDocument/2006/relationships/image" Target="../media/image75.png"/><Relationship Id="rId17" Type="http://schemas.openxmlformats.org/officeDocument/2006/relationships/image" Target="../media/image1390.png"/><Relationship Id="rId33" Type="http://schemas.openxmlformats.org/officeDocument/2006/relationships/image" Target="../media/image320.png"/><Relationship Id="rId38" Type="http://schemas.openxmlformats.org/officeDocument/2006/relationships/image" Target="../media/image374.png"/><Relationship Id="rId2" Type="http://schemas.openxmlformats.org/officeDocument/2006/relationships/notesSlide" Target="../notesSlides/notesSlide15.xml"/><Relationship Id="rId29" Type="http://schemas.openxmlformats.org/officeDocument/2006/relationships/image" Target="../media/image280.png"/><Relationship Id="rId41" Type="http://schemas.openxmlformats.org/officeDocument/2006/relationships/image" Target="../media/image400.png"/><Relationship Id="rId1" Type="http://schemas.openxmlformats.org/officeDocument/2006/relationships/slideLayout" Target="../slideLayouts/slideLayout12.xml"/><Relationship Id="rId6" Type="http://schemas.openxmlformats.org/officeDocument/2006/relationships/image" Target="../media/image1300.png"/><Relationship Id="rId11" Type="http://schemas.openxmlformats.org/officeDocument/2006/relationships/image" Target="../media/image71.png"/><Relationship Id="rId32" Type="http://schemas.openxmlformats.org/officeDocument/2006/relationships/image" Target="../media/image310.png"/><Relationship Id="rId37" Type="http://schemas.openxmlformats.org/officeDocument/2006/relationships/image" Target="../media/image360.png"/><Relationship Id="rId40" Type="http://schemas.openxmlformats.org/officeDocument/2006/relationships/image" Target="../media/image390.png"/><Relationship Id="rId5" Type="http://schemas.openxmlformats.org/officeDocument/2006/relationships/image" Target="../media/image1290.png"/><Relationship Id="rId28" Type="http://schemas.openxmlformats.org/officeDocument/2006/relationships/image" Target="../media/image78.png"/><Relationship Id="rId36" Type="http://schemas.openxmlformats.org/officeDocument/2006/relationships/image" Target="../media/image350.png"/><Relationship Id="rId10" Type="http://schemas.openxmlformats.org/officeDocument/2006/relationships/image" Target="../media/image70.png"/><Relationship Id="rId31" Type="http://schemas.openxmlformats.org/officeDocument/2006/relationships/image" Target="../media/image300.png"/><Relationship Id="rId44" Type="http://schemas.openxmlformats.org/officeDocument/2006/relationships/image" Target="../media/image430.png"/><Relationship Id="rId4" Type="http://schemas.openxmlformats.org/officeDocument/2006/relationships/image" Target="../media/image1280.png"/><Relationship Id="rId9" Type="http://schemas.openxmlformats.org/officeDocument/2006/relationships/image" Target="../media/image1320.png"/><Relationship Id="rId14" Type="http://schemas.openxmlformats.org/officeDocument/2006/relationships/image" Target="../media/image74.png"/><Relationship Id="rId27" Type="http://schemas.openxmlformats.org/officeDocument/2006/relationships/image" Target="../media/image77.png"/><Relationship Id="rId30" Type="http://schemas.openxmlformats.org/officeDocument/2006/relationships/image" Target="../media/image290.png"/><Relationship Id="rId35" Type="http://schemas.openxmlformats.org/officeDocument/2006/relationships/image" Target="../media/image340.png"/><Relationship Id="rId43" Type="http://schemas.openxmlformats.org/officeDocument/2006/relationships/image" Target="../media/image420.png"/><Relationship Id="rId8" Type="http://schemas.openxmlformats.org/officeDocument/2006/relationships/image" Target="../media/image68.png"/></Relationships>
</file>

<file path=ppt/slides/_rels/slide16.xml.rels><?xml version="1.0" encoding="UTF-8" standalone="yes"?>
<Relationships xmlns="http://schemas.openxmlformats.org/package/2006/relationships"><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image" Target="../media/image2110.png"/><Relationship Id="rId21" Type="http://schemas.openxmlformats.org/officeDocument/2006/relationships/image" Target="../media/image56.png"/><Relationship Id="rId34" Type="http://schemas.openxmlformats.org/officeDocument/2006/relationships/image" Target="../media/image101.png"/><Relationship Id="rId7" Type="http://schemas.openxmlformats.org/officeDocument/2006/relationships/image" Target="../media/image253.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33" Type="http://schemas.openxmlformats.org/officeDocument/2006/relationships/image" Target="../media/image100.png"/><Relationship Id="rId2" Type="http://schemas.openxmlformats.org/officeDocument/2006/relationships/notesSlide" Target="../notesSlides/notesSlide16.xml"/><Relationship Id="rId16" Type="http://schemas.openxmlformats.org/officeDocument/2006/relationships/image" Target="../media/image51.png"/><Relationship Id="rId20" Type="http://schemas.openxmlformats.org/officeDocument/2006/relationships/image" Target="../media/image55.png"/><Relationship Id="rId29" Type="http://schemas.openxmlformats.org/officeDocument/2006/relationships/image" Target="../media/image96.png"/><Relationship Id="rId1" Type="http://schemas.openxmlformats.org/officeDocument/2006/relationships/slideLayout" Target="../slideLayouts/slideLayout12.xml"/><Relationship Id="rId6" Type="http://schemas.openxmlformats.org/officeDocument/2006/relationships/image" Target="../media/image2410.png"/><Relationship Id="rId11" Type="http://schemas.openxmlformats.org/officeDocument/2006/relationships/image" Target="../media/image46.png"/><Relationship Id="rId24" Type="http://schemas.openxmlformats.org/officeDocument/2006/relationships/image" Target="../media/image59.png"/><Relationship Id="rId32" Type="http://schemas.openxmlformats.org/officeDocument/2006/relationships/image" Target="../media/image99.png"/><Relationship Id="rId5" Type="http://schemas.openxmlformats.org/officeDocument/2006/relationships/image" Target="../media/image2310.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png"/><Relationship Id="rId10" Type="http://schemas.openxmlformats.org/officeDocument/2006/relationships/image" Target="../media/image45.png"/><Relationship Id="rId19" Type="http://schemas.openxmlformats.org/officeDocument/2006/relationships/image" Target="../media/image54.png"/><Relationship Id="rId31" Type="http://schemas.openxmlformats.org/officeDocument/2006/relationships/image" Target="../media/image98.png"/><Relationship Id="rId4" Type="http://schemas.openxmlformats.org/officeDocument/2006/relationships/image" Target="../media/image2211.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 Id="rId30" Type="http://schemas.openxmlformats.org/officeDocument/2006/relationships/image" Target="../media/image97.png"/><Relationship Id="rId35" Type="http://schemas.openxmlformats.org/officeDocument/2006/relationships/image" Target="../media/image102.png"/><Relationship Id="rId8" Type="http://schemas.openxmlformats.org/officeDocument/2006/relationships/image" Target="../media/image260.png"/></Relationships>
</file>

<file path=ppt/slides/_rels/slide17.xml.rels><?xml version="1.0" encoding="UTF-8" standalone="yes"?>
<Relationships xmlns="http://schemas.openxmlformats.org/package/2006/relationships"><Relationship Id="rId13" Type="http://schemas.openxmlformats.org/officeDocument/2006/relationships/image" Target="../media/image118.png"/><Relationship Id="rId18" Type="http://schemas.openxmlformats.org/officeDocument/2006/relationships/image" Target="../media/image123.png"/><Relationship Id="rId26" Type="http://schemas.openxmlformats.org/officeDocument/2006/relationships/image" Target="../media/image131.png"/><Relationship Id="rId39" Type="http://schemas.openxmlformats.org/officeDocument/2006/relationships/image" Target="../media/image144.png"/><Relationship Id="rId21" Type="http://schemas.openxmlformats.org/officeDocument/2006/relationships/image" Target="../media/image126.png"/><Relationship Id="rId34" Type="http://schemas.openxmlformats.org/officeDocument/2006/relationships/image" Target="../media/image139.png"/><Relationship Id="rId7" Type="http://schemas.openxmlformats.org/officeDocument/2006/relationships/image" Target="../media/image340.png"/><Relationship Id="rId12" Type="http://schemas.openxmlformats.org/officeDocument/2006/relationships/image" Target="../media/image117.png"/><Relationship Id="rId17" Type="http://schemas.openxmlformats.org/officeDocument/2006/relationships/image" Target="../media/image122.png"/><Relationship Id="rId25" Type="http://schemas.openxmlformats.org/officeDocument/2006/relationships/image" Target="../media/image130.png"/><Relationship Id="rId33" Type="http://schemas.openxmlformats.org/officeDocument/2006/relationships/image" Target="../media/image138.png"/><Relationship Id="rId38" Type="http://schemas.openxmlformats.org/officeDocument/2006/relationships/image" Target="../media/image143.png"/><Relationship Id="rId2" Type="http://schemas.openxmlformats.org/officeDocument/2006/relationships/notesSlide" Target="../notesSlides/notesSlide17.xml"/><Relationship Id="rId16" Type="http://schemas.openxmlformats.org/officeDocument/2006/relationships/image" Target="../media/image121.png"/><Relationship Id="rId20" Type="http://schemas.openxmlformats.org/officeDocument/2006/relationships/image" Target="../media/image125.png"/><Relationship Id="rId29" Type="http://schemas.openxmlformats.org/officeDocument/2006/relationships/image" Target="../media/image134.png"/><Relationship Id="rId1" Type="http://schemas.openxmlformats.org/officeDocument/2006/relationships/slideLayout" Target="../slideLayouts/slideLayout12.xml"/><Relationship Id="rId6" Type="http://schemas.openxmlformats.org/officeDocument/2006/relationships/image" Target="../media/image112.png"/><Relationship Id="rId11" Type="http://schemas.openxmlformats.org/officeDocument/2006/relationships/image" Target="../media/image116.png"/><Relationship Id="rId24" Type="http://schemas.openxmlformats.org/officeDocument/2006/relationships/image" Target="../media/image129.png"/><Relationship Id="rId32" Type="http://schemas.openxmlformats.org/officeDocument/2006/relationships/image" Target="../media/image137.png"/><Relationship Id="rId37" Type="http://schemas.openxmlformats.org/officeDocument/2006/relationships/image" Target="../media/image142.png"/><Relationship Id="rId40" Type="http://schemas.openxmlformats.org/officeDocument/2006/relationships/image" Target="../media/image145.png"/><Relationship Id="rId5" Type="http://schemas.openxmlformats.org/officeDocument/2006/relationships/image" Target="../media/image111.png"/><Relationship Id="rId15" Type="http://schemas.openxmlformats.org/officeDocument/2006/relationships/image" Target="../media/image120.png"/><Relationship Id="rId23" Type="http://schemas.openxmlformats.org/officeDocument/2006/relationships/image" Target="../media/image128.png"/><Relationship Id="rId28" Type="http://schemas.openxmlformats.org/officeDocument/2006/relationships/image" Target="../media/image133.png"/><Relationship Id="rId36" Type="http://schemas.openxmlformats.org/officeDocument/2006/relationships/image" Target="../media/image141.png"/><Relationship Id="rId10" Type="http://schemas.openxmlformats.org/officeDocument/2006/relationships/image" Target="../media/image115.png"/><Relationship Id="rId19" Type="http://schemas.openxmlformats.org/officeDocument/2006/relationships/image" Target="../media/image124.png"/><Relationship Id="rId31" Type="http://schemas.openxmlformats.org/officeDocument/2006/relationships/image" Target="../media/image136.png"/><Relationship Id="rId4" Type="http://schemas.openxmlformats.org/officeDocument/2006/relationships/image" Target="../media/image110.png"/><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 Id="rId27" Type="http://schemas.openxmlformats.org/officeDocument/2006/relationships/image" Target="../media/image132.png"/><Relationship Id="rId30" Type="http://schemas.openxmlformats.org/officeDocument/2006/relationships/image" Target="../media/image135.png"/><Relationship Id="rId35" Type="http://schemas.openxmlformats.org/officeDocument/2006/relationships/image" Target="../media/image140.png"/><Relationship Id="rId8" Type="http://schemas.openxmlformats.org/officeDocument/2006/relationships/image" Target="../media/image113.png"/><Relationship Id="rId3" Type="http://schemas.openxmlformats.org/officeDocument/2006/relationships/image" Target="../media/image109.png"/></Relationships>
</file>

<file path=ppt/slides/_rels/slide1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03.png"/><Relationship Id="rId7" Type="http://schemas.openxmlformats.org/officeDocument/2006/relationships/image" Target="../media/image108.png"/><Relationship Id="rId12" Type="http://schemas.openxmlformats.org/officeDocument/2006/relationships/image" Target="../media/image15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07.png"/><Relationship Id="rId11" Type="http://schemas.openxmlformats.org/officeDocument/2006/relationships/image" Target="../media/image150.png"/><Relationship Id="rId5" Type="http://schemas.openxmlformats.org/officeDocument/2006/relationships/image" Target="../media/image106.png"/><Relationship Id="rId10" Type="http://schemas.openxmlformats.org/officeDocument/2006/relationships/image" Target="../media/image149.png"/><Relationship Id="rId4" Type="http://schemas.openxmlformats.org/officeDocument/2006/relationships/image" Target="../media/image105.png"/><Relationship Id="rId9" Type="http://schemas.openxmlformats.org/officeDocument/2006/relationships/image" Target="../media/image148.png"/></Relationships>
</file>

<file path=ppt/slides/_rels/slide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52.png"/></Relationships>
</file>

<file path=ppt/slides/_rels/slide22.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23.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5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157.png"/></Relationships>
</file>

<file path=ppt/slides/_rels/slide2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3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222.png"/></Relationships>
</file>

<file path=ppt/slides/_rels/slide3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224.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160.png"/><Relationship Id="rId4" Type="http://schemas.openxmlformats.org/officeDocument/2006/relationships/image" Target="../media/image16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167.png"/><Relationship Id="rId4" Type="http://schemas.openxmlformats.org/officeDocument/2006/relationships/image" Target="../media/image16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16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png"/><Relationship Id="rId7" Type="http://schemas.openxmlformats.org/officeDocument/2006/relationships/image" Target="../media/image173.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244.png"/><Relationship Id="rId5" Type="http://schemas.openxmlformats.org/officeDocument/2006/relationships/image" Target="../media/image172.png"/><Relationship Id="rId10" Type="http://schemas.openxmlformats.org/officeDocument/2006/relationships/image" Target="../media/image2430.png"/><Relationship Id="rId4" Type="http://schemas.openxmlformats.org/officeDocument/2006/relationships/image" Target="../media/image171.png"/><Relationship Id="rId9" Type="http://schemas.openxmlformats.org/officeDocument/2006/relationships/image" Target="../media/image242.png"/></Relationships>
</file>

<file path=ppt/slides/_rels/slide47.xml.rels><?xml version="1.0" encoding="UTF-8" standalone="yes"?>
<Relationships xmlns="http://schemas.openxmlformats.org/package/2006/relationships"><Relationship Id="rId3" Type="http://schemas.openxmlformats.org/officeDocument/2006/relationships/image" Target="../media/image2210.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176.png"/><Relationship Id="rId5" Type="http://schemas.openxmlformats.org/officeDocument/2006/relationships/image" Target="../media/image11.png"/><Relationship Id="rId4" Type="http://schemas.openxmlformats.org/officeDocument/2006/relationships/image" Target="../media/image175.png"/></Relationships>
</file>

<file path=ppt/slides/_rels/slide49.xml.rels><?xml version="1.0" encoding="UTF-8" standalone="yes"?>
<Relationships xmlns="http://schemas.openxmlformats.org/package/2006/relationships"><Relationship Id="rId3" Type="http://schemas.openxmlformats.org/officeDocument/2006/relationships/image" Target="../media/image1480.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8" Type="http://schemas.openxmlformats.org/officeDocument/2006/relationships/image" Target="../media/image2111.png"/><Relationship Id="rId13" Type="http://schemas.openxmlformats.org/officeDocument/2006/relationships/image" Target="../media/image181.png"/><Relationship Id="rId3" Type="http://schemas.openxmlformats.org/officeDocument/2006/relationships/image" Target="../media/image1912.png"/><Relationship Id="rId7" Type="http://schemas.openxmlformats.org/officeDocument/2006/relationships/image" Target="../media/image195.png"/><Relationship Id="rId12" Type="http://schemas.openxmlformats.org/officeDocument/2006/relationships/image" Target="../media/image199.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194.png"/><Relationship Id="rId11" Type="http://schemas.openxmlformats.org/officeDocument/2006/relationships/image" Target="../media/image198.png"/><Relationship Id="rId5" Type="http://schemas.openxmlformats.org/officeDocument/2006/relationships/image" Target="../media/image193.png"/><Relationship Id="rId10" Type="http://schemas.openxmlformats.org/officeDocument/2006/relationships/image" Target="../media/image197.png"/><Relationship Id="rId4" Type="http://schemas.openxmlformats.org/officeDocument/2006/relationships/image" Target="../media/image192.png"/><Relationship Id="rId9" Type="http://schemas.openxmlformats.org/officeDocument/2006/relationships/image" Target="../media/image196.png"/><Relationship Id="rId14" Type="http://schemas.openxmlformats.org/officeDocument/2006/relationships/image" Target="../media/image200.png"/></Relationships>
</file>

<file path=ppt/slides/_rels/slide51.xml.rels><?xml version="1.0" encoding="UTF-8" standalone="yes"?>
<Relationships xmlns="http://schemas.openxmlformats.org/package/2006/relationships"><Relationship Id="rId8" Type="http://schemas.openxmlformats.org/officeDocument/2006/relationships/image" Target="../media/image291.png"/><Relationship Id="rId13" Type="http://schemas.openxmlformats.org/officeDocument/2006/relationships/image" Target="../media/image271.png"/><Relationship Id="rId3" Type="http://schemas.openxmlformats.org/officeDocument/2006/relationships/image" Target="../media/image202.png"/><Relationship Id="rId7" Type="http://schemas.openxmlformats.org/officeDocument/2006/relationships/image" Target="../media/image204.png"/><Relationship Id="rId12" Type="http://schemas.openxmlformats.org/officeDocument/2006/relationships/image" Target="../media/image311.png"/><Relationship Id="rId17" Type="http://schemas.openxmlformats.org/officeDocument/2006/relationships/image" Target="../media/image207.png"/><Relationship Id="rId2" Type="http://schemas.openxmlformats.org/officeDocument/2006/relationships/notesSlide" Target="../notesSlides/notesSlide51.xml"/><Relationship Id="rId16" Type="http://schemas.openxmlformats.org/officeDocument/2006/relationships/image" Target="../media/image351.png"/><Relationship Id="rId1" Type="http://schemas.openxmlformats.org/officeDocument/2006/relationships/slideLayout" Target="../slideLayouts/slideLayout12.xml"/><Relationship Id="rId6" Type="http://schemas.openxmlformats.org/officeDocument/2006/relationships/image" Target="../media/image194.png"/><Relationship Id="rId11" Type="http://schemas.openxmlformats.org/officeDocument/2006/relationships/image" Target="../media/image205.png"/><Relationship Id="rId5" Type="http://schemas.openxmlformats.org/officeDocument/2006/relationships/image" Target="../media/image203.png"/><Relationship Id="rId15" Type="http://schemas.openxmlformats.org/officeDocument/2006/relationships/image" Target="../media/image341.png"/><Relationship Id="rId10" Type="http://schemas.openxmlformats.org/officeDocument/2006/relationships/image" Target="../media/image197.png"/><Relationship Id="rId4" Type="http://schemas.openxmlformats.org/officeDocument/2006/relationships/image" Target="../media/image1710.png"/><Relationship Id="rId9" Type="http://schemas.openxmlformats.org/officeDocument/2006/relationships/image" Target="../media/image196.png"/><Relationship Id="rId14" Type="http://schemas.openxmlformats.org/officeDocument/2006/relationships/image" Target="../media/image206.png"/></Relationships>
</file>

<file path=ppt/slides/_rels/slide52.xml.rels><?xml version="1.0" encoding="UTF-8" standalone="yes"?>
<Relationships xmlns="http://schemas.openxmlformats.org/package/2006/relationships"><Relationship Id="rId8" Type="http://schemas.openxmlformats.org/officeDocument/2006/relationships/image" Target="../media/image215.png"/><Relationship Id="rId13" Type="http://schemas.openxmlformats.org/officeDocument/2006/relationships/image" Target="../media/image181.png"/><Relationship Id="rId18" Type="http://schemas.openxmlformats.org/officeDocument/2006/relationships/image" Target="../media/image234.png"/><Relationship Id="rId3" Type="http://schemas.openxmlformats.org/officeDocument/2006/relationships/image" Target="../media/image208.png"/><Relationship Id="rId21" Type="http://schemas.openxmlformats.org/officeDocument/2006/relationships/image" Target="../media/image238.png"/><Relationship Id="rId7" Type="http://schemas.openxmlformats.org/officeDocument/2006/relationships/image" Target="../media/image214.png"/><Relationship Id="rId12" Type="http://schemas.openxmlformats.org/officeDocument/2006/relationships/image" Target="../media/image229.png"/><Relationship Id="rId17" Type="http://schemas.openxmlformats.org/officeDocument/2006/relationships/image" Target="../media/image233.png"/><Relationship Id="rId2" Type="http://schemas.openxmlformats.org/officeDocument/2006/relationships/notesSlide" Target="../notesSlides/notesSlide52.xml"/><Relationship Id="rId16" Type="http://schemas.openxmlformats.org/officeDocument/2006/relationships/image" Target="../media/image232.png"/><Relationship Id="rId20" Type="http://schemas.openxmlformats.org/officeDocument/2006/relationships/image" Target="../media/image237.png"/><Relationship Id="rId1" Type="http://schemas.openxmlformats.org/officeDocument/2006/relationships/slideLayout" Target="../slideLayouts/slideLayout12.xml"/><Relationship Id="rId6" Type="http://schemas.openxmlformats.org/officeDocument/2006/relationships/image" Target="../media/image213.png"/><Relationship Id="rId11" Type="http://schemas.openxmlformats.org/officeDocument/2006/relationships/image" Target="../media/image228.png"/><Relationship Id="rId5" Type="http://schemas.openxmlformats.org/officeDocument/2006/relationships/image" Target="../media/image212.png"/><Relationship Id="rId15" Type="http://schemas.openxmlformats.org/officeDocument/2006/relationships/image" Target="../media/image231.png"/><Relationship Id="rId10" Type="http://schemas.openxmlformats.org/officeDocument/2006/relationships/image" Target="../media/image226.png"/><Relationship Id="rId19" Type="http://schemas.openxmlformats.org/officeDocument/2006/relationships/image" Target="../media/image236.png"/><Relationship Id="rId4" Type="http://schemas.openxmlformats.org/officeDocument/2006/relationships/image" Target="../media/image209.png"/><Relationship Id="rId9" Type="http://schemas.openxmlformats.org/officeDocument/2006/relationships/image" Target="../media/image193.png"/><Relationship Id="rId14" Type="http://schemas.openxmlformats.org/officeDocument/2006/relationships/image" Target="../media/image230.png"/></Relationships>
</file>

<file path=ppt/slides/_rels/slide53.xml.rels><?xml version="1.0" encoding="UTF-8" standalone="yes"?>
<Relationships xmlns="http://schemas.openxmlformats.org/package/2006/relationships"><Relationship Id="rId8" Type="http://schemas.openxmlformats.org/officeDocument/2006/relationships/image" Target="../media/image1950.png"/><Relationship Id="rId3" Type="http://schemas.openxmlformats.org/officeDocument/2006/relationships/image" Target="../media/image1900.png"/><Relationship Id="rId7" Type="http://schemas.openxmlformats.org/officeDocument/2006/relationships/image" Target="../media/image1940.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1930.png"/><Relationship Id="rId5" Type="http://schemas.openxmlformats.org/officeDocument/2006/relationships/image" Target="../media/image1920.png"/><Relationship Id="rId10" Type="http://schemas.openxmlformats.org/officeDocument/2006/relationships/image" Target="../media/image1970.png"/><Relationship Id="rId4" Type="http://schemas.openxmlformats.org/officeDocument/2006/relationships/image" Target="../media/image1911.png"/><Relationship Id="rId9" Type="http://schemas.openxmlformats.org/officeDocument/2006/relationships/image" Target="../media/image196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3.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182.png"/><Relationship Id="rId5" Type="http://schemas.openxmlformats.org/officeDocument/2006/relationships/image" Target="../media/image179.png"/><Relationship Id="rId4" Type="http://schemas.openxmlformats.org/officeDocument/2006/relationships/image" Target="../media/image178.png"/></Relationships>
</file>

<file path=ppt/slides/_rels/slide56.xml.rels><?xml version="1.0" encoding="UTF-8" standalone="yes"?>
<Relationships xmlns="http://schemas.openxmlformats.org/package/2006/relationships"><Relationship Id="rId3" Type="http://schemas.openxmlformats.org/officeDocument/2006/relationships/image" Target="../media/image2020.png"/><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image" Target="../media/image2040.png"/><Relationship Id="rId4" Type="http://schemas.openxmlformats.org/officeDocument/2006/relationships/image" Target="../media/image2030.png"/></Relationships>
</file>

<file path=ppt/slides/_rels/slide5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185.png"/></Relationships>
</file>

<file path=ppt/slides/_rels/slide6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187.png"/></Relationships>
</file>

<file path=ppt/slides/_rels/slide6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image" Target="../media/image18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8.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010.png"/><Relationship Id="rId5" Type="http://schemas.openxmlformats.org/officeDocument/2006/relationships/image" Target="../media/image1910.png"/><Relationship Id="rId4" Type="http://schemas.openxmlformats.org/officeDocument/2006/relationships/image" Target="../media/image18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5EB7A905-A0F6-47D3-ACC9-A74D3734C5DF}"/>
              </a:ext>
            </a:extLst>
          </p:cNvPr>
          <p:cNvSpPr/>
          <p:nvPr/>
        </p:nvSpPr>
        <p:spPr>
          <a:xfrm>
            <a:off x="347700" y="3049977"/>
            <a:ext cx="11496600" cy="646331"/>
          </a:xfrm>
          <a:prstGeom prst="rect">
            <a:avLst/>
          </a:prstGeom>
        </p:spPr>
        <p:txBody>
          <a:bodyPr wrap="square">
            <a:spAutoFit/>
          </a:bodyPr>
          <a:lstStyle/>
          <a:p>
            <a:pPr algn="ctr"/>
            <a:r>
              <a:rPr lang="zh-TW" altLang="en-US" sz="3600" b="1" dirty="0">
                <a:latin typeface="Times New Roman" panose="02020603050405020304" pitchFamily="18" charset="0"/>
                <a:ea typeface="微軟正黑體" panose="020B0604030504040204" pitchFamily="34" charset="-120"/>
                <a:cs typeface="Times New Roman" panose="02020603050405020304" pitchFamily="18" charset="0"/>
              </a:rPr>
              <a:t>面試簡報</a:t>
            </a:r>
          </a:p>
        </p:txBody>
      </p:sp>
      <p:pic>
        <p:nvPicPr>
          <p:cNvPr id="18" name="Picture 2" descr="國立臺灣科技大學- 维基百科，自由的百科全书">
            <a:extLst>
              <a:ext uri="{FF2B5EF4-FFF2-40B4-BE49-F238E27FC236}">
                <a16:creationId xmlns:a16="http://schemas.microsoft.com/office/drawing/2014/main" id="{9F3D48C2-1750-4602-8868-851C3B0045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7617" y="343361"/>
            <a:ext cx="1796766" cy="183716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直線接點 18">
            <a:extLst>
              <a:ext uri="{FF2B5EF4-FFF2-40B4-BE49-F238E27FC236}">
                <a16:creationId xmlns:a16="http://schemas.microsoft.com/office/drawing/2014/main" id="{8C8E4531-4D95-4085-A549-4FFB0694894A}"/>
              </a:ext>
            </a:extLst>
          </p:cNvPr>
          <p:cNvCxnSpPr>
            <a:cxnSpLocks/>
          </p:cNvCxnSpPr>
          <p:nvPr/>
        </p:nvCxnSpPr>
        <p:spPr>
          <a:xfrm>
            <a:off x="348122" y="2545050"/>
            <a:ext cx="11496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17D802EF-2F83-42CD-94E9-5AD1BCD77D25}"/>
              </a:ext>
            </a:extLst>
          </p:cNvPr>
          <p:cNvCxnSpPr>
            <a:cxnSpLocks/>
          </p:cNvCxnSpPr>
          <p:nvPr/>
        </p:nvCxnSpPr>
        <p:spPr>
          <a:xfrm>
            <a:off x="348122" y="4201234"/>
            <a:ext cx="11496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9829A7AE-4FBA-481A-AAAE-EF889688054A}"/>
              </a:ext>
            </a:extLst>
          </p:cNvPr>
          <p:cNvSpPr/>
          <p:nvPr/>
        </p:nvSpPr>
        <p:spPr>
          <a:xfrm>
            <a:off x="4070445" y="5156498"/>
            <a:ext cx="4051109" cy="872418"/>
          </a:xfrm>
          <a:prstGeom prst="rect">
            <a:avLst/>
          </a:prstGeom>
        </p:spPr>
        <p:txBody>
          <a:bodyPr wrap="none">
            <a:spAutoFit/>
          </a:bodyPr>
          <a:lstStyle/>
          <a:p>
            <a:pPr algn="ctr">
              <a:lnSpc>
                <a:spcPct val="150000"/>
              </a:lnSpc>
            </a:pPr>
            <a:r>
              <a:rPr lang="zh-TW" altLang="en-US" dirty="0">
                <a:latin typeface="微軟正黑體" panose="020B0604030504040204" pitchFamily="34" charset="-120"/>
                <a:ea typeface="微軟正黑體" panose="020B0604030504040204" pitchFamily="34" charset="-120"/>
              </a:rPr>
              <a:t>臺灣科技大學電子工程研究所   林品妤</a:t>
            </a:r>
            <a:endParaRPr lang="en-US" altLang="zh-TW" dirty="0">
              <a:latin typeface="微軟正黑體" panose="020B0604030504040204" pitchFamily="34" charset="-120"/>
              <a:ea typeface="微軟正黑體" panose="020B0604030504040204" pitchFamily="34" charset="-120"/>
            </a:endParaRPr>
          </a:p>
          <a:p>
            <a:pPr algn="ctr">
              <a:lnSpc>
                <a:spcPct val="150000"/>
              </a:lnSpc>
            </a:pPr>
            <a:r>
              <a:rPr lang="zh-TW" altLang="en-US" dirty="0">
                <a:latin typeface="微軟正黑體" panose="020B0604030504040204" pitchFamily="34" charset="-120"/>
                <a:ea typeface="微軟正黑體" panose="020B0604030504040204" pitchFamily="34" charset="-120"/>
              </a:rPr>
              <a:t>中華民國 </a:t>
            </a:r>
            <a:r>
              <a:rPr lang="en-US" altLang="zh-TW" dirty="0">
                <a:latin typeface="微軟正黑體" panose="020B0604030504040204" pitchFamily="34" charset="-120"/>
                <a:ea typeface="微軟正黑體" panose="020B0604030504040204" pitchFamily="34" charset="-120"/>
              </a:rPr>
              <a:t>112</a:t>
            </a:r>
            <a:r>
              <a:rPr lang="zh-TW" altLang="en-US" dirty="0">
                <a:latin typeface="微軟正黑體" panose="020B0604030504040204" pitchFamily="34" charset="-120"/>
                <a:ea typeface="微軟正黑體" panose="020B0604030504040204" pitchFamily="34" charset="-120"/>
              </a:rPr>
              <a:t> 年 </a:t>
            </a:r>
            <a:r>
              <a:rPr lang="en-US" altLang="zh-TW" dirty="0">
                <a:latin typeface="微軟正黑體" panose="020B0604030504040204" pitchFamily="34" charset="-120"/>
                <a:ea typeface="微軟正黑體" panose="020B0604030504040204" pitchFamily="34" charset="-120"/>
              </a:rPr>
              <a:t>11</a:t>
            </a:r>
            <a:r>
              <a:rPr lang="zh-TW" altLang="en-US" dirty="0">
                <a:latin typeface="微軟正黑體" panose="020B0604030504040204" pitchFamily="34" charset="-120"/>
                <a:ea typeface="微軟正黑體" panose="020B0604030504040204" pitchFamily="34" charset="-120"/>
              </a:rPr>
              <a:t> 月 </a:t>
            </a:r>
            <a:r>
              <a:rPr lang="en-US" altLang="zh-TW">
                <a:latin typeface="微軟正黑體" panose="020B0604030504040204" pitchFamily="34" charset="-120"/>
                <a:ea typeface="微軟正黑體" panose="020B0604030504040204" pitchFamily="34" charset="-120"/>
              </a:rPr>
              <a:t>29</a:t>
            </a:r>
            <a:r>
              <a:rPr lang="zh-TW" altLang="en-US">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日</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66130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4696358"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AES Algorithm – Substitute Bytes</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graphicFrame>
        <p:nvGraphicFramePr>
          <p:cNvPr id="12" name="表格 11">
            <a:extLst>
              <a:ext uri="{FF2B5EF4-FFF2-40B4-BE49-F238E27FC236}">
                <a16:creationId xmlns:a16="http://schemas.microsoft.com/office/drawing/2014/main" id="{24AC92BE-5A88-4CC8-B32F-53A2BD39E9EA}"/>
              </a:ext>
            </a:extLst>
          </p:cNvPr>
          <p:cNvGraphicFramePr>
            <a:graphicFrameLocks noGrp="1"/>
          </p:cNvGraphicFramePr>
          <p:nvPr>
            <p:extLst>
              <p:ext uri="{D42A27DB-BD31-4B8C-83A1-F6EECF244321}">
                <p14:modId xmlns:p14="http://schemas.microsoft.com/office/powerpoint/2010/main" val="2344517458"/>
              </p:ext>
            </p:extLst>
          </p:nvPr>
        </p:nvGraphicFramePr>
        <p:xfrm>
          <a:off x="6241502" y="1118259"/>
          <a:ext cx="5624195" cy="5112190"/>
        </p:xfrm>
        <a:graphic>
          <a:graphicData uri="http://schemas.openxmlformats.org/drawingml/2006/table">
            <a:tbl>
              <a:tblPr firstRow="1" firstCol="1" bandRow="1"/>
              <a:tblGrid>
                <a:gridCol w="409575">
                  <a:extLst>
                    <a:ext uri="{9D8B030D-6E8A-4147-A177-3AD203B41FA5}">
                      <a16:colId xmlns:a16="http://schemas.microsoft.com/office/drawing/2014/main" val="4181970467"/>
                    </a:ext>
                  </a:extLst>
                </a:gridCol>
                <a:gridCol w="318135">
                  <a:extLst>
                    <a:ext uri="{9D8B030D-6E8A-4147-A177-3AD203B41FA5}">
                      <a16:colId xmlns:a16="http://schemas.microsoft.com/office/drawing/2014/main" val="1244115158"/>
                    </a:ext>
                  </a:extLst>
                </a:gridCol>
                <a:gridCol w="318135">
                  <a:extLst>
                    <a:ext uri="{9D8B030D-6E8A-4147-A177-3AD203B41FA5}">
                      <a16:colId xmlns:a16="http://schemas.microsoft.com/office/drawing/2014/main" val="388072602"/>
                    </a:ext>
                  </a:extLst>
                </a:gridCol>
                <a:gridCol w="318135">
                  <a:extLst>
                    <a:ext uri="{9D8B030D-6E8A-4147-A177-3AD203B41FA5}">
                      <a16:colId xmlns:a16="http://schemas.microsoft.com/office/drawing/2014/main" val="810473344"/>
                    </a:ext>
                  </a:extLst>
                </a:gridCol>
                <a:gridCol w="318135">
                  <a:extLst>
                    <a:ext uri="{9D8B030D-6E8A-4147-A177-3AD203B41FA5}">
                      <a16:colId xmlns:a16="http://schemas.microsoft.com/office/drawing/2014/main" val="3307396538"/>
                    </a:ext>
                  </a:extLst>
                </a:gridCol>
                <a:gridCol w="318135">
                  <a:extLst>
                    <a:ext uri="{9D8B030D-6E8A-4147-A177-3AD203B41FA5}">
                      <a16:colId xmlns:a16="http://schemas.microsoft.com/office/drawing/2014/main" val="3280219430"/>
                    </a:ext>
                  </a:extLst>
                </a:gridCol>
                <a:gridCol w="318135">
                  <a:extLst>
                    <a:ext uri="{9D8B030D-6E8A-4147-A177-3AD203B41FA5}">
                      <a16:colId xmlns:a16="http://schemas.microsoft.com/office/drawing/2014/main" val="321418528"/>
                    </a:ext>
                  </a:extLst>
                </a:gridCol>
                <a:gridCol w="318135">
                  <a:extLst>
                    <a:ext uri="{9D8B030D-6E8A-4147-A177-3AD203B41FA5}">
                      <a16:colId xmlns:a16="http://schemas.microsoft.com/office/drawing/2014/main" val="2361529184"/>
                    </a:ext>
                  </a:extLst>
                </a:gridCol>
                <a:gridCol w="318135">
                  <a:extLst>
                    <a:ext uri="{9D8B030D-6E8A-4147-A177-3AD203B41FA5}">
                      <a16:colId xmlns:a16="http://schemas.microsoft.com/office/drawing/2014/main" val="2658451570"/>
                    </a:ext>
                  </a:extLst>
                </a:gridCol>
                <a:gridCol w="318135">
                  <a:extLst>
                    <a:ext uri="{9D8B030D-6E8A-4147-A177-3AD203B41FA5}">
                      <a16:colId xmlns:a16="http://schemas.microsoft.com/office/drawing/2014/main" val="1005935587"/>
                    </a:ext>
                  </a:extLst>
                </a:gridCol>
                <a:gridCol w="318135">
                  <a:extLst>
                    <a:ext uri="{9D8B030D-6E8A-4147-A177-3AD203B41FA5}">
                      <a16:colId xmlns:a16="http://schemas.microsoft.com/office/drawing/2014/main" val="1246392683"/>
                    </a:ext>
                  </a:extLst>
                </a:gridCol>
                <a:gridCol w="294640">
                  <a:extLst>
                    <a:ext uri="{9D8B030D-6E8A-4147-A177-3AD203B41FA5}">
                      <a16:colId xmlns:a16="http://schemas.microsoft.com/office/drawing/2014/main" val="1543479306"/>
                    </a:ext>
                  </a:extLst>
                </a:gridCol>
                <a:gridCol w="294640">
                  <a:extLst>
                    <a:ext uri="{9D8B030D-6E8A-4147-A177-3AD203B41FA5}">
                      <a16:colId xmlns:a16="http://schemas.microsoft.com/office/drawing/2014/main" val="3248865450"/>
                    </a:ext>
                  </a:extLst>
                </a:gridCol>
                <a:gridCol w="294640">
                  <a:extLst>
                    <a:ext uri="{9D8B030D-6E8A-4147-A177-3AD203B41FA5}">
                      <a16:colId xmlns:a16="http://schemas.microsoft.com/office/drawing/2014/main" val="1982519643"/>
                    </a:ext>
                  </a:extLst>
                </a:gridCol>
                <a:gridCol w="294640">
                  <a:extLst>
                    <a:ext uri="{9D8B030D-6E8A-4147-A177-3AD203B41FA5}">
                      <a16:colId xmlns:a16="http://schemas.microsoft.com/office/drawing/2014/main" val="445079583"/>
                    </a:ext>
                  </a:extLst>
                </a:gridCol>
                <a:gridCol w="294640">
                  <a:extLst>
                    <a:ext uri="{9D8B030D-6E8A-4147-A177-3AD203B41FA5}">
                      <a16:colId xmlns:a16="http://schemas.microsoft.com/office/drawing/2014/main" val="3969824137"/>
                    </a:ext>
                  </a:extLst>
                </a:gridCol>
                <a:gridCol w="280035">
                  <a:extLst>
                    <a:ext uri="{9D8B030D-6E8A-4147-A177-3AD203B41FA5}">
                      <a16:colId xmlns:a16="http://schemas.microsoft.com/office/drawing/2014/main" val="1596297243"/>
                    </a:ext>
                  </a:extLst>
                </a:gridCol>
                <a:gridCol w="280035">
                  <a:extLst>
                    <a:ext uri="{9D8B030D-6E8A-4147-A177-3AD203B41FA5}">
                      <a16:colId xmlns:a16="http://schemas.microsoft.com/office/drawing/2014/main" val="4004514067"/>
                    </a:ext>
                  </a:extLst>
                </a:gridCol>
              </a:tblGrid>
              <a:tr h="288290">
                <a:tc rowSpan="2" gridSpan="2">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S-box</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TW" altLang="en-US"/>
                    </a:p>
                  </a:txBody>
                  <a:tcPr/>
                </a:tc>
                <a:tc grid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Column</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737694346"/>
                  </a:ext>
                </a:extLst>
              </a:tr>
              <a:tr h="215900">
                <a:tc gridSpan="2" vMerge="1">
                  <a:txBody>
                    <a:bodyPr/>
                    <a:lstStyle/>
                    <a:p>
                      <a:endParaRPr lang="zh-TW" altLang="en-US"/>
                    </a:p>
                  </a:txBody>
                  <a:tcPr/>
                </a:tc>
                <a:tc hMerge="1"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9584751"/>
                  </a:ext>
                </a:extLst>
              </a:tr>
              <a:tr h="288000">
                <a:tc row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Row</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63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77</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804075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959296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125459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74675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804357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53360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5093729"/>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6009796"/>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536403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332816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9379961"/>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f4</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96199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4437213"/>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216745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3641199"/>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2613618"/>
                  </a:ext>
                </a:extLst>
              </a:tr>
            </a:tbl>
          </a:graphicData>
        </a:graphic>
      </p:graphicFrame>
      <p:graphicFrame>
        <p:nvGraphicFramePr>
          <p:cNvPr id="19" name="表格 18">
            <a:extLst>
              <a:ext uri="{FF2B5EF4-FFF2-40B4-BE49-F238E27FC236}">
                <a16:creationId xmlns:a16="http://schemas.microsoft.com/office/drawing/2014/main" id="{8ADDACA8-8678-43D6-8D46-F898E2B16ABE}"/>
              </a:ext>
            </a:extLst>
          </p:cNvPr>
          <p:cNvGraphicFramePr>
            <a:graphicFrameLocks noGrp="1"/>
          </p:cNvGraphicFramePr>
          <p:nvPr>
            <p:extLst>
              <p:ext uri="{D42A27DB-BD31-4B8C-83A1-F6EECF244321}">
                <p14:modId xmlns:p14="http://schemas.microsoft.com/office/powerpoint/2010/main" val="3430564424"/>
              </p:ext>
            </p:extLst>
          </p:nvPr>
        </p:nvGraphicFramePr>
        <p:xfrm>
          <a:off x="803857" y="4929207"/>
          <a:ext cx="2541944" cy="308174"/>
        </p:xfrm>
        <a:graphic>
          <a:graphicData uri="http://schemas.openxmlformats.org/drawingml/2006/table">
            <a:tbl>
              <a:tblPr firstRow="1" bandRow="1">
                <a:tableStyleId>{5940675A-B579-460E-94D1-54222C63F5DA}</a:tableStyleId>
              </a:tblPr>
              <a:tblGrid>
                <a:gridCol w="317743">
                  <a:extLst>
                    <a:ext uri="{9D8B030D-6E8A-4147-A177-3AD203B41FA5}">
                      <a16:colId xmlns:a16="http://schemas.microsoft.com/office/drawing/2014/main" val="1387419297"/>
                    </a:ext>
                  </a:extLst>
                </a:gridCol>
                <a:gridCol w="317743">
                  <a:extLst>
                    <a:ext uri="{9D8B030D-6E8A-4147-A177-3AD203B41FA5}">
                      <a16:colId xmlns:a16="http://schemas.microsoft.com/office/drawing/2014/main" val="3580713510"/>
                    </a:ext>
                  </a:extLst>
                </a:gridCol>
                <a:gridCol w="317743">
                  <a:extLst>
                    <a:ext uri="{9D8B030D-6E8A-4147-A177-3AD203B41FA5}">
                      <a16:colId xmlns:a16="http://schemas.microsoft.com/office/drawing/2014/main" val="1889417006"/>
                    </a:ext>
                  </a:extLst>
                </a:gridCol>
                <a:gridCol w="317743">
                  <a:extLst>
                    <a:ext uri="{9D8B030D-6E8A-4147-A177-3AD203B41FA5}">
                      <a16:colId xmlns:a16="http://schemas.microsoft.com/office/drawing/2014/main" val="65687758"/>
                    </a:ext>
                  </a:extLst>
                </a:gridCol>
                <a:gridCol w="317743">
                  <a:extLst>
                    <a:ext uri="{9D8B030D-6E8A-4147-A177-3AD203B41FA5}">
                      <a16:colId xmlns:a16="http://schemas.microsoft.com/office/drawing/2014/main" val="384589020"/>
                    </a:ext>
                  </a:extLst>
                </a:gridCol>
                <a:gridCol w="317743">
                  <a:extLst>
                    <a:ext uri="{9D8B030D-6E8A-4147-A177-3AD203B41FA5}">
                      <a16:colId xmlns:a16="http://schemas.microsoft.com/office/drawing/2014/main" val="1445638129"/>
                    </a:ext>
                  </a:extLst>
                </a:gridCol>
                <a:gridCol w="317743">
                  <a:extLst>
                    <a:ext uri="{9D8B030D-6E8A-4147-A177-3AD203B41FA5}">
                      <a16:colId xmlns:a16="http://schemas.microsoft.com/office/drawing/2014/main" val="4003552822"/>
                    </a:ext>
                  </a:extLst>
                </a:gridCol>
                <a:gridCol w="317743">
                  <a:extLst>
                    <a:ext uri="{9D8B030D-6E8A-4147-A177-3AD203B41FA5}">
                      <a16:colId xmlns:a16="http://schemas.microsoft.com/office/drawing/2014/main" val="3427025888"/>
                    </a:ext>
                  </a:extLst>
                </a:gridCol>
              </a:tblGrid>
              <a:tr h="308174">
                <a:tc>
                  <a:txBody>
                    <a:bodyPr/>
                    <a:lstStyle/>
                    <a:p>
                      <a:pPr>
                        <a:lnSpc>
                          <a:spcPct val="150000"/>
                        </a:lnSpc>
                      </a:pPr>
                      <a:r>
                        <a:rPr lang="en-US" altLang="zh-TW" sz="900" dirty="0">
                          <a:latin typeface="Cambria Math" panose="02040503050406030204" pitchFamily="18" charset="0"/>
                          <a:ea typeface="Cambria Math" panose="02040503050406030204" pitchFamily="18" charset="0"/>
                        </a:rPr>
                        <a:t>b7</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b6</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b5</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b4</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b3</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b2</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b1</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b0</a:t>
                      </a:r>
                      <a:endParaRPr lang="zh-TW" altLang="en-US" sz="900" dirty="0">
                        <a:latin typeface="Cambria Math" panose="02040503050406030204" pitchFamily="18" charset="0"/>
                      </a:endParaRPr>
                    </a:p>
                  </a:txBody>
                  <a:tcPr marT="45719" marB="45719">
                    <a:solidFill>
                      <a:schemeClr val="bg1"/>
                    </a:solidFill>
                  </a:tcPr>
                </a:tc>
                <a:extLst>
                  <a:ext uri="{0D108BD9-81ED-4DB2-BD59-A6C34878D82A}">
                    <a16:rowId xmlns:a16="http://schemas.microsoft.com/office/drawing/2014/main" val="3062508236"/>
                  </a:ext>
                </a:extLst>
              </a:tr>
            </a:tbl>
          </a:graphicData>
        </a:graphic>
      </p:graphicFrame>
      <p:sp>
        <p:nvSpPr>
          <p:cNvPr id="20" name="文字方塊 19">
            <a:extLst>
              <a:ext uri="{FF2B5EF4-FFF2-40B4-BE49-F238E27FC236}">
                <a16:creationId xmlns:a16="http://schemas.microsoft.com/office/drawing/2014/main" id="{E2922DEA-E1A0-445B-B207-ADC2A1D532D1}"/>
              </a:ext>
            </a:extLst>
          </p:cNvPr>
          <p:cNvSpPr txBox="1"/>
          <p:nvPr/>
        </p:nvSpPr>
        <p:spPr>
          <a:xfrm>
            <a:off x="1786128" y="4499841"/>
            <a:ext cx="657552" cy="369332"/>
          </a:xfrm>
          <a:prstGeom prst="rect">
            <a:avLst/>
          </a:prstGeom>
          <a:noFill/>
        </p:spPr>
        <p:txBody>
          <a:bodyPr wrap="none" rtlCol="0">
            <a:spAutoFit/>
          </a:bodyPr>
          <a:lstStyle/>
          <a:p>
            <a:r>
              <a:rPr lang="en-US" altLang="zh-TW" dirty="0">
                <a:latin typeface="Cambria Math" panose="02040503050406030204" pitchFamily="18" charset="0"/>
                <a:ea typeface="Cambria Math" panose="02040503050406030204" pitchFamily="18" charset="0"/>
              </a:rPr>
              <a:t>S</a:t>
            </a:r>
            <a:r>
              <a:rPr lang="en-US" altLang="zh-TW" baseline="-25000" dirty="0">
                <a:latin typeface="Cambria Math" panose="02040503050406030204" pitchFamily="18" charset="0"/>
                <a:ea typeface="Cambria Math" panose="02040503050406030204" pitchFamily="18" charset="0"/>
              </a:rPr>
              <a:t>(r , c)</a:t>
            </a:r>
            <a:endParaRPr lang="zh-TW" altLang="en-US" baseline="-25000" dirty="0">
              <a:latin typeface="Cambria Math" panose="02040503050406030204" pitchFamily="18" charset="0"/>
            </a:endParaRPr>
          </a:p>
        </p:txBody>
      </p:sp>
      <p:sp>
        <p:nvSpPr>
          <p:cNvPr id="21" name="矩形 20">
            <a:extLst>
              <a:ext uri="{FF2B5EF4-FFF2-40B4-BE49-F238E27FC236}">
                <a16:creationId xmlns:a16="http://schemas.microsoft.com/office/drawing/2014/main" id="{77A0C55A-6487-485B-83D8-E71458C96AA1}"/>
              </a:ext>
            </a:extLst>
          </p:cNvPr>
          <p:cNvSpPr/>
          <p:nvPr/>
        </p:nvSpPr>
        <p:spPr>
          <a:xfrm>
            <a:off x="4115860" y="4482605"/>
            <a:ext cx="1080001" cy="1080000"/>
          </a:xfrm>
          <a:prstGeom prst="rect">
            <a:avLst/>
          </a:prstGeom>
          <a:solidFill>
            <a:schemeClr val="tx2">
              <a:lumMod val="20000"/>
              <a:lumOff val="8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TW" sz="1600" dirty="0">
                <a:latin typeface="Times New Roman" panose="02020603050405020304" pitchFamily="18" charset="0"/>
                <a:cs typeface="Times New Roman" panose="02020603050405020304" pitchFamily="18" charset="0"/>
              </a:rPr>
              <a:t>S-box</a:t>
            </a:r>
            <a:endParaRPr lang="zh-TW" altLang="en-US" sz="1600"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E7F79633-3AB5-48B4-B313-C290279DE3AA}"/>
              </a:ext>
            </a:extLst>
          </p:cNvPr>
          <p:cNvSpPr txBox="1"/>
          <p:nvPr/>
        </p:nvSpPr>
        <p:spPr>
          <a:xfrm>
            <a:off x="4510325" y="4172556"/>
            <a:ext cx="287260"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Y</a:t>
            </a:r>
            <a:endParaRPr lang="zh-TW" altLang="en-US" sz="1100" dirty="0">
              <a:latin typeface="Times New Roman" panose="02020603050405020304" pitchFamily="18" charset="0"/>
              <a:cs typeface="Times New Roman" panose="02020603050405020304" pitchFamily="18" charset="0"/>
            </a:endParaRPr>
          </a:p>
        </p:txBody>
      </p:sp>
      <p:sp>
        <p:nvSpPr>
          <p:cNvPr id="23" name="左大括弧 22">
            <a:extLst>
              <a:ext uri="{FF2B5EF4-FFF2-40B4-BE49-F238E27FC236}">
                <a16:creationId xmlns:a16="http://schemas.microsoft.com/office/drawing/2014/main" id="{DE291089-3C71-4A6A-9ED4-07FF15EA0EF5}"/>
              </a:ext>
            </a:extLst>
          </p:cNvPr>
          <p:cNvSpPr/>
          <p:nvPr/>
        </p:nvSpPr>
        <p:spPr>
          <a:xfrm rot="16200000">
            <a:off x="1394498" y="4795415"/>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24" name="左大括弧 23">
            <a:extLst>
              <a:ext uri="{FF2B5EF4-FFF2-40B4-BE49-F238E27FC236}">
                <a16:creationId xmlns:a16="http://schemas.microsoft.com/office/drawing/2014/main" id="{4DEA96A0-980F-44E8-B108-75D8A7DBB645}"/>
              </a:ext>
            </a:extLst>
          </p:cNvPr>
          <p:cNvSpPr/>
          <p:nvPr/>
        </p:nvSpPr>
        <p:spPr>
          <a:xfrm rot="16200000">
            <a:off x="2611696" y="4794295"/>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25" name="文字方塊 24">
            <a:extLst>
              <a:ext uri="{FF2B5EF4-FFF2-40B4-BE49-F238E27FC236}">
                <a16:creationId xmlns:a16="http://schemas.microsoft.com/office/drawing/2014/main" id="{2D09942D-87C9-4139-91B2-D140019B3BF7}"/>
              </a:ext>
            </a:extLst>
          </p:cNvPr>
          <p:cNvSpPr txBox="1"/>
          <p:nvPr/>
        </p:nvSpPr>
        <p:spPr>
          <a:xfrm>
            <a:off x="2540538" y="5464150"/>
            <a:ext cx="287257"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Y</a:t>
            </a:r>
            <a:endParaRPr lang="zh-TW" altLang="en-US" sz="1200"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29C90E41-6A8B-440B-A62B-C3B3C43CC4B3}"/>
              </a:ext>
            </a:extLst>
          </p:cNvPr>
          <p:cNvSpPr txBox="1"/>
          <p:nvPr/>
        </p:nvSpPr>
        <p:spPr>
          <a:xfrm>
            <a:off x="1322992" y="5464150"/>
            <a:ext cx="28796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X</a:t>
            </a:r>
            <a:endParaRPr lang="zh-TW" altLang="en-US" sz="1200"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E500727C-2111-4979-BAE6-C3AF5332CC5E}"/>
              </a:ext>
            </a:extLst>
          </p:cNvPr>
          <p:cNvSpPr txBox="1"/>
          <p:nvPr/>
        </p:nvSpPr>
        <p:spPr>
          <a:xfrm>
            <a:off x="3825992" y="4870373"/>
            <a:ext cx="287963"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X</a:t>
            </a:r>
            <a:endParaRPr lang="zh-TW" altLang="en-US" sz="1100" dirty="0">
              <a:latin typeface="Times New Roman" panose="02020603050405020304" pitchFamily="18" charset="0"/>
              <a:cs typeface="Times New Roman" panose="02020603050405020304" pitchFamily="18" charset="0"/>
            </a:endParaRPr>
          </a:p>
        </p:txBody>
      </p:sp>
      <p:grpSp>
        <p:nvGrpSpPr>
          <p:cNvPr id="105" name="群組 104">
            <a:extLst>
              <a:ext uri="{FF2B5EF4-FFF2-40B4-BE49-F238E27FC236}">
                <a16:creationId xmlns:a16="http://schemas.microsoft.com/office/drawing/2014/main" id="{0503BCDF-BA92-49C5-8269-6A60844B8A82}"/>
              </a:ext>
            </a:extLst>
          </p:cNvPr>
          <p:cNvGrpSpPr/>
          <p:nvPr/>
        </p:nvGrpSpPr>
        <p:grpSpPr>
          <a:xfrm>
            <a:off x="821117" y="2005816"/>
            <a:ext cx="1446303" cy="1445715"/>
            <a:chOff x="1263007" y="1711811"/>
            <a:chExt cx="1446303" cy="1445715"/>
          </a:xfrm>
        </p:grpSpPr>
        <mc:AlternateContent xmlns:mc="http://schemas.openxmlformats.org/markup-compatibility/2006" xmlns:a14="http://schemas.microsoft.com/office/drawing/2010/main">
          <mc:Choice Requires="a14">
            <p:sp>
              <p:nvSpPr>
                <p:cNvPr id="106" name="矩形 105">
                  <a:extLst>
                    <a:ext uri="{FF2B5EF4-FFF2-40B4-BE49-F238E27FC236}">
                      <a16:creationId xmlns:a16="http://schemas.microsoft.com/office/drawing/2014/main" id="{31482564-B471-4F8F-BC83-A061DE0411A8}"/>
                    </a:ext>
                  </a:extLst>
                </p:cNvPr>
                <p:cNvSpPr/>
                <p:nvPr/>
              </p:nvSpPr>
              <p:spPr>
                <a:xfrm>
                  <a:off x="1263007"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 name="矩形 4">
                  <a:extLst>
                    <a:ext uri="{FF2B5EF4-FFF2-40B4-BE49-F238E27FC236}">
                      <a16:creationId xmlns:a16="http://schemas.microsoft.com/office/drawing/2014/main" id="{FD901DCF-EAF6-4F29-9C20-9E239BCC66D5}"/>
                    </a:ext>
                  </a:extLst>
                </p:cNvPr>
                <p:cNvSpPr>
                  <a:spLocks noRot="1" noChangeAspect="1" noMove="1" noResize="1" noEditPoints="1" noAdjustHandles="1" noChangeArrowheads="1" noChangeShapeType="1" noTextEdit="1"/>
                </p:cNvSpPr>
                <p:nvPr/>
              </p:nvSpPr>
              <p:spPr>
                <a:xfrm>
                  <a:off x="1263007" y="1711811"/>
                  <a:ext cx="360000" cy="360000"/>
                </a:xfrm>
                <a:prstGeom prst="rect">
                  <a:avLst/>
                </a:prstGeom>
                <a:blipFill>
                  <a:blip r:embed="rId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id="{ABDA3396-B611-4ACA-B264-D9C64C7E6EB2}"/>
                    </a:ext>
                  </a:extLst>
                </p:cNvPr>
                <p:cNvSpPr/>
                <p:nvPr/>
              </p:nvSpPr>
              <p:spPr>
                <a:xfrm>
                  <a:off x="1624324"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6" name="矩形 5">
                  <a:extLst>
                    <a:ext uri="{FF2B5EF4-FFF2-40B4-BE49-F238E27FC236}">
                      <a16:creationId xmlns:a16="http://schemas.microsoft.com/office/drawing/2014/main" id="{8E276F06-ECD0-4A90-B4F1-0A4FE1CC1B35}"/>
                    </a:ext>
                  </a:extLst>
                </p:cNvPr>
                <p:cNvSpPr>
                  <a:spLocks noRot="1" noChangeAspect="1" noMove="1" noResize="1" noEditPoints="1" noAdjustHandles="1" noChangeArrowheads="1" noChangeShapeType="1" noTextEdit="1"/>
                </p:cNvSpPr>
                <p:nvPr/>
              </p:nvSpPr>
              <p:spPr>
                <a:xfrm>
                  <a:off x="1624324" y="1711811"/>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矩形 107">
                  <a:extLst>
                    <a:ext uri="{FF2B5EF4-FFF2-40B4-BE49-F238E27FC236}">
                      <a16:creationId xmlns:a16="http://schemas.microsoft.com/office/drawing/2014/main" id="{27CC2C9E-E01E-43AF-94E0-30DB047F0C25}"/>
                    </a:ext>
                  </a:extLst>
                </p:cNvPr>
                <p:cNvSpPr/>
                <p:nvPr/>
              </p:nvSpPr>
              <p:spPr>
                <a:xfrm>
                  <a:off x="1986582"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7" name="矩形 6">
                  <a:extLst>
                    <a:ext uri="{FF2B5EF4-FFF2-40B4-BE49-F238E27FC236}">
                      <a16:creationId xmlns:a16="http://schemas.microsoft.com/office/drawing/2014/main" id="{90519E9A-9611-44E5-9149-6C3DC378A21F}"/>
                    </a:ext>
                  </a:extLst>
                </p:cNvPr>
                <p:cNvSpPr>
                  <a:spLocks noRot="1" noChangeAspect="1" noMove="1" noResize="1" noEditPoints="1" noAdjustHandles="1" noChangeArrowheads="1" noChangeShapeType="1" noTextEdit="1"/>
                </p:cNvSpPr>
                <p:nvPr/>
              </p:nvSpPr>
              <p:spPr>
                <a:xfrm>
                  <a:off x="1986582" y="1711811"/>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矩形 108">
                  <a:extLst>
                    <a:ext uri="{FF2B5EF4-FFF2-40B4-BE49-F238E27FC236}">
                      <a16:creationId xmlns:a16="http://schemas.microsoft.com/office/drawing/2014/main" id="{E54EA817-2249-47C3-B3CD-5B39245E58AE}"/>
                    </a:ext>
                  </a:extLst>
                </p:cNvPr>
                <p:cNvSpPr/>
                <p:nvPr/>
              </p:nvSpPr>
              <p:spPr>
                <a:xfrm>
                  <a:off x="2349310"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 name="矩形 7">
                  <a:extLst>
                    <a:ext uri="{FF2B5EF4-FFF2-40B4-BE49-F238E27FC236}">
                      <a16:creationId xmlns:a16="http://schemas.microsoft.com/office/drawing/2014/main" id="{A90752DD-A801-4AB0-92B8-628B6E07FA72}"/>
                    </a:ext>
                  </a:extLst>
                </p:cNvPr>
                <p:cNvSpPr>
                  <a:spLocks noRot="1" noChangeAspect="1" noMove="1" noResize="1" noEditPoints="1" noAdjustHandles="1" noChangeArrowheads="1" noChangeShapeType="1" noTextEdit="1"/>
                </p:cNvSpPr>
                <p:nvPr/>
              </p:nvSpPr>
              <p:spPr>
                <a:xfrm>
                  <a:off x="2349310" y="1711811"/>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0" name="矩形 109">
                  <a:extLst>
                    <a:ext uri="{FF2B5EF4-FFF2-40B4-BE49-F238E27FC236}">
                      <a16:creationId xmlns:a16="http://schemas.microsoft.com/office/drawing/2014/main" id="{F58E8831-FB66-4907-81A6-FB1BA4E6EDD6}"/>
                    </a:ext>
                  </a:extLst>
                </p:cNvPr>
                <p:cNvSpPr/>
                <p:nvPr/>
              </p:nvSpPr>
              <p:spPr>
                <a:xfrm>
                  <a:off x="1263736"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0" name="矩形 9">
                  <a:extLst>
                    <a:ext uri="{FF2B5EF4-FFF2-40B4-BE49-F238E27FC236}">
                      <a16:creationId xmlns:a16="http://schemas.microsoft.com/office/drawing/2014/main" id="{63B31E6D-4F91-4D80-8E4E-277D4B249254}"/>
                    </a:ext>
                  </a:extLst>
                </p:cNvPr>
                <p:cNvSpPr>
                  <a:spLocks noRot="1" noChangeAspect="1" noMove="1" noResize="1" noEditPoints="1" noAdjustHandles="1" noChangeArrowheads="1" noChangeShapeType="1" noTextEdit="1"/>
                </p:cNvSpPr>
                <p:nvPr/>
              </p:nvSpPr>
              <p:spPr>
                <a:xfrm>
                  <a:off x="1263736" y="2073716"/>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矩形 110">
                  <a:extLst>
                    <a:ext uri="{FF2B5EF4-FFF2-40B4-BE49-F238E27FC236}">
                      <a16:creationId xmlns:a16="http://schemas.microsoft.com/office/drawing/2014/main" id="{88063FD7-DC0A-4A69-9B22-927FC259A0B3}"/>
                    </a:ext>
                  </a:extLst>
                </p:cNvPr>
                <p:cNvSpPr/>
                <p:nvPr/>
              </p:nvSpPr>
              <p:spPr>
                <a:xfrm>
                  <a:off x="1987311"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 name="矩形 11">
                  <a:extLst>
                    <a:ext uri="{FF2B5EF4-FFF2-40B4-BE49-F238E27FC236}">
                      <a16:creationId xmlns:a16="http://schemas.microsoft.com/office/drawing/2014/main" id="{B9647812-1E65-4B45-8543-57DBA5801793}"/>
                    </a:ext>
                  </a:extLst>
                </p:cNvPr>
                <p:cNvSpPr>
                  <a:spLocks noRot="1" noChangeAspect="1" noMove="1" noResize="1" noEditPoints="1" noAdjustHandles="1" noChangeArrowheads="1" noChangeShapeType="1" noTextEdit="1"/>
                </p:cNvSpPr>
                <p:nvPr/>
              </p:nvSpPr>
              <p:spPr>
                <a:xfrm>
                  <a:off x="1987311" y="2073716"/>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矩形 111">
                  <a:extLst>
                    <a:ext uri="{FF2B5EF4-FFF2-40B4-BE49-F238E27FC236}">
                      <a16:creationId xmlns:a16="http://schemas.microsoft.com/office/drawing/2014/main" id="{ABB69873-CA89-4212-9178-014C99099C01}"/>
                    </a:ext>
                  </a:extLst>
                </p:cNvPr>
                <p:cNvSpPr/>
                <p:nvPr/>
              </p:nvSpPr>
              <p:spPr>
                <a:xfrm>
                  <a:off x="2348134" y="207371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 name="矩形 12">
                  <a:extLst>
                    <a:ext uri="{FF2B5EF4-FFF2-40B4-BE49-F238E27FC236}">
                      <a16:creationId xmlns:a16="http://schemas.microsoft.com/office/drawing/2014/main" id="{B72D2286-2DEE-49D6-A0F0-3A5416131742}"/>
                    </a:ext>
                  </a:extLst>
                </p:cNvPr>
                <p:cNvSpPr>
                  <a:spLocks noRot="1" noChangeAspect="1" noMove="1" noResize="1" noEditPoints="1" noAdjustHandles="1" noChangeArrowheads="1" noChangeShapeType="1" noTextEdit="1"/>
                </p:cNvSpPr>
                <p:nvPr/>
              </p:nvSpPr>
              <p:spPr>
                <a:xfrm>
                  <a:off x="2348134" y="2073716"/>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85C752FC-9F95-4EDC-B3A5-12D600EC95A9}"/>
                    </a:ext>
                  </a:extLst>
                </p:cNvPr>
                <p:cNvSpPr/>
                <p:nvPr/>
              </p:nvSpPr>
              <p:spPr>
                <a:xfrm>
                  <a:off x="1263736"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 name="矩形 13">
                  <a:extLst>
                    <a:ext uri="{FF2B5EF4-FFF2-40B4-BE49-F238E27FC236}">
                      <a16:creationId xmlns:a16="http://schemas.microsoft.com/office/drawing/2014/main" id="{9D09F69C-A7D6-44E7-9BF5-949250ECEADB}"/>
                    </a:ext>
                  </a:extLst>
                </p:cNvPr>
                <p:cNvSpPr>
                  <a:spLocks noRot="1" noChangeAspect="1" noMove="1" noResize="1" noEditPoints="1" noAdjustHandles="1" noChangeArrowheads="1" noChangeShapeType="1" noTextEdit="1"/>
                </p:cNvSpPr>
                <p:nvPr/>
              </p:nvSpPr>
              <p:spPr>
                <a:xfrm>
                  <a:off x="1263736" y="2435621"/>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4" name="矩形 113">
                  <a:extLst>
                    <a:ext uri="{FF2B5EF4-FFF2-40B4-BE49-F238E27FC236}">
                      <a16:creationId xmlns:a16="http://schemas.microsoft.com/office/drawing/2014/main" id="{EB189E19-DA89-4D8D-BB1A-D43FB5DC0568}"/>
                    </a:ext>
                  </a:extLst>
                </p:cNvPr>
                <p:cNvSpPr/>
                <p:nvPr/>
              </p:nvSpPr>
              <p:spPr>
                <a:xfrm>
                  <a:off x="1625053"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5" name="矩形 14">
                  <a:extLst>
                    <a:ext uri="{FF2B5EF4-FFF2-40B4-BE49-F238E27FC236}">
                      <a16:creationId xmlns:a16="http://schemas.microsoft.com/office/drawing/2014/main" id="{55CBEF99-65A4-49D4-AB09-D2910672B71D}"/>
                    </a:ext>
                  </a:extLst>
                </p:cNvPr>
                <p:cNvSpPr>
                  <a:spLocks noRot="1" noChangeAspect="1" noMove="1" noResize="1" noEditPoints="1" noAdjustHandles="1" noChangeArrowheads="1" noChangeShapeType="1" noTextEdit="1"/>
                </p:cNvSpPr>
                <p:nvPr/>
              </p:nvSpPr>
              <p:spPr>
                <a:xfrm>
                  <a:off x="1625053" y="2435621"/>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5" name="矩形 114">
                  <a:extLst>
                    <a:ext uri="{FF2B5EF4-FFF2-40B4-BE49-F238E27FC236}">
                      <a16:creationId xmlns:a16="http://schemas.microsoft.com/office/drawing/2014/main" id="{FE596FE0-D04A-43FD-AD14-14F348A82A1A}"/>
                    </a:ext>
                  </a:extLst>
                </p:cNvPr>
                <p:cNvSpPr/>
                <p:nvPr/>
              </p:nvSpPr>
              <p:spPr>
                <a:xfrm>
                  <a:off x="1987311"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6" name="矩形 15">
                  <a:extLst>
                    <a:ext uri="{FF2B5EF4-FFF2-40B4-BE49-F238E27FC236}">
                      <a16:creationId xmlns:a16="http://schemas.microsoft.com/office/drawing/2014/main" id="{CC55605D-DE0B-432B-B371-D4C741F47AEB}"/>
                    </a:ext>
                  </a:extLst>
                </p:cNvPr>
                <p:cNvSpPr>
                  <a:spLocks noRot="1" noChangeAspect="1" noMove="1" noResize="1" noEditPoints="1" noAdjustHandles="1" noChangeArrowheads="1" noChangeShapeType="1" noTextEdit="1"/>
                </p:cNvSpPr>
                <p:nvPr/>
              </p:nvSpPr>
              <p:spPr>
                <a:xfrm>
                  <a:off x="1987311" y="2435621"/>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6" name="矩形 115">
                  <a:extLst>
                    <a:ext uri="{FF2B5EF4-FFF2-40B4-BE49-F238E27FC236}">
                      <a16:creationId xmlns:a16="http://schemas.microsoft.com/office/drawing/2014/main" id="{84C7AA11-EA4F-4041-B5DA-473A5C9296EA}"/>
                    </a:ext>
                  </a:extLst>
                </p:cNvPr>
                <p:cNvSpPr/>
                <p:nvPr/>
              </p:nvSpPr>
              <p:spPr>
                <a:xfrm>
                  <a:off x="2348134"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7" name="矩形 16">
                  <a:extLst>
                    <a:ext uri="{FF2B5EF4-FFF2-40B4-BE49-F238E27FC236}">
                      <a16:creationId xmlns:a16="http://schemas.microsoft.com/office/drawing/2014/main" id="{BEFEE2A9-A5F8-4AC7-86D0-0114ED43CA24}"/>
                    </a:ext>
                  </a:extLst>
                </p:cNvPr>
                <p:cNvSpPr>
                  <a:spLocks noRot="1" noChangeAspect="1" noMove="1" noResize="1" noEditPoints="1" noAdjustHandles="1" noChangeArrowheads="1" noChangeShapeType="1" noTextEdit="1"/>
                </p:cNvSpPr>
                <p:nvPr/>
              </p:nvSpPr>
              <p:spPr>
                <a:xfrm>
                  <a:off x="2348134" y="2435621"/>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7" name="矩形 116">
                  <a:extLst>
                    <a:ext uri="{FF2B5EF4-FFF2-40B4-BE49-F238E27FC236}">
                      <a16:creationId xmlns:a16="http://schemas.microsoft.com/office/drawing/2014/main" id="{58B3FCBE-2DD2-4CEC-8620-D46BAB4FBADB}"/>
                    </a:ext>
                  </a:extLst>
                </p:cNvPr>
                <p:cNvSpPr/>
                <p:nvPr/>
              </p:nvSpPr>
              <p:spPr>
                <a:xfrm>
                  <a:off x="1263736"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8" name="矩形 17">
                  <a:extLst>
                    <a:ext uri="{FF2B5EF4-FFF2-40B4-BE49-F238E27FC236}">
                      <a16:creationId xmlns:a16="http://schemas.microsoft.com/office/drawing/2014/main" id="{C1C3F300-2E4E-44B7-A091-0CB1AC952947}"/>
                    </a:ext>
                  </a:extLst>
                </p:cNvPr>
                <p:cNvSpPr>
                  <a:spLocks noRot="1" noChangeAspect="1" noMove="1" noResize="1" noEditPoints="1" noAdjustHandles="1" noChangeArrowheads="1" noChangeShapeType="1" noTextEdit="1"/>
                </p:cNvSpPr>
                <p:nvPr/>
              </p:nvSpPr>
              <p:spPr>
                <a:xfrm>
                  <a:off x="1263736" y="2797526"/>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6E70A979-CB77-4BBE-8BC6-F63B3AC77204}"/>
                    </a:ext>
                  </a:extLst>
                </p:cNvPr>
                <p:cNvSpPr/>
                <p:nvPr/>
              </p:nvSpPr>
              <p:spPr>
                <a:xfrm>
                  <a:off x="1625053"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 name="矩形 18">
                  <a:extLst>
                    <a:ext uri="{FF2B5EF4-FFF2-40B4-BE49-F238E27FC236}">
                      <a16:creationId xmlns:a16="http://schemas.microsoft.com/office/drawing/2014/main" id="{488132B8-539C-42D9-8F71-01E27080D1FA}"/>
                    </a:ext>
                  </a:extLst>
                </p:cNvPr>
                <p:cNvSpPr>
                  <a:spLocks noRot="1" noChangeAspect="1" noMove="1" noResize="1" noEditPoints="1" noAdjustHandles="1" noChangeArrowheads="1" noChangeShapeType="1" noTextEdit="1"/>
                </p:cNvSpPr>
                <p:nvPr/>
              </p:nvSpPr>
              <p:spPr>
                <a:xfrm>
                  <a:off x="1625053" y="27975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9" name="矩形 118">
                  <a:extLst>
                    <a:ext uri="{FF2B5EF4-FFF2-40B4-BE49-F238E27FC236}">
                      <a16:creationId xmlns:a16="http://schemas.microsoft.com/office/drawing/2014/main" id="{C10782C4-3C3A-4FCD-8D93-37E08403DF85}"/>
                    </a:ext>
                  </a:extLst>
                </p:cNvPr>
                <p:cNvSpPr/>
                <p:nvPr/>
              </p:nvSpPr>
              <p:spPr>
                <a:xfrm>
                  <a:off x="1987311"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0" name="矩形 19">
                  <a:extLst>
                    <a:ext uri="{FF2B5EF4-FFF2-40B4-BE49-F238E27FC236}">
                      <a16:creationId xmlns:a16="http://schemas.microsoft.com/office/drawing/2014/main" id="{DC1D4934-98FB-4653-8EA2-1B1F19602951}"/>
                    </a:ext>
                  </a:extLst>
                </p:cNvPr>
                <p:cNvSpPr>
                  <a:spLocks noRot="1" noChangeAspect="1" noMove="1" noResize="1" noEditPoints="1" noAdjustHandles="1" noChangeArrowheads="1" noChangeShapeType="1" noTextEdit="1"/>
                </p:cNvSpPr>
                <p:nvPr/>
              </p:nvSpPr>
              <p:spPr>
                <a:xfrm>
                  <a:off x="1987311" y="279752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0" name="矩形 119">
                  <a:extLst>
                    <a:ext uri="{FF2B5EF4-FFF2-40B4-BE49-F238E27FC236}">
                      <a16:creationId xmlns:a16="http://schemas.microsoft.com/office/drawing/2014/main" id="{62B154C1-268C-4708-8602-0249E4AFA73E}"/>
                    </a:ext>
                  </a:extLst>
                </p:cNvPr>
                <p:cNvSpPr/>
                <p:nvPr/>
              </p:nvSpPr>
              <p:spPr>
                <a:xfrm>
                  <a:off x="2348134"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 name="矩形 20">
                  <a:extLst>
                    <a:ext uri="{FF2B5EF4-FFF2-40B4-BE49-F238E27FC236}">
                      <a16:creationId xmlns:a16="http://schemas.microsoft.com/office/drawing/2014/main" id="{21137AED-9895-4F21-8255-B4B52C89B855}"/>
                    </a:ext>
                  </a:extLst>
                </p:cNvPr>
                <p:cNvSpPr>
                  <a:spLocks noRot="1" noChangeAspect="1" noMove="1" noResize="1" noEditPoints="1" noAdjustHandles="1" noChangeArrowheads="1" noChangeShapeType="1" noTextEdit="1"/>
                </p:cNvSpPr>
                <p:nvPr/>
              </p:nvSpPr>
              <p:spPr>
                <a:xfrm>
                  <a:off x="2348134" y="2797526"/>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E5FF6BB1-A1DF-44FC-9FE6-5846EAD5113B}"/>
                    </a:ext>
                  </a:extLst>
                </p:cNvPr>
                <p:cNvSpPr/>
                <p:nvPr/>
              </p:nvSpPr>
              <p:spPr>
                <a:xfrm>
                  <a:off x="1662518" y="2036251"/>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1" name="矩形 10">
                  <a:extLst>
                    <a:ext uri="{FF2B5EF4-FFF2-40B4-BE49-F238E27FC236}">
                      <a16:creationId xmlns:a16="http://schemas.microsoft.com/office/drawing/2014/main" id="{74646F05-D1B7-41CD-90BB-6C2A83AF073B}"/>
                    </a:ext>
                  </a:extLst>
                </p:cNvPr>
                <p:cNvSpPr>
                  <a:spLocks noRot="1" noChangeAspect="1" noMove="1" noResize="1" noEditPoints="1" noAdjustHandles="1" noChangeArrowheads="1" noChangeShapeType="1" noTextEdit="1"/>
                </p:cNvSpPr>
                <p:nvPr/>
              </p:nvSpPr>
              <p:spPr>
                <a:xfrm>
                  <a:off x="1662518" y="2036251"/>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p:grpSp>
      <p:sp>
        <p:nvSpPr>
          <p:cNvPr id="122" name="矩形 121">
            <a:extLst>
              <a:ext uri="{FF2B5EF4-FFF2-40B4-BE49-F238E27FC236}">
                <a16:creationId xmlns:a16="http://schemas.microsoft.com/office/drawing/2014/main" id="{2F1FE0B6-AB51-4B12-95E8-2A2878746781}"/>
              </a:ext>
            </a:extLst>
          </p:cNvPr>
          <p:cNvSpPr/>
          <p:nvPr/>
        </p:nvSpPr>
        <p:spPr>
          <a:xfrm>
            <a:off x="2627110" y="2077816"/>
            <a:ext cx="720000" cy="288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S-Box</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123" name="直線單箭頭接點 122">
            <a:extLst>
              <a:ext uri="{FF2B5EF4-FFF2-40B4-BE49-F238E27FC236}">
                <a16:creationId xmlns:a16="http://schemas.microsoft.com/office/drawing/2014/main" id="{71A51EFE-967F-440F-BD1A-0898DCF3D95C}"/>
              </a:ext>
            </a:extLst>
          </p:cNvPr>
          <p:cNvCxnSpPr>
            <a:cxnSpLocks/>
            <a:stCxn id="121" idx="3"/>
            <a:endCxn id="122" idx="1"/>
          </p:cNvCxnSpPr>
          <p:nvPr/>
        </p:nvCxnSpPr>
        <p:spPr>
          <a:xfrm flipV="1">
            <a:off x="1580628" y="2221816"/>
            <a:ext cx="1046482" cy="28844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124" name="群組 123">
            <a:extLst>
              <a:ext uri="{FF2B5EF4-FFF2-40B4-BE49-F238E27FC236}">
                <a16:creationId xmlns:a16="http://schemas.microsoft.com/office/drawing/2014/main" id="{A65301B3-B8E1-4480-A593-BB15B865DD68}"/>
              </a:ext>
            </a:extLst>
          </p:cNvPr>
          <p:cNvGrpSpPr/>
          <p:nvPr/>
        </p:nvGrpSpPr>
        <p:grpSpPr>
          <a:xfrm>
            <a:off x="3709226" y="2007232"/>
            <a:ext cx="1446303" cy="1445715"/>
            <a:chOff x="4151116" y="1713227"/>
            <a:chExt cx="1446303" cy="1445715"/>
          </a:xfrm>
        </p:grpSpPr>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834E0C8C-6247-41A5-81AC-7211638F3546}"/>
                    </a:ext>
                  </a:extLst>
                </p:cNvPr>
                <p:cNvSpPr/>
                <p:nvPr/>
              </p:nvSpPr>
              <p:spPr>
                <a:xfrm>
                  <a:off x="4151116"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10" name="矩形 109">
                  <a:extLst>
                    <a:ext uri="{FF2B5EF4-FFF2-40B4-BE49-F238E27FC236}">
                      <a16:creationId xmlns:a16="http://schemas.microsoft.com/office/drawing/2014/main" id="{CE18A638-DFF9-4D56-8458-BF41C41C5C06}"/>
                    </a:ext>
                  </a:extLst>
                </p:cNvPr>
                <p:cNvSpPr>
                  <a:spLocks noRot="1" noChangeAspect="1" noMove="1" noResize="1" noEditPoints="1" noAdjustHandles="1" noChangeArrowheads="1" noChangeShapeType="1" noTextEdit="1"/>
                </p:cNvSpPr>
                <p:nvPr/>
              </p:nvSpPr>
              <p:spPr>
                <a:xfrm>
                  <a:off x="4151116" y="1713227"/>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FB88FCBC-F1A7-4488-A939-E6B8AAD5913F}"/>
                    </a:ext>
                  </a:extLst>
                </p:cNvPr>
                <p:cNvSpPr/>
                <p:nvPr/>
              </p:nvSpPr>
              <p:spPr>
                <a:xfrm>
                  <a:off x="4512433"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1" name="矩形 110">
                  <a:extLst>
                    <a:ext uri="{FF2B5EF4-FFF2-40B4-BE49-F238E27FC236}">
                      <a16:creationId xmlns:a16="http://schemas.microsoft.com/office/drawing/2014/main" id="{AB685364-4605-4581-A4ED-C5FC00B5FD1C}"/>
                    </a:ext>
                  </a:extLst>
                </p:cNvPr>
                <p:cNvSpPr>
                  <a:spLocks noRot="1" noChangeAspect="1" noMove="1" noResize="1" noEditPoints="1" noAdjustHandles="1" noChangeArrowheads="1" noChangeShapeType="1" noTextEdit="1"/>
                </p:cNvSpPr>
                <p:nvPr/>
              </p:nvSpPr>
              <p:spPr>
                <a:xfrm>
                  <a:off x="4512433" y="1713227"/>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id="{C0467E3E-9495-4238-9847-37B29410D4F5}"/>
                    </a:ext>
                  </a:extLst>
                </p:cNvPr>
                <p:cNvSpPr/>
                <p:nvPr/>
              </p:nvSpPr>
              <p:spPr>
                <a:xfrm>
                  <a:off x="4874691"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2" name="矩形 111">
                  <a:extLst>
                    <a:ext uri="{FF2B5EF4-FFF2-40B4-BE49-F238E27FC236}">
                      <a16:creationId xmlns:a16="http://schemas.microsoft.com/office/drawing/2014/main" id="{CBFE3088-8D95-4E9E-A95F-4D5F5E4A7385}"/>
                    </a:ext>
                  </a:extLst>
                </p:cNvPr>
                <p:cNvSpPr>
                  <a:spLocks noRot="1" noChangeAspect="1" noMove="1" noResize="1" noEditPoints="1" noAdjustHandles="1" noChangeArrowheads="1" noChangeShapeType="1" noTextEdit="1"/>
                </p:cNvSpPr>
                <p:nvPr/>
              </p:nvSpPr>
              <p:spPr>
                <a:xfrm>
                  <a:off x="4874691" y="1713227"/>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id="{4CA68BF7-4990-429B-B2E9-63775EE0BD58}"/>
                    </a:ext>
                  </a:extLst>
                </p:cNvPr>
                <p:cNvSpPr/>
                <p:nvPr/>
              </p:nvSpPr>
              <p:spPr>
                <a:xfrm>
                  <a:off x="5237419"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3" name="矩形 112">
                  <a:extLst>
                    <a:ext uri="{FF2B5EF4-FFF2-40B4-BE49-F238E27FC236}">
                      <a16:creationId xmlns:a16="http://schemas.microsoft.com/office/drawing/2014/main" id="{FB4A1075-8101-4560-92F3-06602EE359D3}"/>
                    </a:ext>
                  </a:extLst>
                </p:cNvPr>
                <p:cNvSpPr>
                  <a:spLocks noRot="1" noChangeAspect="1" noMove="1" noResize="1" noEditPoints="1" noAdjustHandles="1" noChangeArrowheads="1" noChangeShapeType="1" noTextEdit="1"/>
                </p:cNvSpPr>
                <p:nvPr/>
              </p:nvSpPr>
              <p:spPr>
                <a:xfrm>
                  <a:off x="5237419" y="1713227"/>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9" name="矩形 128">
                  <a:extLst>
                    <a:ext uri="{FF2B5EF4-FFF2-40B4-BE49-F238E27FC236}">
                      <a16:creationId xmlns:a16="http://schemas.microsoft.com/office/drawing/2014/main" id="{1F700278-4882-4621-9807-894D71BF4E17}"/>
                    </a:ext>
                  </a:extLst>
                </p:cNvPr>
                <p:cNvSpPr/>
                <p:nvPr/>
              </p:nvSpPr>
              <p:spPr>
                <a:xfrm>
                  <a:off x="4151845"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14" name="矩形 113">
                  <a:extLst>
                    <a:ext uri="{FF2B5EF4-FFF2-40B4-BE49-F238E27FC236}">
                      <a16:creationId xmlns:a16="http://schemas.microsoft.com/office/drawing/2014/main" id="{5D7D32F3-EB08-43C2-9A4E-BA394620435D}"/>
                    </a:ext>
                  </a:extLst>
                </p:cNvPr>
                <p:cNvSpPr>
                  <a:spLocks noRot="1" noChangeAspect="1" noMove="1" noResize="1" noEditPoints="1" noAdjustHandles="1" noChangeArrowheads="1" noChangeShapeType="1" noTextEdit="1"/>
                </p:cNvSpPr>
                <p:nvPr/>
              </p:nvSpPr>
              <p:spPr>
                <a:xfrm>
                  <a:off x="4151845" y="2075132"/>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0" name="矩形 129">
                  <a:extLst>
                    <a:ext uri="{FF2B5EF4-FFF2-40B4-BE49-F238E27FC236}">
                      <a16:creationId xmlns:a16="http://schemas.microsoft.com/office/drawing/2014/main" id="{DD068C11-ABBA-45A9-ADCC-5EA40DD09273}"/>
                    </a:ext>
                  </a:extLst>
                </p:cNvPr>
                <p:cNvSpPr/>
                <p:nvPr/>
              </p:nvSpPr>
              <p:spPr>
                <a:xfrm>
                  <a:off x="4875420"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5" name="矩形 114">
                  <a:extLst>
                    <a:ext uri="{FF2B5EF4-FFF2-40B4-BE49-F238E27FC236}">
                      <a16:creationId xmlns:a16="http://schemas.microsoft.com/office/drawing/2014/main" id="{EB7005F0-6C72-4FA8-A051-B97D3DBEF2F2}"/>
                    </a:ext>
                  </a:extLst>
                </p:cNvPr>
                <p:cNvSpPr>
                  <a:spLocks noRot="1" noChangeAspect="1" noMove="1" noResize="1" noEditPoints="1" noAdjustHandles="1" noChangeArrowheads="1" noChangeShapeType="1" noTextEdit="1"/>
                </p:cNvSpPr>
                <p:nvPr/>
              </p:nvSpPr>
              <p:spPr>
                <a:xfrm>
                  <a:off x="4875420" y="2075132"/>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AF0CAFE4-2624-4A91-9575-BC18E61A9745}"/>
                    </a:ext>
                  </a:extLst>
                </p:cNvPr>
                <p:cNvSpPr/>
                <p:nvPr/>
              </p:nvSpPr>
              <p:spPr>
                <a:xfrm>
                  <a:off x="5236243" y="207513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6" name="矩形 115">
                  <a:extLst>
                    <a:ext uri="{FF2B5EF4-FFF2-40B4-BE49-F238E27FC236}">
                      <a16:creationId xmlns:a16="http://schemas.microsoft.com/office/drawing/2014/main" id="{3E9960E4-F911-4C33-9979-25005FA69CC3}"/>
                    </a:ext>
                  </a:extLst>
                </p:cNvPr>
                <p:cNvSpPr>
                  <a:spLocks noRot="1" noChangeAspect="1" noMove="1" noResize="1" noEditPoints="1" noAdjustHandles="1" noChangeArrowheads="1" noChangeShapeType="1" noTextEdit="1"/>
                </p:cNvSpPr>
                <p:nvPr/>
              </p:nvSpPr>
              <p:spPr>
                <a:xfrm>
                  <a:off x="5236243" y="2075132"/>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6949D154-B47F-44E8-8E44-91B0E996C793}"/>
                    </a:ext>
                  </a:extLst>
                </p:cNvPr>
                <p:cNvSpPr/>
                <p:nvPr/>
              </p:nvSpPr>
              <p:spPr>
                <a:xfrm>
                  <a:off x="4151845"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17" name="矩形 116">
                  <a:extLst>
                    <a:ext uri="{FF2B5EF4-FFF2-40B4-BE49-F238E27FC236}">
                      <a16:creationId xmlns:a16="http://schemas.microsoft.com/office/drawing/2014/main" id="{1E10B2DB-556B-4AC7-B9D3-52C1CBD65A5B}"/>
                    </a:ext>
                  </a:extLst>
                </p:cNvPr>
                <p:cNvSpPr>
                  <a:spLocks noRot="1" noChangeAspect="1" noMove="1" noResize="1" noEditPoints="1" noAdjustHandles="1" noChangeArrowheads="1" noChangeShapeType="1" noTextEdit="1"/>
                </p:cNvSpPr>
                <p:nvPr/>
              </p:nvSpPr>
              <p:spPr>
                <a:xfrm>
                  <a:off x="4151845" y="2437037"/>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A0DE7698-8FD8-48C7-99F1-2D94C6DF5741}"/>
                    </a:ext>
                  </a:extLst>
                </p:cNvPr>
                <p:cNvSpPr/>
                <p:nvPr/>
              </p:nvSpPr>
              <p:spPr>
                <a:xfrm>
                  <a:off x="4513162"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8" name="矩形 117">
                  <a:extLst>
                    <a:ext uri="{FF2B5EF4-FFF2-40B4-BE49-F238E27FC236}">
                      <a16:creationId xmlns:a16="http://schemas.microsoft.com/office/drawing/2014/main" id="{7B733E94-0C92-4FE5-B897-3E0B6ED632CE}"/>
                    </a:ext>
                  </a:extLst>
                </p:cNvPr>
                <p:cNvSpPr>
                  <a:spLocks noRot="1" noChangeAspect="1" noMove="1" noResize="1" noEditPoints="1" noAdjustHandles="1" noChangeArrowheads="1" noChangeShapeType="1" noTextEdit="1"/>
                </p:cNvSpPr>
                <p:nvPr/>
              </p:nvSpPr>
              <p:spPr>
                <a:xfrm>
                  <a:off x="4513162" y="2437037"/>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17B3C19E-EFFB-4D6F-8A5D-92B63188866C}"/>
                    </a:ext>
                  </a:extLst>
                </p:cNvPr>
                <p:cNvSpPr/>
                <p:nvPr/>
              </p:nvSpPr>
              <p:spPr>
                <a:xfrm>
                  <a:off x="4875420"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9" name="矩形 118">
                  <a:extLst>
                    <a:ext uri="{FF2B5EF4-FFF2-40B4-BE49-F238E27FC236}">
                      <a16:creationId xmlns:a16="http://schemas.microsoft.com/office/drawing/2014/main" id="{36C3384B-FCD2-4B2D-B41E-22F2BE7DDDD0}"/>
                    </a:ext>
                  </a:extLst>
                </p:cNvPr>
                <p:cNvSpPr>
                  <a:spLocks noRot="1" noChangeAspect="1" noMove="1" noResize="1" noEditPoints="1" noAdjustHandles="1" noChangeArrowheads="1" noChangeShapeType="1" noTextEdit="1"/>
                </p:cNvSpPr>
                <p:nvPr/>
              </p:nvSpPr>
              <p:spPr>
                <a:xfrm>
                  <a:off x="4875420" y="2437037"/>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C3EE03BE-57E7-451E-8C4B-262504DBD638}"/>
                    </a:ext>
                  </a:extLst>
                </p:cNvPr>
                <p:cNvSpPr/>
                <p:nvPr/>
              </p:nvSpPr>
              <p:spPr>
                <a:xfrm>
                  <a:off x="5236243"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0" name="矩形 119">
                  <a:extLst>
                    <a:ext uri="{FF2B5EF4-FFF2-40B4-BE49-F238E27FC236}">
                      <a16:creationId xmlns:a16="http://schemas.microsoft.com/office/drawing/2014/main" id="{A6C9EE2A-9108-426C-A13D-52D3AF8BFA99}"/>
                    </a:ext>
                  </a:extLst>
                </p:cNvPr>
                <p:cNvSpPr>
                  <a:spLocks noRot="1" noChangeAspect="1" noMove="1" noResize="1" noEditPoints="1" noAdjustHandles="1" noChangeArrowheads="1" noChangeShapeType="1" noTextEdit="1"/>
                </p:cNvSpPr>
                <p:nvPr/>
              </p:nvSpPr>
              <p:spPr>
                <a:xfrm>
                  <a:off x="5236243" y="2437037"/>
                  <a:ext cx="360000" cy="36000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666DFF91-1141-4C65-873D-ACAE52E0D8B6}"/>
                    </a:ext>
                  </a:extLst>
                </p:cNvPr>
                <p:cNvSpPr/>
                <p:nvPr/>
              </p:nvSpPr>
              <p:spPr>
                <a:xfrm>
                  <a:off x="4151845"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D1FEF6E2-B67F-4E2D-9583-D3420B26F186}"/>
                    </a:ext>
                  </a:extLst>
                </p:cNvPr>
                <p:cNvSpPr>
                  <a:spLocks noRot="1" noChangeAspect="1" noMove="1" noResize="1" noEditPoints="1" noAdjustHandles="1" noChangeArrowheads="1" noChangeShapeType="1" noTextEdit="1"/>
                </p:cNvSpPr>
                <p:nvPr/>
              </p:nvSpPr>
              <p:spPr>
                <a:xfrm>
                  <a:off x="4151845" y="2798942"/>
                  <a:ext cx="360000" cy="36000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4690F92C-DFCE-47B9-AFC6-CC9D0273AC52}"/>
                    </a:ext>
                  </a:extLst>
                </p:cNvPr>
                <p:cNvSpPr/>
                <p:nvPr/>
              </p:nvSpPr>
              <p:spPr>
                <a:xfrm>
                  <a:off x="4513162"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22" name="矩形 121">
                  <a:extLst>
                    <a:ext uri="{FF2B5EF4-FFF2-40B4-BE49-F238E27FC236}">
                      <a16:creationId xmlns:a16="http://schemas.microsoft.com/office/drawing/2014/main" id="{9283D3A2-2FFA-4C98-8968-7808A76C742F}"/>
                    </a:ext>
                  </a:extLst>
                </p:cNvPr>
                <p:cNvSpPr>
                  <a:spLocks noRot="1" noChangeAspect="1" noMove="1" noResize="1" noEditPoints="1" noAdjustHandles="1" noChangeArrowheads="1" noChangeShapeType="1" noTextEdit="1"/>
                </p:cNvSpPr>
                <p:nvPr/>
              </p:nvSpPr>
              <p:spPr>
                <a:xfrm>
                  <a:off x="4513162" y="2798942"/>
                  <a:ext cx="360000" cy="36000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30D2D0EA-5788-497B-B579-C5DAA14D15AA}"/>
                    </a:ext>
                  </a:extLst>
                </p:cNvPr>
                <p:cNvSpPr/>
                <p:nvPr/>
              </p:nvSpPr>
              <p:spPr>
                <a:xfrm>
                  <a:off x="4875420"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16BF35F2-7E8E-42AD-88CC-2FC851469078}"/>
                    </a:ext>
                  </a:extLst>
                </p:cNvPr>
                <p:cNvSpPr>
                  <a:spLocks noRot="1" noChangeAspect="1" noMove="1" noResize="1" noEditPoints="1" noAdjustHandles="1" noChangeArrowheads="1" noChangeShapeType="1" noTextEdit="1"/>
                </p:cNvSpPr>
                <p:nvPr/>
              </p:nvSpPr>
              <p:spPr>
                <a:xfrm>
                  <a:off x="4875420" y="2798942"/>
                  <a:ext cx="360000" cy="36000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D622C2C1-4B33-402C-A8BB-D53343F1D003}"/>
                    </a:ext>
                  </a:extLst>
                </p:cNvPr>
                <p:cNvSpPr/>
                <p:nvPr/>
              </p:nvSpPr>
              <p:spPr>
                <a:xfrm>
                  <a:off x="5236243"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5E0DF271-A543-4649-8A2B-BF0C7D92AFC4}"/>
                    </a:ext>
                  </a:extLst>
                </p:cNvPr>
                <p:cNvSpPr>
                  <a:spLocks noRot="1" noChangeAspect="1" noMove="1" noResize="1" noEditPoints="1" noAdjustHandles="1" noChangeArrowheads="1" noChangeShapeType="1" noTextEdit="1"/>
                </p:cNvSpPr>
                <p:nvPr/>
              </p:nvSpPr>
              <p:spPr>
                <a:xfrm>
                  <a:off x="5236243" y="2798942"/>
                  <a:ext cx="360000" cy="36000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0" name="矩形 139">
                  <a:extLst>
                    <a:ext uri="{FF2B5EF4-FFF2-40B4-BE49-F238E27FC236}">
                      <a16:creationId xmlns:a16="http://schemas.microsoft.com/office/drawing/2014/main" id="{516ADAE4-A6EA-41DE-8AD4-8550650B3639}"/>
                    </a:ext>
                  </a:extLst>
                </p:cNvPr>
                <p:cNvSpPr/>
                <p:nvPr/>
              </p:nvSpPr>
              <p:spPr>
                <a:xfrm>
                  <a:off x="4550627" y="2037667"/>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D8005A58-77D8-4F31-B731-EDFC589FBE88}"/>
                    </a:ext>
                  </a:extLst>
                </p:cNvPr>
                <p:cNvSpPr>
                  <a:spLocks noRot="1" noChangeAspect="1" noMove="1" noResize="1" noEditPoints="1" noAdjustHandles="1" noChangeArrowheads="1" noChangeShapeType="1" noTextEdit="1"/>
                </p:cNvSpPr>
                <p:nvPr/>
              </p:nvSpPr>
              <p:spPr>
                <a:xfrm>
                  <a:off x="4550627" y="2037667"/>
                  <a:ext cx="360000" cy="36000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p:grpSp>
      <p:cxnSp>
        <p:nvCxnSpPr>
          <p:cNvPr id="141" name="直線單箭頭接點 140">
            <a:extLst>
              <a:ext uri="{FF2B5EF4-FFF2-40B4-BE49-F238E27FC236}">
                <a16:creationId xmlns:a16="http://schemas.microsoft.com/office/drawing/2014/main" id="{1F053E59-7920-4A81-88D8-1448EAC72B1F}"/>
              </a:ext>
            </a:extLst>
          </p:cNvPr>
          <p:cNvCxnSpPr>
            <a:cxnSpLocks/>
            <a:stCxn id="122" idx="3"/>
            <a:endCxn id="140" idx="1"/>
          </p:cNvCxnSpPr>
          <p:nvPr/>
        </p:nvCxnSpPr>
        <p:spPr>
          <a:xfrm>
            <a:off x="3347110" y="2221816"/>
            <a:ext cx="761627" cy="28985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53">
            <a:extLst>
              <a:ext uri="{FF2B5EF4-FFF2-40B4-BE49-F238E27FC236}">
                <a16:creationId xmlns:a16="http://schemas.microsoft.com/office/drawing/2014/main" id="{910EB886-9577-4B4B-9566-8204CBD2F978}"/>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55" name="文字方塊 54">
            <a:extLst>
              <a:ext uri="{FF2B5EF4-FFF2-40B4-BE49-F238E27FC236}">
                <a16:creationId xmlns:a16="http://schemas.microsoft.com/office/drawing/2014/main" id="{7DC60D2B-FD36-44A0-B910-6966915D2C3F}"/>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0796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2" grpId="0"/>
      <p:bldP spid="23" grpId="0" animBg="1"/>
      <p:bldP spid="24" grpId="0" animBg="1"/>
      <p:bldP spid="25" grpId="0"/>
      <p:bldP spid="28" grpId="0"/>
      <p:bldP spid="30" grpId="0"/>
      <p:bldP spid="1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821439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S-box Implementation</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66" name="文本框 16">
            <a:extLst>
              <a:ext uri="{FF2B5EF4-FFF2-40B4-BE49-F238E27FC236}">
                <a16:creationId xmlns:a16="http://schemas.microsoft.com/office/drawing/2014/main" id="{A294854B-5AF4-4262-9ABE-EAADC06E3BE4}"/>
              </a:ext>
            </a:extLst>
          </p:cNvPr>
          <p:cNvSpPr txBox="1"/>
          <p:nvPr/>
        </p:nvSpPr>
        <p:spPr>
          <a:xfrm>
            <a:off x="2429603" y="2308985"/>
            <a:ext cx="2654893" cy="400110"/>
          </a:xfrm>
          <a:prstGeom prst="rect">
            <a:avLst/>
          </a:prstGeom>
          <a:noFill/>
        </p:spPr>
        <p:txBody>
          <a:bodyPr wrap="none" rtlCol="0">
            <a:spAutoFit/>
          </a:bodyPr>
          <a:lstStyle/>
          <a:p>
            <a:pPr algn="ctr">
              <a:defRPr/>
            </a:pPr>
            <a:r>
              <a:rPr lang="en-US" altLang="zh-TW" sz="2000" b="1" dirty="0">
                <a:solidFill>
                  <a:srgbClr val="18478F"/>
                </a:solidFill>
                <a:latin typeface="Times New Roman" panose="02020603050405020304" pitchFamily="18" charset="0"/>
                <a:ea typeface="微軟正黑體" panose="020B0604030504040204" pitchFamily="34" charset="-120"/>
                <a:cs typeface="Times New Roman" panose="02020603050405020304" pitchFamily="18" charset="0"/>
              </a:rPr>
              <a:t>Look-up Functionality</a:t>
            </a:r>
            <a:endParaRPr kumimoji="1" lang="en-US" altLang="zh-TW" sz="2000" b="1" dirty="0">
              <a:solidFill>
                <a:srgbClr val="18478F"/>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7" name="直線接點 66">
            <a:extLst>
              <a:ext uri="{FF2B5EF4-FFF2-40B4-BE49-F238E27FC236}">
                <a16:creationId xmlns:a16="http://schemas.microsoft.com/office/drawing/2014/main" id="{5DEADE02-9495-420F-A430-5C07897BC3D4}"/>
              </a:ext>
            </a:extLst>
          </p:cNvPr>
          <p:cNvCxnSpPr>
            <a:cxnSpLocks/>
          </p:cNvCxnSpPr>
          <p:nvPr/>
        </p:nvCxnSpPr>
        <p:spPr>
          <a:xfrm>
            <a:off x="1414891" y="2711156"/>
            <a:ext cx="4680000" cy="0"/>
          </a:xfrm>
          <a:prstGeom prst="line">
            <a:avLst/>
          </a:prstGeom>
          <a:ln w="28575">
            <a:solidFill>
              <a:srgbClr val="18478F"/>
            </a:solidFill>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E191DBBB-F06C-43CE-8366-DDBF1332C121}"/>
              </a:ext>
            </a:extLst>
          </p:cNvPr>
          <p:cNvSpPr txBox="1"/>
          <p:nvPr/>
        </p:nvSpPr>
        <p:spPr>
          <a:xfrm>
            <a:off x="1417151" y="2711275"/>
            <a:ext cx="4680000" cy="369332"/>
          </a:xfrm>
          <a:prstGeom prst="rect">
            <a:avLst/>
          </a:prstGeom>
          <a:noFill/>
        </p:spPr>
        <p:txBody>
          <a:bodyPr wrap="none" rtlCol="0">
            <a:spAutoFit/>
          </a:bodyPr>
          <a:lstStyle/>
          <a:p>
            <a:pPr algn="ct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Direct Logical Mapping</a:t>
            </a:r>
          </a:p>
        </p:txBody>
      </p:sp>
      <p:sp>
        <p:nvSpPr>
          <p:cNvPr id="73" name="文本框 16">
            <a:extLst>
              <a:ext uri="{FF2B5EF4-FFF2-40B4-BE49-F238E27FC236}">
                <a16:creationId xmlns:a16="http://schemas.microsoft.com/office/drawing/2014/main" id="{A9E858EF-7493-449E-AD59-38FE97170340}"/>
              </a:ext>
            </a:extLst>
          </p:cNvPr>
          <p:cNvSpPr txBox="1"/>
          <p:nvPr/>
        </p:nvSpPr>
        <p:spPr>
          <a:xfrm>
            <a:off x="6818701" y="2307941"/>
            <a:ext cx="4680000" cy="400110"/>
          </a:xfrm>
          <a:prstGeom prst="rect">
            <a:avLst/>
          </a:prstGeom>
          <a:noFill/>
        </p:spPr>
        <p:txBody>
          <a:bodyPr wrap="square" rtlCol="0">
            <a:spAutoFit/>
          </a:bodyPr>
          <a:lstStyle/>
          <a:p>
            <a:pPr algn="ctr">
              <a:defRPr/>
            </a:pPr>
            <a:r>
              <a:rPr lang="en-US" altLang="zh-TW" sz="2000" b="1" dirty="0">
                <a:solidFill>
                  <a:srgbClr val="18478F"/>
                </a:solidFill>
                <a:latin typeface="Times New Roman" panose="02020603050405020304" pitchFamily="18" charset="0"/>
                <a:ea typeface="微軟正黑體" panose="020B0604030504040204" pitchFamily="34" charset="-120"/>
                <a:cs typeface="Times New Roman" panose="02020603050405020304" pitchFamily="18" charset="0"/>
              </a:rPr>
              <a:t>Composite Field Operation</a:t>
            </a:r>
            <a:endParaRPr kumimoji="1" lang="en-US" altLang="zh-TW" sz="2000" b="1" dirty="0">
              <a:solidFill>
                <a:srgbClr val="18478F"/>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74" name="直線接點 73">
            <a:extLst>
              <a:ext uri="{FF2B5EF4-FFF2-40B4-BE49-F238E27FC236}">
                <a16:creationId xmlns:a16="http://schemas.microsoft.com/office/drawing/2014/main" id="{6D57C5CE-27BB-4F09-9C24-4B5121BE077A}"/>
              </a:ext>
            </a:extLst>
          </p:cNvPr>
          <p:cNvCxnSpPr>
            <a:cxnSpLocks/>
          </p:cNvCxnSpPr>
          <p:nvPr/>
        </p:nvCxnSpPr>
        <p:spPr>
          <a:xfrm>
            <a:off x="6813308" y="2707031"/>
            <a:ext cx="4680000" cy="0"/>
          </a:xfrm>
          <a:prstGeom prst="line">
            <a:avLst/>
          </a:prstGeom>
          <a:ln w="28575">
            <a:solidFill>
              <a:srgbClr val="18478F"/>
            </a:solidFill>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52F1ECF0-552A-4C52-B78E-4FEC28AEE825}"/>
              </a:ext>
            </a:extLst>
          </p:cNvPr>
          <p:cNvSpPr txBox="1"/>
          <p:nvPr/>
        </p:nvSpPr>
        <p:spPr>
          <a:xfrm>
            <a:off x="6817830" y="2710120"/>
            <a:ext cx="4680000" cy="369332"/>
          </a:xfrm>
          <a:prstGeom prst="rect">
            <a:avLst/>
          </a:prstGeom>
          <a:noFill/>
        </p:spPr>
        <p:txBody>
          <a:bodyPr wrap="none" rtlCol="0">
            <a:spAutoFit/>
          </a:bodyPr>
          <a:lstStyle/>
          <a:p>
            <a:pPr algn="ct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Multiplicative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nverse</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Affine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ransformation</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CN"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76" name="群組 75">
            <a:extLst>
              <a:ext uri="{FF2B5EF4-FFF2-40B4-BE49-F238E27FC236}">
                <a16:creationId xmlns:a16="http://schemas.microsoft.com/office/drawing/2014/main" id="{67172194-1992-451D-99FC-0B5CCA087C80}"/>
              </a:ext>
            </a:extLst>
          </p:cNvPr>
          <p:cNvGrpSpPr/>
          <p:nvPr/>
        </p:nvGrpSpPr>
        <p:grpSpPr>
          <a:xfrm>
            <a:off x="1433544" y="1793284"/>
            <a:ext cx="1080000" cy="900000"/>
            <a:chOff x="2322686" y="3178324"/>
            <a:chExt cx="1080000" cy="900000"/>
          </a:xfrm>
        </p:grpSpPr>
        <p:pic>
          <p:nvPicPr>
            <p:cNvPr id="7" name="圖片 6">
              <a:extLst>
                <a:ext uri="{FF2B5EF4-FFF2-40B4-BE49-F238E27FC236}">
                  <a16:creationId xmlns:a16="http://schemas.microsoft.com/office/drawing/2014/main" id="{B426556A-75E3-486C-A8BF-CC5BC79977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2686" y="3178324"/>
              <a:ext cx="720000" cy="720000"/>
            </a:xfrm>
            <a:prstGeom prst="rect">
              <a:avLst/>
            </a:prstGeom>
          </p:spPr>
        </p:pic>
        <p:pic>
          <p:nvPicPr>
            <p:cNvPr id="11" name="圖片 10">
              <a:extLst>
                <a:ext uri="{FF2B5EF4-FFF2-40B4-BE49-F238E27FC236}">
                  <a16:creationId xmlns:a16="http://schemas.microsoft.com/office/drawing/2014/main" id="{FAA54BFA-D75E-4E04-B2F3-1FFF46DB0E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2686" y="3718324"/>
              <a:ext cx="360000" cy="360000"/>
            </a:xfrm>
            <a:prstGeom prst="rect">
              <a:avLst/>
            </a:prstGeom>
          </p:spPr>
        </p:pic>
      </p:grpSp>
      <p:pic>
        <p:nvPicPr>
          <p:cNvPr id="80" name="圖片 79">
            <a:extLst>
              <a:ext uri="{FF2B5EF4-FFF2-40B4-BE49-F238E27FC236}">
                <a16:creationId xmlns:a16="http://schemas.microsoft.com/office/drawing/2014/main" id="{B8928143-0FDC-4ACF-90D0-6799DC58CF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7118" y="1846159"/>
            <a:ext cx="720000" cy="720000"/>
          </a:xfrm>
          <a:prstGeom prst="rect">
            <a:avLst/>
          </a:prstGeom>
        </p:spPr>
      </p:pic>
      <p:grpSp>
        <p:nvGrpSpPr>
          <p:cNvPr id="136" name="群組 135">
            <a:extLst>
              <a:ext uri="{FF2B5EF4-FFF2-40B4-BE49-F238E27FC236}">
                <a16:creationId xmlns:a16="http://schemas.microsoft.com/office/drawing/2014/main" id="{1464CA22-29B4-478E-BAFF-A13F046341CA}"/>
              </a:ext>
            </a:extLst>
          </p:cNvPr>
          <p:cNvGrpSpPr/>
          <p:nvPr/>
        </p:nvGrpSpPr>
        <p:grpSpPr>
          <a:xfrm>
            <a:off x="2608514" y="4293747"/>
            <a:ext cx="6974972" cy="1115038"/>
            <a:chOff x="0" y="5818513"/>
            <a:chExt cx="6974972" cy="1115038"/>
          </a:xfrm>
        </p:grpSpPr>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52E8912D-3123-4C2C-B37A-CB14B5F60A81}"/>
                    </a:ext>
                  </a:extLst>
                </p:cNvPr>
                <p:cNvSpPr/>
                <p:nvPr/>
              </p:nvSpPr>
              <p:spPr>
                <a:xfrm>
                  <a:off x="793072" y="621299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3" name="矩形 242">
                  <a:extLst>
                    <a:ext uri="{FF2B5EF4-FFF2-40B4-BE49-F238E27FC236}">
                      <a16:creationId xmlns:a16="http://schemas.microsoft.com/office/drawing/2014/main" id="{FE966134-EFF4-4B03-9B90-4CA9D1B458CC}"/>
                    </a:ext>
                  </a:extLst>
                </p:cNvPr>
                <p:cNvSpPr>
                  <a:spLocks noRot="1" noChangeAspect="1" noMove="1" noResize="1" noEditPoints="1" noAdjustHandles="1" noChangeArrowheads="1" noChangeShapeType="1" noTextEdit="1"/>
                </p:cNvSpPr>
                <p:nvPr/>
              </p:nvSpPr>
              <p:spPr>
                <a:xfrm>
                  <a:off x="793072" y="6212993"/>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138" name="群組 137">
              <a:extLst>
                <a:ext uri="{FF2B5EF4-FFF2-40B4-BE49-F238E27FC236}">
                  <a16:creationId xmlns:a16="http://schemas.microsoft.com/office/drawing/2014/main" id="{321CDD1A-BA28-4CFD-81B7-16C4DB934EB0}"/>
                </a:ext>
              </a:extLst>
            </p:cNvPr>
            <p:cNvGrpSpPr/>
            <p:nvPr/>
          </p:nvGrpSpPr>
          <p:grpSpPr>
            <a:xfrm>
              <a:off x="1925550" y="6663551"/>
              <a:ext cx="180000" cy="180000"/>
              <a:chOff x="2616764" y="5400675"/>
              <a:chExt cx="180000" cy="180000"/>
            </a:xfrm>
          </p:grpSpPr>
          <p:sp>
            <p:nvSpPr>
              <p:cNvPr id="186" name="橢圓 185">
                <a:extLst>
                  <a:ext uri="{FF2B5EF4-FFF2-40B4-BE49-F238E27FC236}">
                    <a16:creationId xmlns:a16="http://schemas.microsoft.com/office/drawing/2014/main" id="{C0A11595-851E-47C8-AE57-DA22B38E45E8}"/>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87" name="直線接點 186">
                <a:extLst>
                  <a:ext uri="{FF2B5EF4-FFF2-40B4-BE49-F238E27FC236}">
                    <a16:creationId xmlns:a16="http://schemas.microsoft.com/office/drawing/2014/main" id="{53511001-BE63-4A55-9AE6-67478BA3929A}"/>
                  </a:ext>
                </a:extLst>
              </p:cNvPr>
              <p:cNvCxnSpPr>
                <a:cxnSpLocks/>
                <a:stCxn id="186" idx="0"/>
                <a:endCxn id="186"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8" name="直線接點 187">
                <a:extLst>
                  <a:ext uri="{FF2B5EF4-FFF2-40B4-BE49-F238E27FC236}">
                    <a16:creationId xmlns:a16="http://schemas.microsoft.com/office/drawing/2014/main" id="{411ED16C-BD3A-480F-9EEA-43CF002ACBDB}"/>
                  </a:ext>
                </a:extLst>
              </p:cNvPr>
              <p:cNvCxnSpPr>
                <a:cxnSpLocks/>
                <a:stCxn id="186" idx="2"/>
                <a:endCxn id="186"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424A3F7B-31C4-4628-A221-05088321F590}"/>
                    </a:ext>
                  </a:extLst>
                </p:cNvPr>
                <p:cNvSpPr/>
                <p:nvPr/>
              </p:nvSpPr>
              <p:spPr>
                <a:xfrm>
                  <a:off x="2197229" y="58528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5" name="矩形 244">
                  <a:extLst>
                    <a:ext uri="{FF2B5EF4-FFF2-40B4-BE49-F238E27FC236}">
                      <a16:creationId xmlns:a16="http://schemas.microsoft.com/office/drawing/2014/main" id="{061F8616-E298-48D7-AB6E-7D1D162AAD2B}"/>
                    </a:ext>
                  </a:extLst>
                </p:cNvPr>
                <p:cNvSpPr>
                  <a:spLocks noRot="1" noChangeAspect="1" noMove="1" noResize="1" noEditPoints="1" noAdjustHandles="1" noChangeArrowheads="1" noChangeShapeType="1" noTextEdit="1"/>
                </p:cNvSpPr>
                <p:nvPr/>
              </p:nvSpPr>
              <p:spPr>
                <a:xfrm>
                  <a:off x="2197229" y="58528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140" name="接點: 肘形 139">
              <a:extLst>
                <a:ext uri="{FF2B5EF4-FFF2-40B4-BE49-F238E27FC236}">
                  <a16:creationId xmlns:a16="http://schemas.microsoft.com/office/drawing/2014/main" id="{61639C84-1F77-4257-BCDD-1D4C539203E9}"/>
                </a:ext>
              </a:extLst>
            </p:cNvPr>
            <p:cNvCxnSpPr>
              <a:cxnSpLocks/>
              <a:stCxn id="139" idx="1"/>
              <a:endCxn id="186" idx="2"/>
            </p:cNvCxnSpPr>
            <p:nvPr/>
          </p:nvCxnSpPr>
          <p:spPr>
            <a:xfrm rot="10800000" flipV="1">
              <a:off x="1925551" y="6032825"/>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a:extLst>
                <a:ext uri="{FF2B5EF4-FFF2-40B4-BE49-F238E27FC236}">
                  <a16:creationId xmlns:a16="http://schemas.microsoft.com/office/drawing/2014/main" id="{28819C98-D1F0-473B-967B-25CA53FE38B7}"/>
                </a:ext>
              </a:extLst>
            </p:cNvPr>
            <p:cNvCxnSpPr>
              <a:cxnSpLocks/>
              <a:stCxn id="137" idx="3"/>
            </p:cNvCxnSpPr>
            <p:nvPr/>
          </p:nvCxnSpPr>
          <p:spPr>
            <a:xfrm>
              <a:off x="1153072" y="6392993"/>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2" name="矩形 141">
                  <a:extLst>
                    <a:ext uri="{FF2B5EF4-FFF2-40B4-BE49-F238E27FC236}">
                      <a16:creationId xmlns:a16="http://schemas.microsoft.com/office/drawing/2014/main" id="{CEA3F109-2DFD-4F59-971A-13897A696B7A}"/>
                    </a:ext>
                  </a:extLst>
                </p:cNvPr>
                <p:cNvSpPr/>
                <p:nvPr/>
              </p:nvSpPr>
              <p:spPr>
                <a:xfrm>
                  <a:off x="2917228" y="5852654"/>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8" name="矩形 247">
                  <a:extLst>
                    <a:ext uri="{FF2B5EF4-FFF2-40B4-BE49-F238E27FC236}">
                      <a16:creationId xmlns:a16="http://schemas.microsoft.com/office/drawing/2014/main" id="{80D18148-8BCA-4277-BFB1-6FFFB89F298C}"/>
                    </a:ext>
                  </a:extLst>
                </p:cNvPr>
                <p:cNvSpPr>
                  <a:spLocks noRot="1" noChangeAspect="1" noMove="1" noResize="1" noEditPoints="1" noAdjustHandles="1" noChangeArrowheads="1" noChangeShapeType="1" noTextEdit="1"/>
                </p:cNvSpPr>
                <p:nvPr/>
              </p:nvSpPr>
              <p:spPr>
                <a:xfrm>
                  <a:off x="2917228" y="5852654"/>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id="{1810CCEC-6C70-4A0C-8B3F-6841EFA8E1EB}"/>
                    </a:ext>
                  </a:extLst>
                </p:cNvPr>
                <p:cNvSpPr/>
                <p:nvPr/>
              </p:nvSpPr>
              <p:spPr>
                <a:xfrm>
                  <a:off x="3853376" y="621318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9" name="矩形 248">
                  <a:extLst>
                    <a:ext uri="{FF2B5EF4-FFF2-40B4-BE49-F238E27FC236}">
                      <a16:creationId xmlns:a16="http://schemas.microsoft.com/office/drawing/2014/main" id="{BCFB60D9-AAB8-4A34-ADBB-9C091D06BE12}"/>
                    </a:ext>
                  </a:extLst>
                </p:cNvPr>
                <p:cNvSpPr>
                  <a:spLocks noRot="1" noChangeAspect="1" noMove="1" noResize="1" noEditPoints="1" noAdjustHandles="1" noChangeArrowheads="1" noChangeShapeType="1" noTextEdit="1"/>
                </p:cNvSpPr>
                <p:nvPr/>
              </p:nvSpPr>
              <p:spPr>
                <a:xfrm>
                  <a:off x="3853376" y="6213188"/>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4" name="矩形 143">
                  <a:extLst>
                    <a:ext uri="{FF2B5EF4-FFF2-40B4-BE49-F238E27FC236}">
                      <a16:creationId xmlns:a16="http://schemas.microsoft.com/office/drawing/2014/main" id="{843328B8-E51C-4A1D-A33B-4495E04AFE4A}"/>
                    </a:ext>
                  </a:extLst>
                </p:cNvPr>
                <p:cNvSpPr/>
                <p:nvPr/>
              </p:nvSpPr>
              <p:spPr>
                <a:xfrm>
                  <a:off x="2917228"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0" name="矩形 249">
                  <a:extLst>
                    <a:ext uri="{FF2B5EF4-FFF2-40B4-BE49-F238E27FC236}">
                      <a16:creationId xmlns:a16="http://schemas.microsoft.com/office/drawing/2014/main" id="{64BAD336-2B5D-4D03-8032-83150156CAA6}"/>
                    </a:ext>
                  </a:extLst>
                </p:cNvPr>
                <p:cNvSpPr>
                  <a:spLocks noRot="1" noChangeAspect="1" noMove="1" noResize="1" noEditPoints="1" noAdjustHandles="1" noChangeArrowheads="1" noChangeShapeType="1" noTextEdit="1"/>
                </p:cNvSpPr>
                <p:nvPr/>
              </p:nvSpPr>
              <p:spPr>
                <a:xfrm>
                  <a:off x="2917228" y="6573551"/>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p:grpSp>
          <p:nvGrpSpPr>
            <p:cNvPr id="145" name="群組 144">
              <a:extLst>
                <a:ext uri="{FF2B5EF4-FFF2-40B4-BE49-F238E27FC236}">
                  <a16:creationId xmlns:a16="http://schemas.microsoft.com/office/drawing/2014/main" id="{AEC06A12-5D42-435D-BDFF-3B84DD949B5C}"/>
                </a:ext>
              </a:extLst>
            </p:cNvPr>
            <p:cNvGrpSpPr/>
            <p:nvPr/>
          </p:nvGrpSpPr>
          <p:grpSpPr>
            <a:xfrm>
              <a:off x="3439073" y="6302871"/>
              <a:ext cx="180000" cy="180000"/>
              <a:chOff x="2616764" y="5400675"/>
              <a:chExt cx="180000" cy="180000"/>
            </a:xfrm>
          </p:grpSpPr>
          <p:sp>
            <p:nvSpPr>
              <p:cNvPr id="183" name="橢圓 182">
                <a:extLst>
                  <a:ext uri="{FF2B5EF4-FFF2-40B4-BE49-F238E27FC236}">
                    <a16:creationId xmlns:a16="http://schemas.microsoft.com/office/drawing/2014/main" id="{591A5B33-C183-4119-A9FA-57BCA20A35E9}"/>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84" name="直線接點 183">
                <a:extLst>
                  <a:ext uri="{FF2B5EF4-FFF2-40B4-BE49-F238E27FC236}">
                    <a16:creationId xmlns:a16="http://schemas.microsoft.com/office/drawing/2014/main" id="{8BD1E93C-BC1C-4644-9006-C5F391BE24C2}"/>
                  </a:ext>
                </a:extLst>
              </p:cNvPr>
              <p:cNvCxnSpPr>
                <a:cxnSpLocks/>
                <a:stCxn id="183" idx="0"/>
                <a:endCxn id="183"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5" name="直線接點 184">
                <a:extLst>
                  <a:ext uri="{FF2B5EF4-FFF2-40B4-BE49-F238E27FC236}">
                    <a16:creationId xmlns:a16="http://schemas.microsoft.com/office/drawing/2014/main" id="{89331F77-1CB8-4FDC-BF29-BD1AC36C5B81}"/>
                  </a:ext>
                </a:extLst>
              </p:cNvPr>
              <p:cNvCxnSpPr>
                <a:cxnSpLocks/>
                <a:stCxn id="183" idx="2"/>
                <a:endCxn id="183"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6" name="矩形 145">
                  <a:extLst>
                    <a:ext uri="{FF2B5EF4-FFF2-40B4-BE49-F238E27FC236}">
                      <a16:creationId xmlns:a16="http://schemas.microsoft.com/office/drawing/2014/main" id="{7AB795DC-F4FF-4B00-924D-91A44BC66B2D}"/>
                    </a:ext>
                  </a:extLst>
                </p:cNvPr>
                <p:cNvSpPr/>
                <p:nvPr/>
              </p:nvSpPr>
              <p:spPr>
                <a:xfrm>
                  <a:off x="4658533" y="585473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3" name="矩形 252">
                  <a:extLst>
                    <a:ext uri="{FF2B5EF4-FFF2-40B4-BE49-F238E27FC236}">
                      <a16:creationId xmlns:a16="http://schemas.microsoft.com/office/drawing/2014/main" id="{67CB1AB1-9131-48F4-BE4F-6D465F21060E}"/>
                    </a:ext>
                  </a:extLst>
                </p:cNvPr>
                <p:cNvSpPr>
                  <a:spLocks noRot="1" noChangeAspect="1" noMove="1" noResize="1" noEditPoints="1" noAdjustHandles="1" noChangeArrowheads="1" noChangeShapeType="1" noTextEdit="1"/>
                </p:cNvSpPr>
                <p:nvPr/>
              </p:nvSpPr>
              <p:spPr>
                <a:xfrm>
                  <a:off x="4658533" y="5854731"/>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7" name="矩形 146">
                  <a:extLst>
                    <a:ext uri="{FF2B5EF4-FFF2-40B4-BE49-F238E27FC236}">
                      <a16:creationId xmlns:a16="http://schemas.microsoft.com/office/drawing/2014/main" id="{02F95059-2A5B-457B-B641-E4E826383977}"/>
                    </a:ext>
                  </a:extLst>
                </p:cNvPr>
                <p:cNvSpPr/>
                <p:nvPr/>
              </p:nvSpPr>
              <p:spPr>
                <a:xfrm>
                  <a:off x="4658532"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4" name="矩形 253">
                  <a:extLst>
                    <a:ext uri="{FF2B5EF4-FFF2-40B4-BE49-F238E27FC236}">
                      <a16:creationId xmlns:a16="http://schemas.microsoft.com/office/drawing/2014/main" id="{1445F106-8DF8-4052-93D6-339549E32EB0}"/>
                    </a:ext>
                  </a:extLst>
                </p:cNvPr>
                <p:cNvSpPr>
                  <a:spLocks noRot="1" noChangeAspect="1" noMove="1" noResize="1" noEditPoints="1" noAdjustHandles="1" noChangeArrowheads="1" noChangeShapeType="1" noTextEdit="1"/>
                </p:cNvSpPr>
                <p:nvPr/>
              </p:nvSpPr>
              <p:spPr>
                <a:xfrm>
                  <a:off x="4658532" y="6573551"/>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cxnSp>
          <p:nvCxnSpPr>
            <p:cNvPr id="148" name="直線單箭頭接點 147">
              <a:extLst>
                <a:ext uri="{FF2B5EF4-FFF2-40B4-BE49-F238E27FC236}">
                  <a16:creationId xmlns:a16="http://schemas.microsoft.com/office/drawing/2014/main" id="{A2E226F2-5D4D-425D-AFF6-CC614186202E}"/>
                </a:ext>
              </a:extLst>
            </p:cNvPr>
            <p:cNvCxnSpPr>
              <a:cxnSpLocks/>
              <a:stCxn id="139" idx="3"/>
              <a:endCxn id="142" idx="1"/>
            </p:cNvCxnSpPr>
            <p:nvPr/>
          </p:nvCxnSpPr>
          <p:spPr>
            <a:xfrm flipV="1">
              <a:off x="2557229" y="6032654"/>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a:extLst>
                <a:ext uri="{FF2B5EF4-FFF2-40B4-BE49-F238E27FC236}">
                  <a16:creationId xmlns:a16="http://schemas.microsoft.com/office/drawing/2014/main" id="{88317FCB-B74E-49B8-AF36-7492D5B2F9E7}"/>
                </a:ext>
              </a:extLst>
            </p:cNvPr>
            <p:cNvCxnSpPr>
              <a:stCxn id="186" idx="6"/>
              <a:endCxn id="144" idx="1"/>
            </p:cNvCxnSpPr>
            <p:nvPr/>
          </p:nvCxnSpPr>
          <p:spPr>
            <a:xfrm>
              <a:off x="2105550" y="6753551"/>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接點: 肘形 149">
              <a:extLst>
                <a:ext uri="{FF2B5EF4-FFF2-40B4-BE49-F238E27FC236}">
                  <a16:creationId xmlns:a16="http://schemas.microsoft.com/office/drawing/2014/main" id="{7CF2BF19-400C-4360-B482-E16D9E3AAD15}"/>
                </a:ext>
              </a:extLst>
            </p:cNvPr>
            <p:cNvCxnSpPr>
              <a:stCxn id="142" idx="3"/>
              <a:endCxn id="183" idx="0"/>
            </p:cNvCxnSpPr>
            <p:nvPr/>
          </p:nvCxnSpPr>
          <p:spPr>
            <a:xfrm>
              <a:off x="3277228" y="6032654"/>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接點: 肘形 150">
              <a:extLst>
                <a:ext uri="{FF2B5EF4-FFF2-40B4-BE49-F238E27FC236}">
                  <a16:creationId xmlns:a16="http://schemas.microsoft.com/office/drawing/2014/main" id="{D3898774-0CF7-4878-9156-87317862B901}"/>
                </a:ext>
              </a:extLst>
            </p:cNvPr>
            <p:cNvCxnSpPr>
              <a:stCxn id="144" idx="3"/>
              <a:endCxn id="183" idx="4"/>
            </p:cNvCxnSpPr>
            <p:nvPr/>
          </p:nvCxnSpPr>
          <p:spPr>
            <a:xfrm flipV="1">
              <a:off x="3277228" y="6482871"/>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151">
              <a:extLst>
                <a:ext uri="{FF2B5EF4-FFF2-40B4-BE49-F238E27FC236}">
                  <a16:creationId xmlns:a16="http://schemas.microsoft.com/office/drawing/2014/main" id="{FD317457-5DA0-47F8-9EF8-9B6A6C691CBF}"/>
                </a:ext>
              </a:extLst>
            </p:cNvPr>
            <p:cNvCxnSpPr>
              <a:cxnSpLocks/>
              <a:stCxn id="183" idx="6"/>
              <a:endCxn id="143" idx="1"/>
            </p:cNvCxnSpPr>
            <p:nvPr/>
          </p:nvCxnSpPr>
          <p:spPr>
            <a:xfrm>
              <a:off x="3619073" y="6392871"/>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單箭頭接點 152">
              <a:extLst>
                <a:ext uri="{FF2B5EF4-FFF2-40B4-BE49-F238E27FC236}">
                  <a16:creationId xmlns:a16="http://schemas.microsoft.com/office/drawing/2014/main" id="{EDC65480-4F62-45AA-9771-837864917D97}"/>
                </a:ext>
              </a:extLst>
            </p:cNvPr>
            <p:cNvCxnSpPr>
              <a:cxnSpLocks/>
              <a:endCxn id="186" idx="0"/>
            </p:cNvCxnSpPr>
            <p:nvPr/>
          </p:nvCxnSpPr>
          <p:spPr>
            <a:xfrm>
              <a:off x="2015550" y="6033275"/>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4" name="橢圓 153">
              <a:extLst>
                <a:ext uri="{FF2B5EF4-FFF2-40B4-BE49-F238E27FC236}">
                  <a16:creationId xmlns:a16="http://schemas.microsoft.com/office/drawing/2014/main" id="{27EEC210-AAD7-4C3B-ADB7-E782E642E569}"/>
                </a:ext>
              </a:extLst>
            </p:cNvPr>
            <p:cNvSpPr/>
            <p:nvPr/>
          </p:nvSpPr>
          <p:spPr>
            <a:xfrm>
              <a:off x="1997998" y="601642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5" name="直線接點 154">
              <a:extLst>
                <a:ext uri="{FF2B5EF4-FFF2-40B4-BE49-F238E27FC236}">
                  <a16:creationId xmlns:a16="http://schemas.microsoft.com/office/drawing/2014/main" id="{6F506C0A-044D-437C-994A-B29EEDC03FFD}"/>
                </a:ext>
              </a:extLst>
            </p:cNvPr>
            <p:cNvCxnSpPr/>
            <p:nvPr/>
          </p:nvCxnSpPr>
          <p:spPr>
            <a:xfrm flipH="1">
              <a:off x="1477230"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6" name="文字方塊 155">
              <a:extLst>
                <a:ext uri="{FF2B5EF4-FFF2-40B4-BE49-F238E27FC236}">
                  <a16:creationId xmlns:a16="http://schemas.microsoft.com/office/drawing/2014/main" id="{D8DEFAA1-1893-4B9C-AFA4-EB088FD5E736}"/>
                </a:ext>
              </a:extLst>
            </p:cNvPr>
            <p:cNvSpPr txBox="1"/>
            <p:nvPr/>
          </p:nvSpPr>
          <p:spPr>
            <a:xfrm>
              <a:off x="1395315"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7" name="直線接點 156">
              <a:extLst>
                <a:ext uri="{FF2B5EF4-FFF2-40B4-BE49-F238E27FC236}">
                  <a16:creationId xmlns:a16="http://schemas.microsoft.com/office/drawing/2014/main" id="{E2314A78-0DF8-4396-86C7-584FF5FDA617}"/>
                </a:ext>
              </a:extLst>
            </p:cNvPr>
            <p:cNvCxnSpPr/>
            <p:nvPr/>
          </p:nvCxnSpPr>
          <p:spPr>
            <a:xfrm flipH="1">
              <a:off x="1477230"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8" name="文字方塊 157">
              <a:extLst>
                <a:ext uri="{FF2B5EF4-FFF2-40B4-BE49-F238E27FC236}">
                  <a16:creationId xmlns:a16="http://schemas.microsoft.com/office/drawing/2014/main" id="{D83773F2-86D3-425F-95C1-9139B82829FD}"/>
                </a:ext>
              </a:extLst>
            </p:cNvPr>
            <p:cNvSpPr txBox="1"/>
            <p:nvPr/>
          </p:nvSpPr>
          <p:spPr>
            <a:xfrm>
              <a:off x="1395315"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9" name="接點: 肘形 158">
              <a:extLst>
                <a:ext uri="{FF2B5EF4-FFF2-40B4-BE49-F238E27FC236}">
                  <a16:creationId xmlns:a16="http://schemas.microsoft.com/office/drawing/2014/main" id="{CC6A9B5A-D1F6-4188-8142-61C6E97330B7}"/>
                </a:ext>
              </a:extLst>
            </p:cNvPr>
            <p:cNvCxnSpPr>
              <a:cxnSpLocks/>
              <a:endCxn id="144" idx="2"/>
            </p:cNvCxnSpPr>
            <p:nvPr/>
          </p:nvCxnSpPr>
          <p:spPr>
            <a:xfrm>
              <a:off x="1691769" y="6753551"/>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0" name="橢圓 159">
              <a:extLst>
                <a:ext uri="{FF2B5EF4-FFF2-40B4-BE49-F238E27FC236}">
                  <a16:creationId xmlns:a16="http://schemas.microsoft.com/office/drawing/2014/main" id="{4669B8D0-123A-40FE-B843-E946DEEB5D53}"/>
                </a:ext>
              </a:extLst>
            </p:cNvPr>
            <p:cNvSpPr/>
            <p:nvPr/>
          </p:nvSpPr>
          <p:spPr>
            <a:xfrm>
              <a:off x="1674897" y="673660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1" name="直線單箭頭接點 160">
              <a:extLst>
                <a:ext uri="{FF2B5EF4-FFF2-40B4-BE49-F238E27FC236}">
                  <a16:creationId xmlns:a16="http://schemas.microsoft.com/office/drawing/2014/main" id="{CF23E8BC-AAF9-472F-9757-EB09D1408FDA}"/>
                </a:ext>
              </a:extLst>
            </p:cNvPr>
            <p:cNvCxnSpPr>
              <a:stCxn id="143" idx="3"/>
            </p:cNvCxnSpPr>
            <p:nvPr/>
          </p:nvCxnSpPr>
          <p:spPr>
            <a:xfrm flipV="1">
              <a:off x="4213376" y="6392871"/>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接點: 肘形 161">
              <a:extLst>
                <a:ext uri="{FF2B5EF4-FFF2-40B4-BE49-F238E27FC236}">
                  <a16:creationId xmlns:a16="http://schemas.microsoft.com/office/drawing/2014/main" id="{F53223C6-B138-40C5-9DF8-F44EE36FA85C}"/>
                </a:ext>
              </a:extLst>
            </p:cNvPr>
            <p:cNvCxnSpPr>
              <a:stCxn id="146" idx="1"/>
              <a:endCxn id="147" idx="1"/>
            </p:cNvCxnSpPr>
            <p:nvPr/>
          </p:nvCxnSpPr>
          <p:spPr>
            <a:xfrm rot="10800000" flipV="1">
              <a:off x="4658533" y="6034731"/>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3" name="接點: 肘形 162">
              <a:extLst>
                <a:ext uri="{FF2B5EF4-FFF2-40B4-BE49-F238E27FC236}">
                  <a16:creationId xmlns:a16="http://schemas.microsoft.com/office/drawing/2014/main" id="{00A472EE-9A57-42C4-91A8-BD23C50F9680}"/>
                </a:ext>
              </a:extLst>
            </p:cNvPr>
            <p:cNvCxnSpPr>
              <a:stCxn id="146" idx="3"/>
              <a:endCxn id="147" idx="3"/>
            </p:cNvCxnSpPr>
            <p:nvPr/>
          </p:nvCxnSpPr>
          <p:spPr>
            <a:xfrm flipH="1">
              <a:off x="5018532" y="6034731"/>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4" name="直線單箭頭接點 163">
              <a:extLst>
                <a:ext uri="{FF2B5EF4-FFF2-40B4-BE49-F238E27FC236}">
                  <a16:creationId xmlns:a16="http://schemas.microsoft.com/office/drawing/2014/main" id="{3EE44912-4677-46AB-B4E5-84E1B358B864}"/>
                </a:ext>
              </a:extLst>
            </p:cNvPr>
            <p:cNvCxnSpPr>
              <a:cxnSpLocks/>
              <a:endCxn id="181" idx="1"/>
            </p:cNvCxnSpPr>
            <p:nvPr/>
          </p:nvCxnSpPr>
          <p:spPr>
            <a:xfrm>
              <a:off x="5249674" y="6392871"/>
              <a:ext cx="360716" cy="2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線接點 164">
              <a:extLst>
                <a:ext uri="{FF2B5EF4-FFF2-40B4-BE49-F238E27FC236}">
                  <a16:creationId xmlns:a16="http://schemas.microsoft.com/office/drawing/2014/main" id="{B828F32A-B5EC-4BBE-A7A9-A152B417FEDD}"/>
                </a:ext>
              </a:extLst>
            </p:cNvPr>
            <p:cNvCxnSpPr/>
            <p:nvPr/>
          </p:nvCxnSpPr>
          <p:spPr>
            <a:xfrm flipH="1">
              <a:off x="5112961"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6" name="文字方塊 165">
              <a:extLst>
                <a:ext uri="{FF2B5EF4-FFF2-40B4-BE49-F238E27FC236}">
                  <a16:creationId xmlns:a16="http://schemas.microsoft.com/office/drawing/2014/main" id="{82FBB79B-6ECB-4D85-9AC0-64A63C44AC1E}"/>
                </a:ext>
              </a:extLst>
            </p:cNvPr>
            <p:cNvSpPr txBox="1"/>
            <p:nvPr/>
          </p:nvSpPr>
          <p:spPr>
            <a:xfrm>
              <a:off x="5031046"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7" name="直線接點 166">
              <a:extLst>
                <a:ext uri="{FF2B5EF4-FFF2-40B4-BE49-F238E27FC236}">
                  <a16:creationId xmlns:a16="http://schemas.microsoft.com/office/drawing/2014/main" id="{AD776AFB-6986-4362-8648-92B900A3D4AB}"/>
                </a:ext>
              </a:extLst>
            </p:cNvPr>
            <p:cNvCxnSpPr/>
            <p:nvPr/>
          </p:nvCxnSpPr>
          <p:spPr>
            <a:xfrm flipH="1">
              <a:off x="5113345"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8" name="文字方塊 167">
              <a:extLst>
                <a:ext uri="{FF2B5EF4-FFF2-40B4-BE49-F238E27FC236}">
                  <a16:creationId xmlns:a16="http://schemas.microsoft.com/office/drawing/2014/main" id="{45CADCAC-55C8-469B-B247-64CD95163308}"/>
                </a:ext>
              </a:extLst>
            </p:cNvPr>
            <p:cNvSpPr txBox="1"/>
            <p:nvPr/>
          </p:nvSpPr>
          <p:spPr>
            <a:xfrm>
              <a:off x="5031430"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9" name="直線接點 168">
              <a:extLst>
                <a:ext uri="{FF2B5EF4-FFF2-40B4-BE49-F238E27FC236}">
                  <a16:creationId xmlns:a16="http://schemas.microsoft.com/office/drawing/2014/main" id="{7F6C5746-5645-4086-B2BD-4AD99E6E0FF6}"/>
                </a:ext>
              </a:extLst>
            </p:cNvPr>
            <p:cNvCxnSpPr/>
            <p:nvPr/>
          </p:nvCxnSpPr>
          <p:spPr>
            <a:xfrm flipH="1">
              <a:off x="5364421" y="6356520"/>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0" name="文字方塊 169">
              <a:extLst>
                <a:ext uri="{FF2B5EF4-FFF2-40B4-BE49-F238E27FC236}">
                  <a16:creationId xmlns:a16="http://schemas.microsoft.com/office/drawing/2014/main" id="{74B58640-0683-4017-9F88-9F3523B142A1}"/>
                </a:ext>
              </a:extLst>
            </p:cNvPr>
            <p:cNvSpPr txBox="1"/>
            <p:nvPr/>
          </p:nvSpPr>
          <p:spPr>
            <a:xfrm>
              <a:off x="5282506" y="6178379"/>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71" name="接點: 肘形 170">
              <a:extLst>
                <a:ext uri="{FF2B5EF4-FFF2-40B4-BE49-F238E27FC236}">
                  <a16:creationId xmlns:a16="http://schemas.microsoft.com/office/drawing/2014/main" id="{7F369B11-8679-416D-8D62-09BF9B3BF51C}"/>
                </a:ext>
              </a:extLst>
            </p:cNvPr>
            <p:cNvCxnSpPr>
              <a:cxnSpLocks/>
              <a:endCxn id="147" idx="2"/>
            </p:cNvCxnSpPr>
            <p:nvPr/>
          </p:nvCxnSpPr>
          <p:spPr>
            <a:xfrm>
              <a:off x="2447419" y="6753551"/>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2" name="橢圓 171">
              <a:extLst>
                <a:ext uri="{FF2B5EF4-FFF2-40B4-BE49-F238E27FC236}">
                  <a16:creationId xmlns:a16="http://schemas.microsoft.com/office/drawing/2014/main" id="{2E498232-05E1-4EFC-A113-E01FFB8F6827}"/>
                </a:ext>
              </a:extLst>
            </p:cNvPr>
            <p:cNvSpPr/>
            <p:nvPr/>
          </p:nvSpPr>
          <p:spPr>
            <a:xfrm>
              <a:off x="2430895" y="6736406"/>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3" name="接點: 肘形 172">
              <a:extLst>
                <a:ext uri="{FF2B5EF4-FFF2-40B4-BE49-F238E27FC236}">
                  <a16:creationId xmlns:a16="http://schemas.microsoft.com/office/drawing/2014/main" id="{1FB57E6C-3DE2-42E5-A7E5-9AB439530C99}"/>
                </a:ext>
              </a:extLst>
            </p:cNvPr>
            <p:cNvCxnSpPr>
              <a:cxnSpLocks/>
              <a:endCxn id="146" idx="0"/>
            </p:cNvCxnSpPr>
            <p:nvPr/>
          </p:nvCxnSpPr>
          <p:spPr>
            <a:xfrm flipV="1">
              <a:off x="2015550" y="5854731"/>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單箭頭接點 173">
              <a:extLst>
                <a:ext uri="{FF2B5EF4-FFF2-40B4-BE49-F238E27FC236}">
                  <a16:creationId xmlns:a16="http://schemas.microsoft.com/office/drawing/2014/main" id="{013D2508-8E68-4B35-86A4-57439016E011}"/>
                </a:ext>
              </a:extLst>
            </p:cNvPr>
            <p:cNvCxnSpPr>
              <a:cxnSpLocks/>
              <a:endCxn id="137" idx="1"/>
            </p:cNvCxnSpPr>
            <p:nvPr/>
          </p:nvCxnSpPr>
          <p:spPr>
            <a:xfrm>
              <a:off x="505072" y="6392520"/>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5" name="文字方塊 174">
              <a:extLst>
                <a:ext uri="{FF2B5EF4-FFF2-40B4-BE49-F238E27FC236}">
                  <a16:creationId xmlns:a16="http://schemas.microsoft.com/office/drawing/2014/main" id="{33AD2B3F-0BBE-485B-9A10-699D77D46A73}"/>
                </a:ext>
              </a:extLst>
            </p:cNvPr>
            <p:cNvSpPr txBox="1"/>
            <p:nvPr/>
          </p:nvSpPr>
          <p:spPr>
            <a:xfrm>
              <a:off x="0" y="6269035"/>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76" name="直線接點 175">
              <a:extLst>
                <a:ext uri="{FF2B5EF4-FFF2-40B4-BE49-F238E27FC236}">
                  <a16:creationId xmlns:a16="http://schemas.microsoft.com/office/drawing/2014/main" id="{D4E2BD89-CBBC-486F-9A01-BD8727909B6E}"/>
                </a:ext>
              </a:extLst>
            </p:cNvPr>
            <p:cNvCxnSpPr/>
            <p:nvPr/>
          </p:nvCxnSpPr>
          <p:spPr>
            <a:xfrm flipH="1">
              <a:off x="578764"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7" name="文字方塊 176">
              <a:extLst>
                <a:ext uri="{FF2B5EF4-FFF2-40B4-BE49-F238E27FC236}">
                  <a16:creationId xmlns:a16="http://schemas.microsoft.com/office/drawing/2014/main" id="{D2C08D01-86C5-418E-BD2D-BF5A23770986}"/>
                </a:ext>
              </a:extLst>
            </p:cNvPr>
            <p:cNvSpPr txBox="1"/>
            <p:nvPr/>
          </p:nvSpPr>
          <p:spPr>
            <a:xfrm>
              <a:off x="496849"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78" name="直線單箭頭接點 177">
              <a:extLst>
                <a:ext uri="{FF2B5EF4-FFF2-40B4-BE49-F238E27FC236}">
                  <a16:creationId xmlns:a16="http://schemas.microsoft.com/office/drawing/2014/main" id="{460C6956-90C9-4DEC-8981-3B76CEC77674}"/>
                </a:ext>
              </a:extLst>
            </p:cNvPr>
            <p:cNvCxnSpPr>
              <a:cxnSpLocks/>
              <a:stCxn id="181" idx="3"/>
            </p:cNvCxnSpPr>
            <p:nvPr/>
          </p:nvCxnSpPr>
          <p:spPr>
            <a:xfrm>
              <a:off x="6114390" y="6393122"/>
              <a:ext cx="28831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接點 178">
              <a:extLst>
                <a:ext uri="{FF2B5EF4-FFF2-40B4-BE49-F238E27FC236}">
                  <a16:creationId xmlns:a16="http://schemas.microsoft.com/office/drawing/2014/main" id="{C473D017-4A3D-42D3-B959-708C0CA4B535}"/>
                </a:ext>
              </a:extLst>
            </p:cNvPr>
            <p:cNvCxnSpPr/>
            <p:nvPr/>
          </p:nvCxnSpPr>
          <p:spPr>
            <a:xfrm flipH="1">
              <a:off x="6194676"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80" name="文字方塊 179">
              <a:extLst>
                <a:ext uri="{FF2B5EF4-FFF2-40B4-BE49-F238E27FC236}">
                  <a16:creationId xmlns:a16="http://schemas.microsoft.com/office/drawing/2014/main" id="{DFA0321A-274F-49BB-B699-68AEFE39E3D4}"/>
                </a:ext>
              </a:extLst>
            </p:cNvPr>
            <p:cNvSpPr txBox="1"/>
            <p:nvPr/>
          </p:nvSpPr>
          <p:spPr>
            <a:xfrm>
              <a:off x="6112761"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1" name="矩形 180">
                  <a:extLst>
                    <a:ext uri="{FF2B5EF4-FFF2-40B4-BE49-F238E27FC236}">
                      <a16:creationId xmlns:a16="http://schemas.microsoft.com/office/drawing/2014/main" id="{DB0AEB92-9E8A-45AA-9D44-EC3E6F1E9703}"/>
                    </a:ext>
                  </a:extLst>
                </p:cNvPr>
                <p:cNvSpPr/>
                <p:nvPr/>
              </p:nvSpPr>
              <p:spPr>
                <a:xfrm>
                  <a:off x="5610390" y="6105122"/>
                  <a:ext cx="504000" cy="576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en-US" altLang="zh-TW" sz="1000" dirty="0">
                    <a:solidFill>
                      <a:schemeClr val="tx1"/>
                    </a:solidFill>
                    <a:latin typeface="Times New Roman" panose="02020603050405020304" pitchFamily="18" charset="0"/>
                  </a:endParaRPr>
                </a:p>
                <a:p>
                  <a:pPr algn="ctr"/>
                  <a:r>
                    <a:rPr lang="en-US" altLang="zh-TW" sz="1000" dirty="0">
                      <a:solidFill>
                        <a:schemeClr val="tx1"/>
                      </a:solidFill>
                      <a:latin typeface="Times New Roman" panose="02020603050405020304" pitchFamily="18" charset="0"/>
                    </a:rPr>
                    <a:t>&amp;</a:t>
                  </a:r>
                </a:p>
                <a:p>
                  <a:pPr algn="ctr"/>
                  <a:r>
                    <a:rPr lang="en-US" altLang="zh-TW" sz="1000" dirty="0">
                      <a:solidFill>
                        <a:schemeClr val="tx1"/>
                      </a:solidFill>
                      <a:latin typeface="Times New Roman" panose="02020603050405020304" pitchFamily="18" charset="0"/>
                    </a:rPr>
                    <a:t>affine</a:t>
                  </a:r>
                </a:p>
              </p:txBody>
            </p:sp>
          </mc:Choice>
          <mc:Fallback xmlns="">
            <p:sp>
              <p:nvSpPr>
                <p:cNvPr id="295" name="矩形 294">
                  <a:extLst>
                    <a:ext uri="{FF2B5EF4-FFF2-40B4-BE49-F238E27FC236}">
                      <a16:creationId xmlns:a16="http://schemas.microsoft.com/office/drawing/2014/main" id="{88AF3FBB-CE8D-41E9-9CD4-B29BF90BE189}"/>
                    </a:ext>
                  </a:extLst>
                </p:cNvPr>
                <p:cNvSpPr>
                  <a:spLocks noRot="1" noChangeAspect="1" noMove="1" noResize="1" noEditPoints="1" noAdjustHandles="1" noChangeArrowheads="1" noChangeShapeType="1" noTextEdit="1"/>
                </p:cNvSpPr>
                <p:nvPr/>
              </p:nvSpPr>
              <p:spPr>
                <a:xfrm>
                  <a:off x="5610390" y="6105122"/>
                  <a:ext cx="504000" cy="576000"/>
                </a:xfrm>
                <a:prstGeom prst="rect">
                  <a:avLst/>
                </a:prstGeom>
                <a:blipFill>
                  <a:blip r:embed="rId25"/>
                  <a:stretch>
                    <a:fillRect b="-2062"/>
                  </a:stretch>
                </a:blipFill>
                <a:ln w="12700">
                  <a:solidFill>
                    <a:srgbClr val="000000"/>
                  </a:solidFill>
                </a:ln>
              </p:spPr>
              <p:txBody>
                <a:bodyPr/>
                <a:lstStyle/>
                <a:p>
                  <a:r>
                    <a:rPr lang="zh-TW" altLang="en-US">
                      <a:noFill/>
                    </a:rPr>
                    <a:t> </a:t>
                  </a:r>
                </a:p>
              </p:txBody>
            </p:sp>
          </mc:Fallback>
        </mc:AlternateContent>
        <p:sp>
          <p:nvSpPr>
            <p:cNvPr id="182" name="文字方塊 181">
              <a:extLst>
                <a:ext uri="{FF2B5EF4-FFF2-40B4-BE49-F238E27FC236}">
                  <a16:creationId xmlns:a16="http://schemas.microsoft.com/office/drawing/2014/main" id="{F290D62C-ADDD-4354-8CC2-CDF9F2B5CE4D}"/>
                </a:ext>
              </a:extLst>
            </p:cNvPr>
            <p:cNvSpPr txBox="1"/>
            <p:nvPr/>
          </p:nvSpPr>
          <p:spPr>
            <a:xfrm>
              <a:off x="6347876" y="6268106"/>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grpSp>
      <p:sp>
        <p:nvSpPr>
          <p:cNvPr id="70" name="文字方塊 69">
            <a:extLst>
              <a:ext uri="{FF2B5EF4-FFF2-40B4-BE49-F238E27FC236}">
                <a16:creationId xmlns:a16="http://schemas.microsoft.com/office/drawing/2014/main" id="{B1E6FACE-D1E7-4DD1-A827-167A1D421188}"/>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71" name="文字方塊 70">
            <a:extLst>
              <a:ext uri="{FF2B5EF4-FFF2-40B4-BE49-F238E27FC236}">
                <a16:creationId xmlns:a16="http://schemas.microsoft.com/office/drawing/2014/main" id="{87819B86-E2F3-446D-80E4-7FFFD89A506E}"/>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91475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8" grpId="0"/>
      <p:bldP spid="73" grpId="0"/>
      <p:bldP spid="7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821439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S-box Implementation - Composite Field Operation  </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E87A13DD-05AD-4546-895C-2F299AF373C4}"/>
                  </a:ext>
                </a:extLst>
              </p:cNvPr>
              <p:cNvSpPr txBox="1"/>
              <p:nvPr/>
            </p:nvSpPr>
            <p:spPr>
              <a:xfrm>
                <a:off x="1060561" y="1991420"/>
                <a:ext cx="7983276" cy="1713546"/>
              </a:xfrm>
              <a:prstGeom prst="rect">
                <a:avLst/>
              </a:prstGeom>
              <a:noFill/>
            </p:spPr>
            <p:txBody>
              <a:bodyPr wrap="square" rtlCol="0">
                <a:spAutoFit/>
              </a:bodyPr>
              <a:lstStyle/>
              <a:p>
                <a:pPr>
                  <a:lnSpc>
                    <a:spcPct val="150000"/>
                  </a:lnSpc>
                </a:pPr>
                <a:r>
                  <a:rPr lang="en-US" altLang="zh-TW" dirty="0">
                    <a:latin typeface="Times New Roman" panose="02020603050405020304" pitchFamily="18" charset="0"/>
                    <a:cs typeface="Times New Roman" panose="02020603050405020304" pitchFamily="18" charset="0"/>
                  </a:rPr>
                  <a:t>If </a:t>
                </a:r>
                <a14:m>
                  <m:oMath xmlns:m="http://schemas.openxmlformats.org/officeDocument/2006/math">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𝑎</m:t>
                    </m:r>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sup>
                    </m:s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oMath>
                </a14:m>
                <a:r>
                  <a:rPr lang="en-US" altLang="zh-TW"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zh-TW"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latin typeface="Cambria Math" panose="02040503050406030204" pitchFamily="18" charset="0"/>
                            <a:ea typeface="標楷體" panose="03000509000000000000" pitchFamily="65" charset="-120"/>
                            <a:cs typeface="Times New Roman" panose="02020603050405020304" pitchFamily="18" charset="0"/>
                          </a:rPr>
                          <m:t>−1</m:t>
                        </m:r>
                      </m:sup>
                    </m:sSup>
                  </m:oMath>
                </a14:m>
                <a:r>
                  <a:rPr lang="en-US" altLang="zh-TW" dirty="0">
                    <a:latin typeface="Times New Roman" panose="02020603050405020304" pitchFamily="18" charset="0"/>
                    <a:cs typeface="Times New Roman" panose="02020603050405020304" pitchFamily="18" charset="0"/>
                  </a:rPr>
                  <a:t> is the multiplicative inverse of </a:t>
                </a:r>
                <a14:m>
                  <m:oMath xmlns:m="http://schemas.openxmlformats.org/officeDocument/2006/math">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oMath>
                </a14:m>
                <a:r>
                  <a:rPr lang="en-US" altLang="zh-TW" dirty="0">
                    <a:latin typeface="Times New Roman" panose="02020603050405020304" pitchFamily="18" charset="0"/>
                    <a:cs typeface="Times New Roman" panose="02020603050405020304" pitchFamily="18" charset="0"/>
                  </a:rPr>
                  <a:t>.</a:t>
                </a:r>
              </a:p>
              <a:p>
                <a:pPr>
                  <a:lnSpc>
                    <a:spcPct val="150000"/>
                  </a:lnSpc>
                </a:pPr>
                <a:r>
                  <a:rPr lang="en-US" altLang="zh-TW" dirty="0">
                    <a:latin typeface="Times New Roman" panose="02020603050405020304" pitchFamily="18" charset="0"/>
                    <a:cs typeface="Times New Roman" panose="02020603050405020304" pitchFamily="18" charset="0"/>
                  </a:rPr>
                  <a:t>From [11], the multiplicative inverse can be computed using Equation.</a:t>
                </a:r>
              </a:p>
              <a:p>
                <a:pPr>
                  <a:lnSpc>
                    <a:spcPct val="150000"/>
                  </a:lnSpc>
                </a:pPr>
                <a14:m>
                  <m:oMathPara xmlns:m="http://schemas.openxmlformats.org/officeDocument/2006/math">
                    <m:oMathParaPr>
                      <m:jc m:val="left"/>
                    </m:oMathParaPr>
                    <m:oMath xmlns:m="http://schemas.openxmlformats.org/officeDocument/2006/math">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a:latin typeface="Cambria Math" panose="02040503050406030204" pitchFamily="18" charset="0"/>
                          <a:cs typeface="Times New Roman" panose="02020603050405020304" pitchFamily="18" charset="0"/>
                        </a:rPr>
                        <m:t>= </m:t>
                      </m:r>
                      <m:r>
                        <a:rPr lang="en-US" altLang="zh-TW" sz="1800" b="1" i="1" dirty="0">
                          <a:latin typeface="Cambria Math" panose="02040503050406030204" pitchFamily="18" charset="0"/>
                          <a:cs typeface="Times New Roman" panose="02020603050405020304" pitchFamily="18" charset="0"/>
                        </a:rPr>
                        <m:t>𝒃</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smtClean="0">
                          <a:latin typeface="Cambria Math" panose="02040503050406030204" pitchFamily="18" charset="0"/>
                          <a:cs typeface="Times New Roman" panose="02020603050405020304" pitchFamily="18" charset="0"/>
                        </a:rPr>
                        <m:t>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oMath>
                  </m:oMathPara>
                </a14:m>
                <a:endParaRPr lang="en-US" altLang="zh-TW" sz="1800" b="1" dirty="0">
                  <a:latin typeface="Times New Roman" panose="02020603050405020304" pitchFamily="18" charset="0"/>
                  <a:cs typeface="Times New Roman" panose="02020603050405020304" pitchFamily="18" charset="0"/>
                </a:endParaRPr>
              </a:p>
              <a:p>
                <a:pPr>
                  <a:lnSpc>
                    <a:spcPct val="150000"/>
                  </a:lnSpc>
                </a:pPr>
                <a:r>
                  <a:rPr lang="en-US" altLang="zh-TW" sz="1800" dirty="0">
                    <a:latin typeface="Times New Roman" panose="02020603050405020304" pitchFamily="18" charset="0"/>
                    <a:cs typeface="Times New Roman" panose="02020603050405020304" pitchFamily="18" charset="0"/>
                  </a:rPr>
                  <a:t>The irreducible polynomial is </a:t>
                </a:r>
                <a14:m>
                  <m:oMath xmlns:m="http://schemas.openxmlformats.org/officeDocument/2006/math">
                    <m:sSup>
                      <m:sSupPr>
                        <m:ctrlPr>
                          <a:rPr lang="en-US" altLang="zh-TW" sz="1800" i="1" dirty="0" smtClean="0">
                            <a:latin typeface="Cambria Math" panose="02040503050406030204" pitchFamily="18" charset="0"/>
                            <a:cs typeface="Times New Roman" panose="02020603050405020304" pitchFamily="18" charset="0"/>
                          </a:rPr>
                        </m:ctrlPr>
                      </m:sSupPr>
                      <m:e>
                        <m:r>
                          <a:rPr lang="en-US" altLang="zh-TW" sz="1800" b="0" i="1" dirty="0" smtClean="0">
                            <a:latin typeface="Cambria Math" panose="02040503050406030204" pitchFamily="18" charset="0"/>
                            <a:cs typeface="Times New Roman" panose="02020603050405020304" pitchFamily="18" charset="0"/>
                          </a:rPr>
                          <m:t>𝑥</m:t>
                        </m:r>
                      </m:e>
                      <m:sup>
                        <m:r>
                          <a:rPr lang="en-US" altLang="zh-TW" sz="1800" b="0" i="1" dirty="0" smtClean="0">
                            <a:latin typeface="Cambria Math" panose="02040503050406030204" pitchFamily="18" charset="0"/>
                            <a:cs typeface="Times New Roman" panose="02020603050405020304" pitchFamily="18" charset="0"/>
                          </a:rPr>
                          <m:t>2</m:t>
                        </m:r>
                      </m:sup>
                    </m:sSup>
                    <m:r>
                      <a:rPr lang="en-US" altLang="zh-TW" sz="1800" b="0" i="1" dirty="0" smtClean="0">
                        <a:latin typeface="Cambria Math" panose="02040503050406030204" pitchFamily="18" charset="0"/>
                        <a:cs typeface="Times New Roman" panose="02020603050405020304" pitchFamily="18" charset="0"/>
                      </a:rPr>
                      <m:t>+</m:t>
                    </m:r>
                    <m:r>
                      <a:rPr lang="en-US" altLang="zh-TW" sz="1800" b="0" i="1" dirty="0" smtClean="0">
                        <a:latin typeface="Cambria Math" panose="02040503050406030204" pitchFamily="18" charset="0"/>
                        <a:cs typeface="Times New Roman" panose="02020603050405020304" pitchFamily="18" charset="0"/>
                      </a:rPr>
                      <m:t>𝑥</m:t>
                    </m:r>
                    <m:r>
                      <a:rPr lang="en-US" altLang="zh-TW" sz="1800" b="0" i="1" dirty="0" smtClean="0">
                        <a:latin typeface="Cambria Math" panose="02040503050406030204" pitchFamily="18" charset="0"/>
                        <a:cs typeface="Times New Roman" panose="02020603050405020304" pitchFamily="18" charset="0"/>
                      </a:rPr>
                      <m:t>+</m:t>
                    </m:r>
                    <m:r>
                      <a:rPr lang="zh-TW" altLang="en-US" sz="1800" b="0" i="1" dirty="0" smtClean="0">
                        <a:latin typeface="Cambria Math" panose="02040503050406030204" pitchFamily="18" charset="0"/>
                        <a:cs typeface="Times New Roman" panose="02020603050405020304" pitchFamily="18" charset="0"/>
                      </a:rPr>
                      <m:t>𝜆</m:t>
                    </m:r>
                    <m:r>
                      <a:rPr lang="en-US" altLang="zh-TW" sz="1800" i="1" dirty="0" smtClean="0">
                        <a:latin typeface="Cambria Math" panose="02040503050406030204" pitchFamily="18" charset="0"/>
                        <a:cs typeface="Times New Roman" panose="02020603050405020304" pitchFamily="18" charset="0"/>
                      </a:rPr>
                      <m:t> </m:t>
                    </m:r>
                  </m:oMath>
                </a14:m>
                <a:r>
                  <a:rPr lang="en-US" altLang="zh-TW" sz="1800" i="1" dirty="0">
                    <a:latin typeface="Times New Roman" panose="02020603050405020304" pitchFamily="18" charset="0"/>
                    <a:cs typeface="Times New Roman" panose="02020603050405020304" pitchFamily="18" charset="0"/>
                  </a:rPr>
                  <a:t>.</a:t>
                </a:r>
                <a:endParaRPr lang="zh-TW" altLang="en-US" sz="1800" i="1" dirty="0">
                  <a:latin typeface="Times New Roman" panose="02020603050405020304" pitchFamily="18" charset="0"/>
                  <a:cs typeface="Times New Roman" panose="02020603050405020304" pitchFamily="18" charset="0"/>
                </a:endParaRPr>
              </a:p>
            </p:txBody>
          </p:sp>
        </mc:Choice>
        <mc:Fallback xmlns="">
          <p:sp>
            <p:nvSpPr>
              <p:cNvPr id="19" name="文字方塊 18">
                <a:extLst>
                  <a:ext uri="{FF2B5EF4-FFF2-40B4-BE49-F238E27FC236}">
                    <a16:creationId xmlns:a16="http://schemas.microsoft.com/office/drawing/2014/main" id="{E87A13DD-05AD-4546-895C-2F299AF373C4}"/>
                  </a:ext>
                </a:extLst>
              </p:cNvPr>
              <p:cNvSpPr txBox="1">
                <a:spLocks noRot="1" noChangeAspect="1" noMove="1" noResize="1" noEditPoints="1" noAdjustHandles="1" noChangeArrowheads="1" noChangeShapeType="1" noTextEdit="1"/>
              </p:cNvSpPr>
              <p:nvPr/>
            </p:nvSpPr>
            <p:spPr>
              <a:xfrm>
                <a:off x="1060561" y="1991420"/>
                <a:ext cx="7983276" cy="1713546"/>
              </a:xfrm>
              <a:prstGeom prst="rect">
                <a:avLst/>
              </a:prstGeom>
              <a:blipFill>
                <a:blip r:embed="rId3"/>
                <a:stretch>
                  <a:fillRect l="-687" b="-4982"/>
                </a:stretch>
              </a:blipFill>
            </p:spPr>
            <p:txBody>
              <a:bodyPr/>
              <a:lstStyle/>
              <a:p>
                <a:r>
                  <a:rPr lang="zh-TW" altLang="en-US">
                    <a:noFill/>
                  </a:rPr>
                  <a:t> </a:t>
                </a:r>
              </a:p>
            </p:txBody>
          </p:sp>
        </mc:Fallback>
      </mc:AlternateContent>
      <p:sp>
        <p:nvSpPr>
          <p:cNvPr id="21" name="矩形 20">
            <a:extLst>
              <a:ext uri="{FF2B5EF4-FFF2-40B4-BE49-F238E27FC236}">
                <a16:creationId xmlns:a16="http://schemas.microsoft.com/office/drawing/2014/main" id="{8883C2E4-BA15-41BD-8D4B-2F72E7618A9A}"/>
              </a:ext>
            </a:extLst>
          </p:cNvPr>
          <p:cNvSpPr/>
          <p:nvPr/>
        </p:nvSpPr>
        <p:spPr>
          <a:xfrm>
            <a:off x="746" y="6211238"/>
            <a:ext cx="12197730" cy="276999"/>
          </a:xfrm>
          <a:prstGeom prst="rect">
            <a:avLst/>
          </a:prstGeom>
        </p:spPr>
        <p:txBody>
          <a:bodyPr wrap="square">
            <a:spAutoFit/>
          </a:bodyPr>
          <a:lstStyle/>
          <a:p>
            <a:r>
              <a:rPr lang="en-US" altLang="zh-TW" sz="1200" dirty="0">
                <a:latin typeface="Times New Roman" panose="02020603050405020304" pitchFamily="18" charset="0"/>
                <a:cs typeface="Times New Roman" panose="02020603050405020304" pitchFamily="18" charset="0"/>
              </a:rPr>
              <a:t>Source : E. NC Mui, “Practical Implementation of </a:t>
            </a:r>
            <a:r>
              <a:rPr lang="en-US" altLang="zh-TW" sz="1200" dirty="0" err="1">
                <a:latin typeface="Times New Roman" panose="02020603050405020304" pitchFamily="18" charset="0"/>
                <a:cs typeface="Times New Roman" panose="02020603050405020304" pitchFamily="18" charset="0"/>
              </a:rPr>
              <a:t>Rijndael</a:t>
            </a:r>
            <a:r>
              <a:rPr lang="en-US" altLang="zh-TW" sz="1200" dirty="0">
                <a:latin typeface="Times New Roman" panose="02020603050405020304" pitchFamily="18" charset="0"/>
                <a:cs typeface="Times New Roman" panose="02020603050405020304" pitchFamily="18" charset="0"/>
              </a:rPr>
              <a:t> S-Box Using Combinational Logic,” unpublished draft.</a:t>
            </a:r>
          </a:p>
        </p:txBody>
      </p:sp>
      <p:sp>
        <p:nvSpPr>
          <p:cNvPr id="22" name="文本框 16">
            <a:extLst>
              <a:ext uri="{FF2B5EF4-FFF2-40B4-BE49-F238E27FC236}">
                <a16:creationId xmlns:a16="http://schemas.microsoft.com/office/drawing/2014/main" id="{21678B74-58D0-42E2-9C50-F812421A38F9}"/>
              </a:ext>
            </a:extLst>
          </p:cNvPr>
          <p:cNvSpPr txBox="1"/>
          <p:nvPr/>
        </p:nvSpPr>
        <p:spPr>
          <a:xfrm>
            <a:off x="1059707" y="1587500"/>
            <a:ext cx="2565125" cy="400110"/>
          </a:xfrm>
          <a:prstGeom prst="rect">
            <a:avLst/>
          </a:prstGeom>
          <a:noFill/>
        </p:spPr>
        <p:txBody>
          <a:bodyPr wrap="none" rtlCol="0">
            <a:spAutoFit/>
          </a:bodyPr>
          <a:lstStyle/>
          <a:p>
            <a:pPr algn="ctr">
              <a:defRPr/>
            </a:pPr>
            <a:r>
              <a:rPr lang="en-US" altLang="zh-TW" sz="2000" b="1" dirty="0">
                <a:solidFill>
                  <a:srgbClr val="18478F"/>
                </a:solidFill>
                <a:latin typeface="Times New Roman" panose="02020603050405020304" pitchFamily="18" charset="0"/>
                <a:ea typeface="微軟正黑體" panose="020B0604030504040204" pitchFamily="34" charset="-120"/>
                <a:cs typeface="Times New Roman" panose="02020603050405020304" pitchFamily="18" charset="0"/>
              </a:rPr>
              <a:t>Multiplicative inverse</a:t>
            </a:r>
          </a:p>
        </p:txBody>
      </p:sp>
      <p:cxnSp>
        <p:nvCxnSpPr>
          <p:cNvPr id="23" name="直線接點 22">
            <a:extLst>
              <a:ext uri="{FF2B5EF4-FFF2-40B4-BE49-F238E27FC236}">
                <a16:creationId xmlns:a16="http://schemas.microsoft.com/office/drawing/2014/main" id="{E180F605-20D1-4279-98E6-36E1FCFCD8A7}"/>
              </a:ext>
            </a:extLst>
          </p:cNvPr>
          <p:cNvCxnSpPr>
            <a:cxnSpLocks/>
          </p:cNvCxnSpPr>
          <p:nvPr/>
        </p:nvCxnSpPr>
        <p:spPr>
          <a:xfrm>
            <a:off x="1056751" y="1989671"/>
            <a:ext cx="2700000" cy="0"/>
          </a:xfrm>
          <a:prstGeom prst="line">
            <a:avLst/>
          </a:prstGeom>
          <a:ln w="28575">
            <a:solidFill>
              <a:srgbClr val="18478F"/>
            </a:solidFill>
          </a:ln>
        </p:spPr>
        <p:style>
          <a:lnRef idx="1">
            <a:schemeClr val="accent1"/>
          </a:lnRef>
          <a:fillRef idx="0">
            <a:schemeClr val="accent1"/>
          </a:fillRef>
          <a:effectRef idx="0">
            <a:schemeClr val="accent1"/>
          </a:effectRef>
          <a:fontRef idx="minor">
            <a:schemeClr val="tx1"/>
          </a:fontRef>
        </p:style>
      </p:cxnSp>
      <p:grpSp>
        <p:nvGrpSpPr>
          <p:cNvPr id="25" name="群組 24">
            <a:extLst>
              <a:ext uri="{FF2B5EF4-FFF2-40B4-BE49-F238E27FC236}">
                <a16:creationId xmlns:a16="http://schemas.microsoft.com/office/drawing/2014/main" id="{CBADF121-7A86-4CD2-9454-586CCB36D742}"/>
              </a:ext>
            </a:extLst>
          </p:cNvPr>
          <p:cNvGrpSpPr/>
          <p:nvPr/>
        </p:nvGrpSpPr>
        <p:grpSpPr>
          <a:xfrm>
            <a:off x="2686301" y="4398088"/>
            <a:ext cx="6824477" cy="1115038"/>
            <a:chOff x="114806" y="2577465"/>
            <a:chExt cx="6824477" cy="1115038"/>
          </a:xfrm>
        </p:grpSpPr>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1CA8E049-7A78-4637-B6FA-98D0EDEA295F}"/>
                    </a:ext>
                  </a:extLst>
                </p:cNvPr>
                <p:cNvSpPr/>
                <p:nvPr/>
              </p:nvSpPr>
              <p:spPr>
                <a:xfrm>
                  <a:off x="907878" y="2971945"/>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0" name="矩形 189">
                  <a:extLst>
                    <a:ext uri="{FF2B5EF4-FFF2-40B4-BE49-F238E27FC236}">
                      <a16:creationId xmlns:a16="http://schemas.microsoft.com/office/drawing/2014/main" id="{23862EBB-5302-4BDE-A2DD-B730D64F9BE8}"/>
                    </a:ext>
                  </a:extLst>
                </p:cNvPr>
                <p:cNvSpPr>
                  <a:spLocks noRot="1" noChangeAspect="1" noMove="1" noResize="1" noEditPoints="1" noAdjustHandles="1" noChangeArrowheads="1" noChangeShapeType="1" noTextEdit="1"/>
                </p:cNvSpPr>
                <p:nvPr/>
              </p:nvSpPr>
              <p:spPr>
                <a:xfrm>
                  <a:off x="907878" y="297194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29" name="群組 28">
              <a:extLst>
                <a:ext uri="{FF2B5EF4-FFF2-40B4-BE49-F238E27FC236}">
                  <a16:creationId xmlns:a16="http://schemas.microsoft.com/office/drawing/2014/main" id="{09A94BC4-B080-4172-9A7B-D73B2F89330A}"/>
                </a:ext>
              </a:extLst>
            </p:cNvPr>
            <p:cNvGrpSpPr/>
            <p:nvPr/>
          </p:nvGrpSpPr>
          <p:grpSpPr>
            <a:xfrm>
              <a:off x="2040356" y="3422503"/>
              <a:ext cx="180000" cy="180000"/>
              <a:chOff x="2616764" y="5400675"/>
              <a:chExt cx="180000" cy="180000"/>
            </a:xfrm>
          </p:grpSpPr>
          <p:sp>
            <p:nvSpPr>
              <p:cNvPr id="86" name="橢圓 85">
                <a:extLst>
                  <a:ext uri="{FF2B5EF4-FFF2-40B4-BE49-F238E27FC236}">
                    <a16:creationId xmlns:a16="http://schemas.microsoft.com/office/drawing/2014/main" id="{B3A9CEDE-3AF0-443F-9129-3EB16516B567}"/>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87" name="直線接點 86">
                <a:extLst>
                  <a:ext uri="{FF2B5EF4-FFF2-40B4-BE49-F238E27FC236}">
                    <a16:creationId xmlns:a16="http://schemas.microsoft.com/office/drawing/2014/main" id="{2F6F76D0-9877-4227-B4AB-C5C681814FA5}"/>
                  </a:ext>
                </a:extLst>
              </p:cNvPr>
              <p:cNvCxnSpPr>
                <a:cxnSpLocks/>
                <a:stCxn id="86" idx="0"/>
                <a:endCxn id="86"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FA4818F5-6503-497C-9B4C-D73B4E687470}"/>
                  </a:ext>
                </a:extLst>
              </p:cNvPr>
              <p:cNvCxnSpPr>
                <a:cxnSpLocks/>
                <a:stCxn id="86" idx="2"/>
                <a:endCxn id="86"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980CD4C0-AC80-43E6-AF29-AE041D45DED9}"/>
                    </a:ext>
                  </a:extLst>
                </p:cNvPr>
                <p:cNvSpPr/>
                <p:nvPr/>
              </p:nvSpPr>
              <p:spPr>
                <a:xfrm>
                  <a:off x="2312035" y="261177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2" name="矩形 191">
                  <a:extLst>
                    <a:ext uri="{FF2B5EF4-FFF2-40B4-BE49-F238E27FC236}">
                      <a16:creationId xmlns:a16="http://schemas.microsoft.com/office/drawing/2014/main" id="{A2B2D9DB-0611-43CD-A7B6-5670D7E4B10F}"/>
                    </a:ext>
                  </a:extLst>
                </p:cNvPr>
                <p:cNvSpPr>
                  <a:spLocks noRot="1" noChangeAspect="1" noMove="1" noResize="1" noEditPoints="1" noAdjustHandles="1" noChangeArrowheads="1" noChangeShapeType="1" noTextEdit="1"/>
                </p:cNvSpPr>
                <p:nvPr/>
              </p:nvSpPr>
              <p:spPr>
                <a:xfrm>
                  <a:off x="2312035" y="2611778"/>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31" name="接點: 肘形 30">
              <a:extLst>
                <a:ext uri="{FF2B5EF4-FFF2-40B4-BE49-F238E27FC236}">
                  <a16:creationId xmlns:a16="http://schemas.microsoft.com/office/drawing/2014/main" id="{A8FC67B3-65B3-4D87-AE4D-17642F26E352}"/>
                </a:ext>
              </a:extLst>
            </p:cNvPr>
            <p:cNvCxnSpPr>
              <a:cxnSpLocks/>
              <a:stCxn id="30" idx="1"/>
              <a:endCxn id="86" idx="2"/>
            </p:cNvCxnSpPr>
            <p:nvPr/>
          </p:nvCxnSpPr>
          <p:spPr>
            <a:xfrm rot="10800000" flipV="1">
              <a:off x="2040357" y="2791777"/>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182935B2-166F-4F87-973D-043F1D52602D}"/>
                </a:ext>
              </a:extLst>
            </p:cNvPr>
            <p:cNvCxnSpPr>
              <a:cxnSpLocks/>
              <a:stCxn id="28" idx="3"/>
            </p:cNvCxnSpPr>
            <p:nvPr/>
          </p:nvCxnSpPr>
          <p:spPr>
            <a:xfrm>
              <a:off x="1267878" y="3151945"/>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5FFBBE82-1144-4457-970C-2F787DD18CE8}"/>
                    </a:ext>
                  </a:extLst>
                </p:cNvPr>
                <p:cNvSpPr/>
                <p:nvPr/>
              </p:nvSpPr>
              <p:spPr>
                <a:xfrm>
                  <a:off x="3032034" y="261160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5" name="矩形 194">
                  <a:extLst>
                    <a:ext uri="{FF2B5EF4-FFF2-40B4-BE49-F238E27FC236}">
                      <a16:creationId xmlns:a16="http://schemas.microsoft.com/office/drawing/2014/main" id="{9EE9C508-C386-4E87-815B-BA16F817D66C}"/>
                    </a:ext>
                  </a:extLst>
                </p:cNvPr>
                <p:cNvSpPr>
                  <a:spLocks noRot="1" noChangeAspect="1" noMove="1" noResize="1" noEditPoints="1" noAdjustHandles="1" noChangeArrowheads="1" noChangeShapeType="1" noTextEdit="1"/>
                </p:cNvSpPr>
                <p:nvPr/>
              </p:nvSpPr>
              <p:spPr>
                <a:xfrm>
                  <a:off x="3032034" y="261160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1E261CAD-2DA8-4B80-8BD4-527B45B16F7A}"/>
                    </a:ext>
                  </a:extLst>
                </p:cNvPr>
                <p:cNvSpPr/>
                <p:nvPr/>
              </p:nvSpPr>
              <p:spPr>
                <a:xfrm>
                  <a:off x="3968182" y="2972140"/>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6" name="矩形 195">
                  <a:extLst>
                    <a:ext uri="{FF2B5EF4-FFF2-40B4-BE49-F238E27FC236}">
                      <a16:creationId xmlns:a16="http://schemas.microsoft.com/office/drawing/2014/main" id="{DC57AF2D-6B81-4258-A95C-029D2B575407}"/>
                    </a:ext>
                  </a:extLst>
                </p:cNvPr>
                <p:cNvSpPr>
                  <a:spLocks noRot="1" noChangeAspect="1" noMove="1" noResize="1" noEditPoints="1" noAdjustHandles="1" noChangeArrowheads="1" noChangeShapeType="1" noTextEdit="1"/>
                </p:cNvSpPr>
                <p:nvPr/>
              </p:nvSpPr>
              <p:spPr>
                <a:xfrm>
                  <a:off x="3968182" y="2972140"/>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E601B412-AB37-49D5-A92A-558102ECAE6C}"/>
                    </a:ext>
                  </a:extLst>
                </p:cNvPr>
                <p:cNvSpPr/>
                <p:nvPr/>
              </p:nvSpPr>
              <p:spPr>
                <a:xfrm>
                  <a:off x="3032034"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7" name="矩形 196">
                  <a:extLst>
                    <a:ext uri="{FF2B5EF4-FFF2-40B4-BE49-F238E27FC236}">
                      <a16:creationId xmlns:a16="http://schemas.microsoft.com/office/drawing/2014/main" id="{F3B43DAF-AA71-41E6-8CD9-71A5D3CA9E49}"/>
                    </a:ext>
                  </a:extLst>
                </p:cNvPr>
                <p:cNvSpPr>
                  <a:spLocks noRot="1" noChangeAspect="1" noMove="1" noResize="1" noEditPoints="1" noAdjustHandles="1" noChangeArrowheads="1" noChangeShapeType="1" noTextEdit="1"/>
                </p:cNvSpPr>
                <p:nvPr/>
              </p:nvSpPr>
              <p:spPr>
                <a:xfrm>
                  <a:off x="3032034" y="3332503"/>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4E41D2F3-E4B8-408F-97CF-FFA715575085}"/>
                    </a:ext>
                  </a:extLst>
                </p:cNvPr>
                <p:cNvSpPr/>
                <p:nvPr/>
              </p:nvSpPr>
              <p:spPr>
                <a:xfrm>
                  <a:off x="5725295" y="297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8" name="矩形 197">
                  <a:extLst>
                    <a:ext uri="{FF2B5EF4-FFF2-40B4-BE49-F238E27FC236}">
                      <a16:creationId xmlns:a16="http://schemas.microsoft.com/office/drawing/2014/main" id="{9E02EB36-34C3-4B27-ABD8-F8BE5F12A025}"/>
                    </a:ext>
                  </a:extLst>
                </p:cNvPr>
                <p:cNvSpPr>
                  <a:spLocks noRot="1" noChangeAspect="1" noMove="1" noResize="1" noEditPoints="1" noAdjustHandles="1" noChangeArrowheads="1" noChangeShapeType="1" noTextEdit="1"/>
                </p:cNvSpPr>
                <p:nvPr/>
              </p:nvSpPr>
              <p:spPr>
                <a:xfrm>
                  <a:off x="5725295" y="2972503"/>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p:grpSp>
          <p:nvGrpSpPr>
            <p:cNvPr id="37" name="群組 36">
              <a:extLst>
                <a:ext uri="{FF2B5EF4-FFF2-40B4-BE49-F238E27FC236}">
                  <a16:creationId xmlns:a16="http://schemas.microsoft.com/office/drawing/2014/main" id="{61909889-B8FE-4C89-8C4C-E05C501AABB1}"/>
                </a:ext>
              </a:extLst>
            </p:cNvPr>
            <p:cNvGrpSpPr/>
            <p:nvPr/>
          </p:nvGrpSpPr>
          <p:grpSpPr>
            <a:xfrm>
              <a:off x="3553879" y="3061823"/>
              <a:ext cx="180000" cy="180000"/>
              <a:chOff x="2616764" y="5400675"/>
              <a:chExt cx="180000" cy="180000"/>
            </a:xfrm>
          </p:grpSpPr>
          <p:sp>
            <p:nvSpPr>
              <p:cNvPr id="83" name="橢圓 82">
                <a:extLst>
                  <a:ext uri="{FF2B5EF4-FFF2-40B4-BE49-F238E27FC236}">
                    <a16:creationId xmlns:a16="http://schemas.microsoft.com/office/drawing/2014/main" id="{E6EFA300-4395-45C5-B2E5-298EA2178309}"/>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84" name="直線接點 83">
                <a:extLst>
                  <a:ext uri="{FF2B5EF4-FFF2-40B4-BE49-F238E27FC236}">
                    <a16:creationId xmlns:a16="http://schemas.microsoft.com/office/drawing/2014/main" id="{0ECD5D1C-17CA-4EF8-A97A-15EEB7A60A58}"/>
                  </a:ext>
                </a:extLst>
              </p:cNvPr>
              <p:cNvCxnSpPr>
                <a:cxnSpLocks/>
                <a:stCxn id="83" idx="0"/>
                <a:endCxn id="83"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5" name="直線接點 84">
                <a:extLst>
                  <a:ext uri="{FF2B5EF4-FFF2-40B4-BE49-F238E27FC236}">
                    <a16:creationId xmlns:a16="http://schemas.microsoft.com/office/drawing/2014/main" id="{20FFF235-A43C-42D8-8EAD-E12555F60A4F}"/>
                  </a:ext>
                </a:extLst>
              </p:cNvPr>
              <p:cNvCxnSpPr>
                <a:cxnSpLocks/>
                <a:stCxn id="83" idx="2"/>
                <a:endCxn id="83"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8F7FB29-D3D6-40F1-9A66-3E3A31797A4F}"/>
                    </a:ext>
                  </a:extLst>
                </p:cNvPr>
                <p:cNvSpPr/>
                <p:nvPr/>
              </p:nvSpPr>
              <p:spPr>
                <a:xfrm>
                  <a:off x="4773339" y="261368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0" name="矩形 199">
                  <a:extLst>
                    <a:ext uri="{FF2B5EF4-FFF2-40B4-BE49-F238E27FC236}">
                      <a16:creationId xmlns:a16="http://schemas.microsoft.com/office/drawing/2014/main" id="{0B425A52-C206-4595-97E8-74B6D0127771}"/>
                    </a:ext>
                  </a:extLst>
                </p:cNvPr>
                <p:cNvSpPr>
                  <a:spLocks noRot="1" noChangeAspect="1" noMove="1" noResize="1" noEditPoints="1" noAdjustHandles="1" noChangeArrowheads="1" noChangeShapeType="1" noTextEdit="1"/>
                </p:cNvSpPr>
                <p:nvPr/>
              </p:nvSpPr>
              <p:spPr>
                <a:xfrm>
                  <a:off x="4773339" y="2613683"/>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19010B3-2223-425D-A242-7639934AE79B}"/>
                    </a:ext>
                  </a:extLst>
                </p:cNvPr>
                <p:cNvSpPr/>
                <p:nvPr/>
              </p:nvSpPr>
              <p:spPr>
                <a:xfrm>
                  <a:off x="4773338"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1" name="矩形 200">
                  <a:extLst>
                    <a:ext uri="{FF2B5EF4-FFF2-40B4-BE49-F238E27FC236}">
                      <a16:creationId xmlns:a16="http://schemas.microsoft.com/office/drawing/2014/main" id="{C16D784D-F0AB-4BD1-B61E-ACB52C2E93DD}"/>
                    </a:ext>
                  </a:extLst>
                </p:cNvPr>
                <p:cNvSpPr>
                  <a:spLocks noRot="1" noChangeAspect="1" noMove="1" noResize="1" noEditPoints="1" noAdjustHandles="1" noChangeArrowheads="1" noChangeShapeType="1" noTextEdit="1"/>
                </p:cNvSpPr>
                <p:nvPr/>
              </p:nvSpPr>
              <p:spPr>
                <a:xfrm>
                  <a:off x="4773338" y="3332503"/>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p:cxnSp>
          <p:nvCxnSpPr>
            <p:cNvPr id="40" name="直線單箭頭接點 39">
              <a:extLst>
                <a:ext uri="{FF2B5EF4-FFF2-40B4-BE49-F238E27FC236}">
                  <a16:creationId xmlns:a16="http://schemas.microsoft.com/office/drawing/2014/main" id="{71C90453-4CB6-4B95-97C2-CB9792FD4BFD}"/>
                </a:ext>
              </a:extLst>
            </p:cNvPr>
            <p:cNvCxnSpPr>
              <a:cxnSpLocks/>
              <a:stCxn id="30" idx="3"/>
              <a:endCxn id="33" idx="1"/>
            </p:cNvCxnSpPr>
            <p:nvPr/>
          </p:nvCxnSpPr>
          <p:spPr>
            <a:xfrm flipV="1">
              <a:off x="2672035" y="2791606"/>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B24B0B89-8D3C-4166-AE62-70F637A1B476}"/>
                </a:ext>
              </a:extLst>
            </p:cNvPr>
            <p:cNvCxnSpPr>
              <a:stCxn id="86" idx="6"/>
              <a:endCxn id="35" idx="1"/>
            </p:cNvCxnSpPr>
            <p:nvPr/>
          </p:nvCxnSpPr>
          <p:spPr>
            <a:xfrm>
              <a:off x="2220356" y="3512503"/>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接點: 肘形 41">
              <a:extLst>
                <a:ext uri="{FF2B5EF4-FFF2-40B4-BE49-F238E27FC236}">
                  <a16:creationId xmlns:a16="http://schemas.microsoft.com/office/drawing/2014/main" id="{3697074D-DE6D-4BC6-B57E-BD9D60FF2D48}"/>
                </a:ext>
              </a:extLst>
            </p:cNvPr>
            <p:cNvCxnSpPr>
              <a:stCxn id="33" idx="3"/>
              <a:endCxn id="83" idx="0"/>
            </p:cNvCxnSpPr>
            <p:nvPr/>
          </p:nvCxnSpPr>
          <p:spPr>
            <a:xfrm>
              <a:off x="3392034" y="2791606"/>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接點: 肘形 42">
              <a:extLst>
                <a:ext uri="{FF2B5EF4-FFF2-40B4-BE49-F238E27FC236}">
                  <a16:creationId xmlns:a16="http://schemas.microsoft.com/office/drawing/2014/main" id="{2DE11052-9CBC-4D28-A1CC-E699FE285D2D}"/>
                </a:ext>
              </a:extLst>
            </p:cNvPr>
            <p:cNvCxnSpPr>
              <a:stCxn id="35" idx="3"/>
              <a:endCxn id="83" idx="4"/>
            </p:cNvCxnSpPr>
            <p:nvPr/>
          </p:nvCxnSpPr>
          <p:spPr>
            <a:xfrm flipV="1">
              <a:off x="3392034" y="3241823"/>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06A51CDF-2CB3-4DCD-851C-C38620096BA5}"/>
                </a:ext>
              </a:extLst>
            </p:cNvPr>
            <p:cNvCxnSpPr>
              <a:cxnSpLocks/>
              <a:stCxn id="83" idx="6"/>
              <a:endCxn id="34" idx="1"/>
            </p:cNvCxnSpPr>
            <p:nvPr/>
          </p:nvCxnSpPr>
          <p:spPr>
            <a:xfrm>
              <a:off x="3733879" y="3151823"/>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777F3C34-6384-42FB-AE26-1C919E70C134}"/>
                </a:ext>
              </a:extLst>
            </p:cNvPr>
            <p:cNvCxnSpPr>
              <a:cxnSpLocks/>
              <a:endCxn id="86" idx="0"/>
            </p:cNvCxnSpPr>
            <p:nvPr/>
          </p:nvCxnSpPr>
          <p:spPr>
            <a:xfrm>
              <a:off x="2130356" y="2792227"/>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6" name="橢圓 45">
              <a:extLst>
                <a:ext uri="{FF2B5EF4-FFF2-40B4-BE49-F238E27FC236}">
                  <a16:creationId xmlns:a16="http://schemas.microsoft.com/office/drawing/2014/main" id="{92BCE951-5D0B-418D-B06F-1BEEA56F700D}"/>
                </a:ext>
              </a:extLst>
            </p:cNvPr>
            <p:cNvSpPr/>
            <p:nvPr/>
          </p:nvSpPr>
          <p:spPr>
            <a:xfrm>
              <a:off x="2112804" y="277537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7" name="直線接點 46">
              <a:extLst>
                <a:ext uri="{FF2B5EF4-FFF2-40B4-BE49-F238E27FC236}">
                  <a16:creationId xmlns:a16="http://schemas.microsoft.com/office/drawing/2014/main" id="{0FBC120A-ACFE-4A46-8A79-97ABAC23C8D2}"/>
                </a:ext>
              </a:extLst>
            </p:cNvPr>
            <p:cNvCxnSpPr/>
            <p:nvPr/>
          </p:nvCxnSpPr>
          <p:spPr>
            <a:xfrm flipH="1">
              <a:off x="1592036"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48" name="文字方塊 47">
              <a:extLst>
                <a:ext uri="{FF2B5EF4-FFF2-40B4-BE49-F238E27FC236}">
                  <a16:creationId xmlns:a16="http://schemas.microsoft.com/office/drawing/2014/main" id="{6D5B8F8B-B481-4D28-8FDB-7429085E32EF}"/>
                </a:ext>
              </a:extLst>
            </p:cNvPr>
            <p:cNvSpPr txBox="1"/>
            <p:nvPr/>
          </p:nvSpPr>
          <p:spPr>
            <a:xfrm>
              <a:off x="1510121"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49" name="直線接點 48">
              <a:extLst>
                <a:ext uri="{FF2B5EF4-FFF2-40B4-BE49-F238E27FC236}">
                  <a16:creationId xmlns:a16="http://schemas.microsoft.com/office/drawing/2014/main" id="{ED6567D9-226E-48C4-9B8A-A6503D57C8FE}"/>
                </a:ext>
              </a:extLst>
            </p:cNvPr>
            <p:cNvCxnSpPr/>
            <p:nvPr/>
          </p:nvCxnSpPr>
          <p:spPr>
            <a:xfrm flipH="1">
              <a:off x="1592036"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0DB8C5A6-3896-486E-AFD9-F39D55083C0C}"/>
                </a:ext>
              </a:extLst>
            </p:cNvPr>
            <p:cNvSpPr txBox="1"/>
            <p:nvPr/>
          </p:nvSpPr>
          <p:spPr>
            <a:xfrm>
              <a:off x="1510121"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51" name="接點: 肘形 50">
              <a:extLst>
                <a:ext uri="{FF2B5EF4-FFF2-40B4-BE49-F238E27FC236}">
                  <a16:creationId xmlns:a16="http://schemas.microsoft.com/office/drawing/2014/main" id="{CBE67AF9-C170-446E-8653-6C296877710B}"/>
                </a:ext>
              </a:extLst>
            </p:cNvPr>
            <p:cNvCxnSpPr>
              <a:cxnSpLocks/>
              <a:endCxn id="35" idx="2"/>
            </p:cNvCxnSpPr>
            <p:nvPr/>
          </p:nvCxnSpPr>
          <p:spPr>
            <a:xfrm>
              <a:off x="1806575" y="3512503"/>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2" name="橢圓 51">
              <a:extLst>
                <a:ext uri="{FF2B5EF4-FFF2-40B4-BE49-F238E27FC236}">
                  <a16:creationId xmlns:a16="http://schemas.microsoft.com/office/drawing/2014/main" id="{FC657065-96CB-493A-8B2B-06BE98E396A7}"/>
                </a:ext>
              </a:extLst>
            </p:cNvPr>
            <p:cNvSpPr/>
            <p:nvPr/>
          </p:nvSpPr>
          <p:spPr>
            <a:xfrm>
              <a:off x="1789703" y="349555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B884AF1C-6C5F-42AD-A893-358B51BFAD43}"/>
                </a:ext>
              </a:extLst>
            </p:cNvPr>
            <p:cNvCxnSpPr>
              <a:stCxn id="34" idx="3"/>
            </p:cNvCxnSpPr>
            <p:nvPr/>
          </p:nvCxnSpPr>
          <p:spPr>
            <a:xfrm flipV="1">
              <a:off x="4328182" y="3151823"/>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接點: 肘形 53">
              <a:extLst>
                <a:ext uri="{FF2B5EF4-FFF2-40B4-BE49-F238E27FC236}">
                  <a16:creationId xmlns:a16="http://schemas.microsoft.com/office/drawing/2014/main" id="{2D741068-5D7B-46C8-AAB1-084CF75ACA9A}"/>
                </a:ext>
              </a:extLst>
            </p:cNvPr>
            <p:cNvCxnSpPr>
              <a:stCxn id="38" idx="1"/>
              <a:endCxn id="39" idx="1"/>
            </p:cNvCxnSpPr>
            <p:nvPr/>
          </p:nvCxnSpPr>
          <p:spPr>
            <a:xfrm rot="10800000" flipV="1">
              <a:off x="4773339" y="2793683"/>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接點: 肘形 54">
              <a:extLst>
                <a:ext uri="{FF2B5EF4-FFF2-40B4-BE49-F238E27FC236}">
                  <a16:creationId xmlns:a16="http://schemas.microsoft.com/office/drawing/2014/main" id="{470698EA-E9D5-46D4-815A-9C12E16F1965}"/>
                </a:ext>
              </a:extLst>
            </p:cNvPr>
            <p:cNvCxnSpPr>
              <a:stCxn id="38" idx="3"/>
              <a:endCxn id="39" idx="3"/>
            </p:cNvCxnSpPr>
            <p:nvPr/>
          </p:nvCxnSpPr>
          <p:spPr>
            <a:xfrm flipH="1">
              <a:off x="5133338" y="2793683"/>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DB220461-D7F2-418B-864D-CF92211BD5AA}"/>
                </a:ext>
              </a:extLst>
            </p:cNvPr>
            <p:cNvCxnSpPr>
              <a:cxnSpLocks/>
              <a:endCxn id="36" idx="1"/>
            </p:cNvCxnSpPr>
            <p:nvPr/>
          </p:nvCxnSpPr>
          <p:spPr>
            <a:xfrm>
              <a:off x="5364480" y="3151823"/>
              <a:ext cx="360815" cy="6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37B7CA46-F509-4275-902F-1BAD65EECD97}"/>
                </a:ext>
              </a:extLst>
            </p:cNvPr>
            <p:cNvCxnSpPr/>
            <p:nvPr/>
          </p:nvCxnSpPr>
          <p:spPr>
            <a:xfrm flipH="1">
              <a:off x="5227767"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09703CC5-EF23-4E2C-BC21-6EB6543BE8AC}"/>
                </a:ext>
              </a:extLst>
            </p:cNvPr>
            <p:cNvSpPr txBox="1"/>
            <p:nvPr/>
          </p:nvSpPr>
          <p:spPr>
            <a:xfrm>
              <a:off x="5145852"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59" name="直線接點 58">
              <a:extLst>
                <a:ext uri="{FF2B5EF4-FFF2-40B4-BE49-F238E27FC236}">
                  <a16:creationId xmlns:a16="http://schemas.microsoft.com/office/drawing/2014/main" id="{33622A67-9915-456B-999B-333CC06503BF}"/>
                </a:ext>
              </a:extLst>
            </p:cNvPr>
            <p:cNvCxnSpPr/>
            <p:nvPr/>
          </p:nvCxnSpPr>
          <p:spPr>
            <a:xfrm flipH="1">
              <a:off x="5228151"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60" name="文字方塊 59">
              <a:extLst>
                <a:ext uri="{FF2B5EF4-FFF2-40B4-BE49-F238E27FC236}">
                  <a16:creationId xmlns:a16="http://schemas.microsoft.com/office/drawing/2014/main" id="{8BC04899-A8A2-437E-8F04-86ED0E9F91C0}"/>
                </a:ext>
              </a:extLst>
            </p:cNvPr>
            <p:cNvSpPr txBox="1"/>
            <p:nvPr/>
          </p:nvSpPr>
          <p:spPr>
            <a:xfrm>
              <a:off x="5146236"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61" name="直線接點 60">
              <a:extLst>
                <a:ext uri="{FF2B5EF4-FFF2-40B4-BE49-F238E27FC236}">
                  <a16:creationId xmlns:a16="http://schemas.microsoft.com/office/drawing/2014/main" id="{DF800C81-8B8F-411D-B637-E1832CC9DE17}"/>
                </a:ext>
              </a:extLst>
            </p:cNvPr>
            <p:cNvCxnSpPr/>
            <p:nvPr/>
          </p:nvCxnSpPr>
          <p:spPr>
            <a:xfrm flipH="1">
              <a:off x="5479227" y="3115472"/>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62" name="文字方塊 61">
              <a:extLst>
                <a:ext uri="{FF2B5EF4-FFF2-40B4-BE49-F238E27FC236}">
                  <a16:creationId xmlns:a16="http://schemas.microsoft.com/office/drawing/2014/main" id="{A81BB551-0B41-4B09-9C35-BECAA62D6AFE}"/>
                </a:ext>
              </a:extLst>
            </p:cNvPr>
            <p:cNvSpPr txBox="1"/>
            <p:nvPr/>
          </p:nvSpPr>
          <p:spPr>
            <a:xfrm>
              <a:off x="5397312" y="2937331"/>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63" name="接點: 肘形 62">
              <a:extLst>
                <a:ext uri="{FF2B5EF4-FFF2-40B4-BE49-F238E27FC236}">
                  <a16:creationId xmlns:a16="http://schemas.microsoft.com/office/drawing/2014/main" id="{64DB6A81-B3B4-4BDB-A7C3-A4467901BE0F}"/>
                </a:ext>
              </a:extLst>
            </p:cNvPr>
            <p:cNvCxnSpPr>
              <a:cxnSpLocks/>
              <a:endCxn id="39" idx="2"/>
            </p:cNvCxnSpPr>
            <p:nvPr/>
          </p:nvCxnSpPr>
          <p:spPr>
            <a:xfrm>
              <a:off x="2562225" y="3512503"/>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4" name="橢圓 63">
              <a:extLst>
                <a:ext uri="{FF2B5EF4-FFF2-40B4-BE49-F238E27FC236}">
                  <a16:creationId xmlns:a16="http://schemas.microsoft.com/office/drawing/2014/main" id="{4F7E741E-D026-4BBA-BB70-28066E439EE1}"/>
                </a:ext>
              </a:extLst>
            </p:cNvPr>
            <p:cNvSpPr/>
            <p:nvPr/>
          </p:nvSpPr>
          <p:spPr>
            <a:xfrm>
              <a:off x="2545701" y="3495358"/>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5" name="接點: 肘形 64">
              <a:extLst>
                <a:ext uri="{FF2B5EF4-FFF2-40B4-BE49-F238E27FC236}">
                  <a16:creationId xmlns:a16="http://schemas.microsoft.com/office/drawing/2014/main" id="{A212519F-EEB1-4830-AFFB-F16E3AB38BAC}"/>
                </a:ext>
              </a:extLst>
            </p:cNvPr>
            <p:cNvCxnSpPr>
              <a:cxnSpLocks/>
              <a:endCxn id="38" idx="0"/>
            </p:cNvCxnSpPr>
            <p:nvPr/>
          </p:nvCxnSpPr>
          <p:spPr>
            <a:xfrm flipV="1">
              <a:off x="2130356" y="2613683"/>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6F1C2244-AF74-4120-BE8B-F1FAF3D7DFA2}"/>
                </a:ext>
              </a:extLst>
            </p:cNvPr>
            <p:cNvCxnSpPr>
              <a:cxnSpLocks/>
              <a:endCxn id="28" idx="1"/>
            </p:cNvCxnSpPr>
            <p:nvPr/>
          </p:nvCxnSpPr>
          <p:spPr>
            <a:xfrm>
              <a:off x="619878" y="3151472"/>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0" name="文字方塊 69">
              <a:extLst>
                <a:ext uri="{FF2B5EF4-FFF2-40B4-BE49-F238E27FC236}">
                  <a16:creationId xmlns:a16="http://schemas.microsoft.com/office/drawing/2014/main" id="{C4A1B2EB-2064-47D0-98F3-EB57B2240993}"/>
                </a:ext>
              </a:extLst>
            </p:cNvPr>
            <p:cNvSpPr txBox="1"/>
            <p:nvPr/>
          </p:nvSpPr>
          <p:spPr>
            <a:xfrm>
              <a:off x="114806" y="3027987"/>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71" name="直線接點 70">
              <a:extLst>
                <a:ext uri="{FF2B5EF4-FFF2-40B4-BE49-F238E27FC236}">
                  <a16:creationId xmlns:a16="http://schemas.microsoft.com/office/drawing/2014/main" id="{B1CB9670-D005-4837-A33D-9D4697DEF18D}"/>
                </a:ext>
              </a:extLst>
            </p:cNvPr>
            <p:cNvCxnSpPr/>
            <p:nvPr/>
          </p:nvCxnSpPr>
          <p:spPr>
            <a:xfrm flipH="1">
              <a:off x="693570" y="3114169"/>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A61DFA6D-8218-49E5-BE20-3609F299616A}"/>
                </a:ext>
              </a:extLst>
            </p:cNvPr>
            <p:cNvSpPr txBox="1"/>
            <p:nvPr/>
          </p:nvSpPr>
          <p:spPr>
            <a:xfrm>
              <a:off x="611655" y="2936028"/>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77" name="直線單箭頭接點 76">
              <a:extLst>
                <a:ext uri="{FF2B5EF4-FFF2-40B4-BE49-F238E27FC236}">
                  <a16:creationId xmlns:a16="http://schemas.microsoft.com/office/drawing/2014/main" id="{0E91977B-2217-40B0-9760-DCC524AC72CD}"/>
                </a:ext>
              </a:extLst>
            </p:cNvPr>
            <p:cNvCxnSpPr>
              <a:cxnSpLocks/>
              <a:stCxn id="36" idx="3"/>
            </p:cNvCxnSpPr>
            <p:nvPr/>
          </p:nvCxnSpPr>
          <p:spPr>
            <a:xfrm>
              <a:off x="6085295" y="3152503"/>
              <a:ext cx="288000" cy="134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8" name="文字方塊 77">
              <a:extLst>
                <a:ext uri="{FF2B5EF4-FFF2-40B4-BE49-F238E27FC236}">
                  <a16:creationId xmlns:a16="http://schemas.microsoft.com/office/drawing/2014/main" id="{B86D497A-A740-4616-8EAB-6ED5D1186CE3}"/>
                </a:ext>
              </a:extLst>
            </p:cNvPr>
            <p:cNvSpPr txBox="1"/>
            <p:nvPr/>
          </p:nvSpPr>
          <p:spPr>
            <a:xfrm>
              <a:off x="6312187" y="3028963"/>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cxnSp>
          <p:nvCxnSpPr>
            <p:cNvPr id="79" name="直線接點 78">
              <a:extLst>
                <a:ext uri="{FF2B5EF4-FFF2-40B4-BE49-F238E27FC236}">
                  <a16:creationId xmlns:a16="http://schemas.microsoft.com/office/drawing/2014/main" id="{B5661039-4156-4C74-9FC6-36884511C16E}"/>
                </a:ext>
              </a:extLst>
            </p:cNvPr>
            <p:cNvCxnSpPr/>
            <p:nvPr/>
          </p:nvCxnSpPr>
          <p:spPr>
            <a:xfrm flipH="1">
              <a:off x="6158987" y="311607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73E71282-CE21-4D95-A954-7ECDECD29118}"/>
                </a:ext>
              </a:extLst>
            </p:cNvPr>
            <p:cNvSpPr txBox="1"/>
            <p:nvPr/>
          </p:nvSpPr>
          <p:spPr>
            <a:xfrm>
              <a:off x="6077072" y="293793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grpSp>
      <p:sp>
        <p:nvSpPr>
          <p:cNvPr id="66" name="文字方塊 65">
            <a:extLst>
              <a:ext uri="{FF2B5EF4-FFF2-40B4-BE49-F238E27FC236}">
                <a16:creationId xmlns:a16="http://schemas.microsoft.com/office/drawing/2014/main" id="{657BDDD4-0074-4F38-A57E-B18E0A78BC1E}"/>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67" name="文字方塊 66">
            <a:extLst>
              <a:ext uri="{FF2B5EF4-FFF2-40B4-BE49-F238E27FC236}">
                <a16:creationId xmlns:a16="http://schemas.microsoft.com/office/drawing/2014/main" id="{48ED7B5E-7E67-4ADB-BFFA-92117BBB455F}"/>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13</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37424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821439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S-box Implementation - Composite Field Operation </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84C29A6E-22BE-4810-BBF2-387CA6D14EA5}"/>
                  </a:ext>
                </a:extLst>
              </p:cNvPr>
              <p:cNvSpPr/>
              <p:nvPr/>
            </p:nvSpPr>
            <p:spPr>
              <a:xfrm>
                <a:off x="3738106" y="3478163"/>
                <a:ext cx="4719562" cy="2469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0</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1</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2</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3</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4</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5</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6</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7</m:t>
                                    </m:r>
                                  </m:sub>
                                  <m:sup>
                                    <m:r>
                                      <a:rPr lang="zh-TW" altLang="en-US" i="0">
                                        <a:latin typeface="Cambria Math" panose="02040503050406030204" pitchFamily="18" charset="0"/>
                                      </a:rPr>
                                      <m:t>′</m:t>
                                    </m:r>
                                  </m:sup>
                                </m:sSubSup>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8"/>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
                        </m:e>
                      </m:d>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0</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
                        </m:e>
                      </m:d>
                    </m:oMath>
                  </m:oMathPara>
                </a14:m>
                <a:endParaRPr lang="zh-TW" altLang="en-US" dirty="0"/>
              </a:p>
            </p:txBody>
          </p:sp>
        </mc:Choice>
        <mc:Fallback xmlns="">
          <p:sp>
            <p:nvSpPr>
              <p:cNvPr id="23" name="矩形 22">
                <a:extLst>
                  <a:ext uri="{FF2B5EF4-FFF2-40B4-BE49-F238E27FC236}">
                    <a16:creationId xmlns:a16="http://schemas.microsoft.com/office/drawing/2014/main" id="{84C29A6E-22BE-4810-BBF2-387CA6D14EA5}"/>
                  </a:ext>
                </a:extLst>
              </p:cNvPr>
              <p:cNvSpPr>
                <a:spLocks noRot="1" noChangeAspect="1" noMove="1" noResize="1" noEditPoints="1" noAdjustHandles="1" noChangeArrowheads="1" noChangeShapeType="1" noTextEdit="1"/>
              </p:cNvSpPr>
              <p:nvPr/>
            </p:nvSpPr>
            <p:spPr>
              <a:xfrm>
                <a:off x="3738106" y="3478163"/>
                <a:ext cx="4719562" cy="2469522"/>
              </a:xfrm>
              <a:prstGeom prst="rect">
                <a:avLst/>
              </a:prstGeom>
              <a:blipFill>
                <a:blip r:embed="rId3"/>
                <a:stretch>
                  <a:fillRect/>
                </a:stretch>
              </a:blipFill>
            </p:spPr>
            <p:txBody>
              <a:bodyPr/>
              <a:lstStyle/>
              <a:p>
                <a:r>
                  <a:rPr lang="zh-TW" altLang="en-US">
                    <a:noFill/>
                  </a:rPr>
                  <a:t> </a:t>
                </a:r>
              </a:p>
            </p:txBody>
          </p:sp>
        </mc:Fallback>
      </mc:AlternateContent>
      <p:sp>
        <p:nvSpPr>
          <p:cNvPr id="24" name="文本框 16">
            <a:extLst>
              <a:ext uri="{FF2B5EF4-FFF2-40B4-BE49-F238E27FC236}">
                <a16:creationId xmlns:a16="http://schemas.microsoft.com/office/drawing/2014/main" id="{61B319C7-42C7-4B81-8264-1C72AB47ACA1}"/>
              </a:ext>
            </a:extLst>
          </p:cNvPr>
          <p:cNvSpPr txBox="1"/>
          <p:nvPr/>
        </p:nvSpPr>
        <p:spPr>
          <a:xfrm>
            <a:off x="1057298" y="1587902"/>
            <a:ext cx="2595582" cy="400110"/>
          </a:xfrm>
          <a:prstGeom prst="rect">
            <a:avLst/>
          </a:prstGeom>
          <a:noFill/>
        </p:spPr>
        <p:txBody>
          <a:bodyPr wrap="none" rtlCol="0">
            <a:spAutoFit/>
          </a:bodyPr>
          <a:lstStyle/>
          <a:p>
            <a:pPr algn="ctr">
              <a:defRPr/>
            </a:pPr>
            <a:r>
              <a:rPr lang="en-US" altLang="zh-TW" sz="2000" b="1" dirty="0">
                <a:solidFill>
                  <a:srgbClr val="18478F"/>
                </a:solidFill>
                <a:latin typeface="Times New Roman" panose="02020603050405020304" pitchFamily="18" charset="0"/>
                <a:ea typeface="微軟正黑體" panose="020B0604030504040204" pitchFamily="34" charset="-120"/>
                <a:cs typeface="Times New Roman" panose="02020603050405020304" pitchFamily="18" charset="0"/>
              </a:rPr>
              <a:t>Affine transformation</a:t>
            </a:r>
          </a:p>
        </p:txBody>
      </p:sp>
      <p:cxnSp>
        <p:nvCxnSpPr>
          <p:cNvPr id="25" name="直線接點 24">
            <a:extLst>
              <a:ext uri="{FF2B5EF4-FFF2-40B4-BE49-F238E27FC236}">
                <a16:creationId xmlns:a16="http://schemas.microsoft.com/office/drawing/2014/main" id="{234A408F-FD0E-4535-8C70-365208CF92FC}"/>
              </a:ext>
            </a:extLst>
          </p:cNvPr>
          <p:cNvCxnSpPr>
            <a:cxnSpLocks/>
          </p:cNvCxnSpPr>
          <p:nvPr/>
        </p:nvCxnSpPr>
        <p:spPr>
          <a:xfrm>
            <a:off x="1054755" y="1988803"/>
            <a:ext cx="2880000" cy="0"/>
          </a:xfrm>
          <a:prstGeom prst="line">
            <a:avLst/>
          </a:prstGeom>
          <a:ln w="28575">
            <a:solidFill>
              <a:srgbClr val="1847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1BCFFA25-CB41-4959-833B-DCFD89F9CCD4}"/>
                  </a:ext>
                </a:extLst>
              </p:cNvPr>
              <p:cNvSpPr txBox="1"/>
              <p:nvPr/>
            </p:nvSpPr>
            <p:spPr>
              <a:xfrm>
                <a:off x="1060560" y="1991420"/>
                <a:ext cx="9368229" cy="952697"/>
              </a:xfrm>
              <a:prstGeom prst="rect">
                <a:avLst/>
              </a:prstGeom>
              <a:noFill/>
            </p:spPr>
            <p:txBody>
              <a:bodyPr wrap="square" rtlCol="0">
                <a:spAutoFit/>
              </a:bodyPr>
              <a:lstStyle/>
              <a:p>
                <a:pPr marR="63500" hangingPunct="0">
                  <a:lnSpc>
                    <a:spcPct val="150000"/>
                  </a:lnSpc>
                  <a:spcAft>
                    <a:spcPts val="0"/>
                  </a:spcAft>
                </a:pPr>
                <a14:m>
                  <m:oMath xmlns:m="http://schemas.openxmlformats.org/officeDocument/2006/math">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up>
                    </m:sSub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+4</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+5</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+6</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+7</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oMath>
                </a14:m>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 0≤</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&lt;8</m:t>
                    </m:r>
                  </m:oMath>
                </a14:m>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R="63500" hangingPunct="0">
                  <a:lnSpc>
                    <a:spcPct val="150000"/>
                  </a:lnSpc>
                </a:pPr>
                <a14:m>
                  <m:oMathPara xmlns:m="http://schemas.openxmlformats.org/officeDocument/2006/math">
                    <m:oMathParaPr>
                      <m:jc m:val="left"/>
                    </m:oMathParaPr>
                    <m:oMath xmlns:m="http://schemas.openxmlformats.org/officeDocument/2006/math">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{63}</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16</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{01100011}</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altLang="zh-TW" dirty="0">
                  <a:latin typeface="Times New Roman" panose="02020603050405020304" pitchFamily="18" charset="0"/>
                  <a:cs typeface="Times New Roman" panose="02020603050405020304" pitchFamily="18" charset="0"/>
                </a:endParaRPr>
              </a:p>
            </p:txBody>
          </p:sp>
        </mc:Choice>
        <mc:Fallback xmlns="">
          <p:sp>
            <p:nvSpPr>
              <p:cNvPr id="31" name="文字方塊 30">
                <a:extLst>
                  <a:ext uri="{FF2B5EF4-FFF2-40B4-BE49-F238E27FC236}">
                    <a16:creationId xmlns:a16="http://schemas.microsoft.com/office/drawing/2014/main" id="{1BCFFA25-CB41-4959-833B-DCFD89F9CCD4}"/>
                  </a:ext>
                </a:extLst>
              </p:cNvPr>
              <p:cNvSpPr txBox="1">
                <a:spLocks noRot="1" noChangeAspect="1" noMove="1" noResize="1" noEditPoints="1" noAdjustHandles="1" noChangeArrowheads="1" noChangeShapeType="1" noTextEdit="1"/>
              </p:cNvSpPr>
              <p:nvPr/>
            </p:nvSpPr>
            <p:spPr>
              <a:xfrm>
                <a:off x="1060560" y="1991420"/>
                <a:ext cx="9368229" cy="952697"/>
              </a:xfrm>
              <a:prstGeom prst="rect">
                <a:avLst/>
              </a:prstGeom>
              <a:blipFill>
                <a:blip r:embed="rId4"/>
                <a:stretch>
                  <a:fillRect/>
                </a:stretch>
              </a:blipFill>
            </p:spPr>
            <p:txBody>
              <a:bodyPr/>
              <a:lstStyle/>
              <a:p>
                <a:r>
                  <a:rPr lang="zh-TW" altLang="en-US">
                    <a:noFill/>
                  </a:rPr>
                  <a:t> </a:t>
                </a:r>
              </a:p>
            </p:txBody>
          </p:sp>
        </mc:Fallback>
      </mc:AlternateContent>
      <p:sp>
        <p:nvSpPr>
          <p:cNvPr id="11" name="文字方塊 10">
            <a:extLst>
              <a:ext uri="{FF2B5EF4-FFF2-40B4-BE49-F238E27FC236}">
                <a16:creationId xmlns:a16="http://schemas.microsoft.com/office/drawing/2014/main" id="{AF817098-0945-4BB0-B4B8-88B082C1602B}"/>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CBFBB234-6EB5-4DB8-A96D-9F6414FEA0F6}"/>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3733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821439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S-box Implementation - Comparison</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4765BD91-8B90-4BB4-A3F6-5434CEF2731F}"/>
                  </a:ext>
                </a:extLst>
              </p:cNvPr>
              <p:cNvGraphicFramePr>
                <a:graphicFrameLocks noGrp="1"/>
              </p:cNvGraphicFramePr>
              <p:nvPr>
                <p:extLst>
                  <p:ext uri="{D42A27DB-BD31-4B8C-83A1-F6EECF244321}">
                    <p14:modId xmlns:p14="http://schemas.microsoft.com/office/powerpoint/2010/main" val="2435917653"/>
                  </p:ext>
                </p:extLst>
              </p:nvPr>
            </p:nvGraphicFramePr>
            <p:xfrm>
              <a:off x="2049840" y="2649942"/>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TSMC 0.18</a:t>
                          </a:r>
                          <a14:m>
                            <m:oMath xmlns:m="http://schemas.openxmlformats.org/officeDocument/2006/math">
                              <m:r>
                                <a:rPr lang="en-US" altLang="zh-TW" sz="1800" b="0" i="0" kern="100" smtClean="0">
                                  <a:effectLst/>
                                  <a:latin typeface="Cambria Math" panose="02040503050406030204" pitchFamily="18" charset="0"/>
                                  <a:ea typeface="標楷體" panose="03000509000000000000" pitchFamily="65" charset="-120"/>
                                  <a:cs typeface="Times New Roman" panose="02020603050405020304" pitchFamily="18" charset="0"/>
                                </a:rPr>
                                <m:t> </m:t>
                              </m:r>
                              <m:r>
                                <a:rPr lang="zh-TW" altLang="en-US" sz="1800" i="1" kern="100" smtClean="0">
                                  <a:effectLst/>
                                  <a:latin typeface="Cambria Math" panose="02040503050406030204" pitchFamily="18" charset="0"/>
                                  <a:ea typeface="標楷體" panose="03000509000000000000" pitchFamily="65" charset="-120"/>
                                  <a:cs typeface="Times New Roman" panose="02020603050405020304" pitchFamily="18" charset="0"/>
                                </a:rPr>
                                <m:t>𝜇</m:t>
                              </m:r>
                              <m:r>
                                <a:rPr lang="en-US" altLang="zh-TW" sz="1800" b="0" i="1" kern="100" smtClean="0">
                                  <a:effectLst/>
                                  <a:latin typeface="Cambria Math" panose="02040503050406030204" pitchFamily="18" charset="0"/>
                                  <a:ea typeface="標楷體" panose="03000509000000000000" pitchFamily="65" charset="-120"/>
                                  <a:cs typeface="Times New Roman" panose="02020603050405020304" pitchFamily="18" charset="0"/>
                                </a:rPr>
                                <m:t>𝑚</m:t>
                              </m:r>
                            </m:oMath>
                          </a14:m>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Cell-base  Library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Direct Logical Mapping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Composite Field Operation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1955</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868</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2.60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4.64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Choice>
        <mc:Fallback xmlns="">
          <p:graphicFrame>
            <p:nvGraphicFramePr>
              <p:cNvPr id="6" name="表格 5">
                <a:extLst>
                  <a:ext uri="{FF2B5EF4-FFF2-40B4-BE49-F238E27FC236}">
                    <a16:creationId xmlns:a16="http://schemas.microsoft.com/office/drawing/2014/main" id="{4765BD91-8B90-4BB4-A3F6-5434CEF2731F}"/>
                  </a:ext>
                </a:extLst>
              </p:cNvPr>
              <p:cNvGraphicFramePr>
                <a:graphicFrameLocks noGrp="1"/>
              </p:cNvGraphicFramePr>
              <p:nvPr>
                <p:extLst>
                  <p:ext uri="{D42A27DB-BD31-4B8C-83A1-F6EECF244321}">
                    <p14:modId xmlns:p14="http://schemas.microsoft.com/office/powerpoint/2010/main" val="2435917653"/>
                  </p:ext>
                </p:extLst>
              </p:nvPr>
            </p:nvGraphicFramePr>
            <p:xfrm>
              <a:off x="2049840" y="2649942"/>
              <a:ext cx="8100000" cy="1728000"/>
            </p:xfrm>
            <a:graphic>
              <a:graphicData uri="http://schemas.openxmlformats.org/drawingml/2006/table">
                <a:tbl>
                  <a:tblPr firstRow="1" firstCol="1" bandRow="1"/>
                  <a:tblGrid>
                    <a:gridCol w="234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endParaRPr lang="zh-TW"/>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75" t="-1408" r="-226" b="-315493"/>
                          </a:stretch>
                        </a:blip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Direct Logical Mapping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Composite Field Operation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1955</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868</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Propagation Delay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2.60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4.64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bl>
              </a:graphicData>
            </a:graphic>
          </p:graphicFrame>
        </mc:Fallback>
      </mc:AlternateContent>
      <p:sp>
        <p:nvSpPr>
          <p:cNvPr id="19" name="矩形 18">
            <a:extLst>
              <a:ext uri="{FF2B5EF4-FFF2-40B4-BE49-F238E27FC236}">
                <a16:creationId xmlns:a16="http://schemas.microsoft.com/office/drawing/2014/main" id="{1C430FAB-F6E4-44AE-8DED-38EE249A0454}"/>
              </a:ext>
            </a:extLst>
          </p:cNvPr>
          <p:cNvSpPr/>
          <p:nvPr/>
        </p:nvSpPr>
        <p:spPr>
          <a:xfrm>
            <a:off x="2049841" y="3512771"/>
            <a:ext cx="8100000" cy="4362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2976E6F4-2BEC-425E-A6FB-CF40FC11A833}"/>
              </a:ext>
            </a:extLst>
          </p:cNvPr>
          <p:cNvSpPr txBox="1"/>
          <p:nvPr/>
        </p:nvSpPr>
        <p:spPr>
          <a:xfrm>
            <a:off x="10382825" y="3545276"/>
            <a:ext cx="819455" cy="369332"/>
          </a:xfrm>
          <a:prstGeom prst="rect">
            <a:avLst/>
          </a:prstGeom>
          <a:noFill/>
        </p:spPr>
        <p:txBody>
          <a:bodyPr wrap="none" rtlCol="0">
            <a:spAutoFit/>
          </a:bodyPr>
          <a:lstStyle/>
          <a:p>
            <a:r>
              <a:rPr lang="en-US" altLang="zh-TW" b="1" dirty="0">
                <a:solidFill>
                  <a:srgbClr val="FF0000"/>
                </a:solidFill>
                <a:latin typeface="Times New Roman" panose="02020603050405020304" pitchFamily="18" charset="0"/>
                <a:cs typeface="Times New Roman" panose="02020603050405020304" pitchFamily="18" charset="0"/>
              </a:rPr>
              <a:t>55.6</a:t>
            </a:r>
            <a:r>
              <a:rPr lang="zh-TW" altLang="en-US" b="1" dirty="0">
                <a:solidFill>
                  <a:srgbClr val="FF0000"/>
                </a:solidFill>
                <a:latin typeface="Times New Roman" panose="02020603050405020304" pitchFamily="18" charset="0"/>
                <a:cs typeface="Times New Roman" panose="02020603050405020304" pitchFamily="18" charset="0"/>
              </a:rPr>
              <a:t>％</a:t>
            </a:r>
          </a:p>
        </p:txBody>
      </p:sp>
      <p:sp>
        <p:nvSpPr>
          <p:cNvPr id="13" name="文字方塊 12">
            <a:extLst>
              <a:ext uri="{FF2B5EF4-FFF2-40B4-BE49-F238E27FC236}">
                <a16:creationId xmlns:a16="http://schemas.microsoft.com/office/drawing/2014/main" id="{D362253A-0DCF-4646-A17F-6DC65ACC78AD}"/>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B814220E-0EBD-4203-895C-62D1453C10B4}"/>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93A6AE35-BC84-4D16-AB37-9A1EE7D44A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99371" y="2603642"/>
            <a:ext cx="720000" cy="720000"/>
          </a:xfrm>
          <a:prstGeom prst="rect">
            <a:avLst/>
          </a:prstGeom>
        </p:spPr>
      </p:pic>
    </p:spTree>
    <p:extLst>
      <p:ext uri="{BB962C8B-B14F-4D97-AF65-F5344CB8AC3E}">
        <p14:creationId xmlns:p14="http://schemas.microsoft.com/office/powerpoint/2010/main" val="953358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4088455"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AES Algorithm – Shift Rows</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46C61B24-46B7-404F-864F-800874E14D95}"/>
                  </a:ext>
                </a:extLst>
              </p:cNvPr>
              <p:cNvSpPr txBox="1"/>
              <p:nvPr/>
            </p:nvSpPr>
            <p:spPr>
              <a:xfrm>
                <a:off x="2033864" y="1289334"/>
                <a:ext cx="8124271" cy="101373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zh-TW" altLang="en-US" i="1" smtClean="0">
                              <a:latin typeface="Cambria Math" panose="02040503050406030204" pitchFamily="18" charset="0"/>
                            </a:rPr>
                          </m:ctrlPr>
                        </m:sSubSup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𝑐</m:t>
                          </m:r>
                        </m:sub>
                        <m:sup>
                          <m:r>
                            <a:rPr lang="zh-TW" altLang="en-US" i="0">
                              <a:latin typeface="Cambria Math" panose="02040503050406030204" pitchFamily="18" charset="0"/>
                            </a:rPr>
                            <m:t>′</m:t>
                          </m:r>
                        </m:sup>
                      </m:sSubSup>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d>
                            <m:dPr>
                              <m:ctrlPr>
                                <a:rPr lang="zh-TW" altLang="en-US" i="1">
                                  <a:latin typeface="Cambria Math" panose="02040503050406030204" pitchFamily="18" charset="0"/>
                                </a:rPr>
                              </m:ctrlPr>
                            </m:dPr>
                            <m:e>
                              <m:r>
                                <a:rPr lang="zh-TW" altLang="en-US" i="1">
                                  <a:latin typeface="Cambria Math" panose="02040503050406030204" pitchFamily="18" charset="0"/>
                                </a:rPr>
                                <m:t>𝑐</m:t>
                              </m:r>
                              <m:r>
                                <a:rPr lang="zh-TW" altLang="en-US" i="0">
                                  <a:latin typeface="Cambria Math" panose="02040503050406030204" pitchFamily="18" charset="0"/>
                                </a:rPr>
                                <m:t>+</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𝑁𝑏</m:t>
                                  </m:r>
                                </m:e>
                              </m:d>
                            </m:e>
                          </m:d>
                          <m:r>
                            <a:rPr lang="zh-TW" altLang="en-US" i="0">
                              <a:latin typeface="Cambria Math" panose="02040503050406030204" pitchFamily="18" charset="0"/>
                            </a:rPr>
                            <m:t> </m:t>
                          </m:r>
                          <m:r>
                            <a:rPr lang="zh-TW" altLang="en-US" i="1">
                              <a:latin typeface="Cambria Math" panose="02040503050406030204" pitchFamily="18" charset="0"/>
                            </a:rPr>
                            <m:t>𝑚𝑜𝑑</m:t>
                          </m:r>
                          <m:r>
                            <a:rPr lang="zh-TW" altLang="en-US" i="0">
                              <a:latin typeface="Cambria Math" panose="02040503050406030204" pitchFamily="18" charset="0"/>
                            </a:rPr>
                            <m:t> </m:t>
                          </m:r>
                          <m:r>
                            <a:rPr lang="zh-TW" altLang="en-US" i="1">
                              <a:latin typeface="Cambria Math" panose="02040503050406030204" pitchFamily="18" charset="0"/>
                            </a:rPr>
                            <m:t>𝑁𝑏</m:t>
                          </m:r>
                        </m:sub>
                      </m:sSub>
                      <m:r>
                        <a:rPr lang="zh-TW" altLang="en-US" i="0">
                          <a:latin typeface="Cambria Math" panose="02040503050406030204" pitchFamily="18" charset="0"/>
                        </a:rPr>
                        <m:t>        </m:t>
                      </m:r>
                      <m:r>
                        <a:rPr lang="zh-TW" altLang="en-US" i="1">
                          <a:latin typeface="Cambria Math" panose="02040503050406030204" pitchFamily="18" charset="0"/>
                        </a:rPr>
                        <m:t>𝑓𝑜𝑟</m:t>
                      </m:r>
                      <m:r>
                        <a:rPr lang="zh-TW" altLang="en-US" i="0">
                          <a:latin typeface="Cambria Math" panose="02040503050406030204" pitchFamily="18" charset="0"/>
                        </a:rPr>
                        <m:t> 0&lt;</m:t>
                      </m:r>
                      <m:r>
                        <a:rPr lang="zh-TW" altLang="en-US" i="1">
                          <a:latin typeface="Cambria Math" panose="02040503050406030204" pitchFamily="18" charset="0"/>
                        </a:rPr>
                        <m:t>𝑟</m:t>
                      </m:r>
                      <m:r>
                        <a:rPr lang="zh-TW" altLang="en-US" i="0">
                          <a:latin typeface="Cambria Math" panose="02040503050406030204" pitchFamily="18" charset="0"/>
                        </a:rPr>
                        <m:t>&lt;4   </m:t>
                      </m:r>
                      <m:r>
                        <a:rPr lang="zh-TW" altLang="en-US" i="1">
                          <a:latin typeface="Cambria Math" panose="02040503050406030204" pitchFamily="18" charset="0"/>
                        </a:rPr>
                        <m:t>𝑎𝑛𝑑</m:t>
                      </m:r>
                      <m:r>
                        <a:rPr lang="zh-TW" altLang="en-US" i="0">
                          <a:latin typeface="Cambria Math" panose="02040503050406030204" pitchFamily="18" charset="0"/>
                        </a:rPr>
                        <m:t>   0≤</m:t>
                      </m:r>
                      <m:r>
                        <a:rPr lang="zh-TW" altLang="en-US" i="1">
                          <a:latin typeface="Cambria Math" panose="02040503050406030204" pitchFamily="18" charset="0"/>
                        </a:rPr>
                        <m:t>𝑐</m:t>
                      </m:r>
                      <m:r>
                        <a:rPr lang="zh-TW" altLang="en-US" i="0">
                          <a:latin typeface="Cambria Math" panose="02040503050406030204" pitchFamily="18" charset="0"/>
                        </a:rPr>
                        <m:t>&lt;</m:t>
                      </m:r>
                      <m:r>
                        <a:rPr lang="zh-TW" altLang="en-US" i="1">
                          <a:latin typeface="Cambria Math" panose="02040503050406030204" pitchFamily="18" charset="0"/>
                        </a:rPr>
                        <m:t>𝑁𝑏</m:t>
                      </m:r>
                      <m:r>
                        <a:rPr lang="en-US" altLang="zh-TW" b="0" i="1" smtClean="0">
                          <a:latin typeface="Cambria Math" panose="02040503050406030204" pitchFamily="18" charset="0"/>
                        </a:rPr>
                        <m:t> </m:t>
                      </m:r>
                      <m:r>
                        <m:rPr>
                          <m:nor/>
                        </m:rPr>
                        <a:rPr lang="en-US" altLang="zh-TW" dirty="0">
                          <a:latin typeface="Times New Roman" panose="02020603050405020304" pitchFamily="18" charset="0"/>
                          <a:cs typeface="Times New Roman" panose="02020603050405020304" pitchFamily="18" charset="0"/>
                        </a:rPr>
                        <m:t>and</m:t>
                      </m:r>
                      <m:r>
                        <m:rPr>
                          <m:nor/>
                        </m:rPr>
                        <a:rPr lang="en-US" altLang="zh-TW" dirty="0">
                          <a:latin typeface="Times New Roman" panose="02020603050405020304" pitchFamily="18" charset="0"/>
                          <a:cs typeface="Times New Roman" panose="02020603050405020304" pitchFamily="18" charset="0"/>
                        </a:rPr>
                        <m:t> </m:t>
                      </m:r>
                      <m:r>
                        <m:rPr>
                          <m:nor/>
                        </m:rPr>
                        <a:rPr lang="en-US" altLang="zh-TW" i="1" dirty="0">
                          <a:latin typeface="Times New Roman" panose="02020603050405020304" pitchFamily="18" charset="0"/>
                          <a:cs typeface="Times New Roman" panose="02020603050405020304" pitchFamily="18" charset="0"/>
                        </a:rPr>
                        <m:t>Nb</m:t>
                      </m:r>
                      <m:r>
                        <a:rPr lang="zh-TW" altLang="en-US">
                          <a:latin typeface="Cambria Math" panose="02040503050406030204" pitchFamily="18" charset="0"/>
                        </a:rPr>
                        <m:t>=</m:t>
                      </m:r>
                      <m:r>
                        <m:rPr>
                          <m:nor/>
                        </m:rPr>
                        <a:rPr lang="en-US" altLang="zh-TW" dirty="0">
                          <a:latin typeface="Times New Roman" panose="02020603050405020304" pitchFamily="18" charset="0"/>
                          <a:cs typeface="Times New Roman" panose="02020603050405020304" pitchFamily="18" charset="0"/>
                        </a:rPr>
                        <m:t>4</m:t>
                      </m:r>
                    </m:oMath>
                  </m:oMathPara>
                </a14:m>
                <a:endParaRPr lang="en-US" altLang="zh-TW"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1,4</m:t>
                          </m:r>
                        </m:e>
                      </m:d>
                      <m:r>
                        <a:rPr lang="zh-TW" altLang="en-US" i="0">
                          <a:latin typeface="Cambria Math" panose="02040503050406030204" pitchFamily="18" charset="0"/>
                        </a:rPr>
                        <m:t>=1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2,4</m:t>
                          </m:r>
                        </m:e>
                      </m:d>
                      <m:r>
                        <a:rPr lang="zh-TW" altLang="en-US" i="0">
                          <a:latin typeface="Cambria Math" panose="02040503050406030204" pitchFamily="18" charset="0"/>
                        </a:rPr>
                        <m:t>=2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3,4</m:t>
                          </m:r>
                        </m:e>
                      </m:d>
                      <m:r>
                        <a:rPr lang="zh-TW" altLang="en-US" i="0">
                          <a:latin typeface="Cambria Math" panose="02040503050406030204" pitchFamily="18" charset="0"/>
                        </a:rPr>
                        <m:t>=3 ; </m:t>
                      </m:r>
                    </m:oMath>
                  </m:oMathPara>
                </a14:m>
                <a:endParaRPr lang="zh-TW" altLang="en-US" dirty="0"/>
              </a:p>
            </p:txBody>
          </p:sp>
        </mc:Choice>
        <mc:Fallback xmlns="">
          <p:sp>
            <p:nvSpPr>
              <p:cNvPr id="8" name="文字方塊 7">
                <a:extLst>
                  <a:ext uri="{FF2B5EF4-FFF2-40B4-BE49-F238E27FC236}">
                    <a16:creationId xmlns:a16="http://schemas.microsoft.com/office/drawing/2014/main" id="{46C61B24-46B7-404F-864F-800874E14D95}"/>
                  </a:ext>
                </a:extLst>
              </p:cNvPr>
              <p:cNvSpPr txBox="1">
                <a:spLocks noRot="1" noChangeAspect="1" noMove="1" noResize="1" noEditPoints="1" noAdjustHandles="1" noChangeArrowheads="1" noChangeShapeType="1" noTextEdit="1"/>
              </p:cNvSpPr>
              <p:nvPr/>
            </p:nvSpPr>
            <p:spPr>
              <a:xfrm>
                <a:off x="2033864" y="1289334"/>
                <a:ext cx="8124271" cy="1013739"/>
              </a:xfrm>
              <a:prstGeom prst="rect">
                <a:avLst/>
              </a:prstGeom>
              <a:blipFill>
                <a:blip r:embed="rId3"/>
                <a:stretch>
                  <a:fillRect/>
                </a:stretch>
              </a:blipFill>
            </p:spPr>
            <p:txBody>
              <a:bodyPr/>
              <a:lstStyle/>
              <a:p>
                <a:r>
                  <a:rPr lang="zh-TW" altLang="en-US">
                    <a:noFill/>
                  </a:rPr>
                  <a:t> </a:t>
                </a:r>
              </a:p>
            </p:txBody>
          </p:sp>
        </mc:Fallback>
      </mc:AlternateContent>
      <p:grpSp>
        <p:nvGrpSpPr>
          <p:cNvPr id="185" name="群組 184">
            <a:extLst>
              <a:ext uri="{FF2B5EF4-FFF2-40B4-BE49-F238E27FC236}">
                <a16:creationId xmlns:a16="http://schemas.microsoft.com/office/drawing/2014/main" id="{7BC5B6B5-0F73-4929-B55C-1E10A562BFAE}"/>
              </a:ext>
            </a:extLst>
          </p:cNvPr>
          <p:cNvGrpSpPr/>
          <p:nvPr/>
        </p:nvGrpSpPr>
        <p:grpSpPr>
          <a:xfrm>
            <a:off x="2852872" y="3658267"/>
            <a:ext cx="2165626" cy="2164746"/>
            <a:chOff x="1263077" y="5312285"/>
            <a:chExt cx="1446303" cy="1445715"/>
          </a:xfrm>
          <a:noFill/>
        </p:grpSpPr>
        <mc:AlternateContent xmlns:mc="http://schemas.openxmlformats.org/markup-compatibility/2006" xmlns:a14="http://schemas.microsoft.com/office/drawing/2010/main">
          <mc:Choice Requires="a14">
            <p:sp>
              <p:nvSpPr>
                <p:cNvPr id="224" name="矩形 223">
                  <a:extLst>
                    <a:ext uri="{FF2B5EF4-FFF2-40B4-BE49-F238E27FC236}">
                      <a16:creationId xmlns:a16="http://schemas.microsoft.com/office/drawing/2014/main" id="{3CC5FF6C-5DF0-46C5-82BA-E7E200911F70}"/>
                    </a:ext>
                  </a:extLst>
                </p:cNvPr>
                <p:cNvSpPr/>
                <p:nvPr/>
              </p:nvSpPr>
              <p:spPr>
                <a:xfrm>
                  <a:off x="1263077"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82" name="矩形 181">
                  <a:extLst>
                    <a:ext uri="{FF2B5EF4-FFF2-40B4-BE49-F238E27FC236}">
                      <a16:creationId xmlns:a16="http://schemas.microsoft.com/office/drawing/2014/main" id="{05868376-2AEB-439B-8DC4-3F5D0C606F16}"/>
                    </a:ext>
                  </a:extLst>
                </p:cNvPr>
                <p:cNvSpPr>
                  <a:spLocks noRot="1" noChangeAspect="1" noMove="1" noResize="1" noEditPoints="1" noAdjustHandles="1" noChangeArrowheads="1" noChangeShapeType="1" noTextEdit="1"/>
                </p:cNvSpPr>
                <p:nvPr/>
              </p:nvSpPr>
              <p:spPr>
                <a:xfrm>
                  <a:off x="1263077" y="5312285"/>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5" name="矩形 224">
                  <a:extLst>
                    <a:ext uri="{FF2B5EF4-FFF2-40B4-BE49-F238E27FC236}">
                      <a16:creationId xmlns:a16="http://schemas.microsoft.com/office/drawing/2014/main" id="{72A26E5B-3C8C-4735-80A3-0CFC45B88239}"/>
                    </a:ext>
                  </a:extLst>
                </p:cNvPr>
                <p:cNvSpPr/>
                <p:nvPr/>
              </p:nvSpPr>
              <p:spPr>
                <a:xfrm>
                  <a:off x="1624394"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83" name="矩形 182">
                  <a:extLst>
                    <a:ext uri="{FF2B5EF4-FFF2-40B4-BE49-F238E27FC236}">
                      <a16:creationId xmlns:a16="http://schemas.microsoft.com/office/drawing/2014/main" id="{81D64839-7C28-425A-9764-017FC70E26E5}"/>
                    </a:ext>
                  </a:extLst>
                </p:cNvPr>
                <p:cNvSpPr>
                  <a:spLocks noRot="1" noChangeAspect="1" noMove="1" noResize="1" noEditPoints="1" noAdjustHandles="1" noChangeArrowheads="1" noChangeShapeType="1" noTextEdit="1"/>
                </p:cNvSpPr>
                <p:nvPr/>
              </p:nvSpPr>
              <p:spPr>
                <a:xfrm>
                  <a:off x="1624394" y="5312285"/>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6" name="矩形 225">
                  <a:extLst>
                    <a:ext uri="{FF2B5EF4-FFF2-40B4-BE49-F238E27FC236}">
                      <a16:creationId xmlns:a16="http://schemas.microsoft.com/office/drawing/2014/main" id="{D74E0EC3-8F51-4C4E-B5BC-9D24764CC2FF}"/>
                    </a:ext>
                  </a:extLst>
                </p:cNvPr>
                <p:cNvSpPr/>
                <p:nvPr/>
              </p:nvSpPr>
              <p:spPr>
                <a:xfrm>
                  <a:off x="1986652"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4" name="矩形 183">
                  <a:extLst>
                    <a:ext uri="{FF2B5EF4-FFF2-40B4-BE49-F238E27FC236}">
                      <a16:creationId xmlns:a16="http://schemas.microsoft.com/office/drawing/2014/main" id="{D8EFF4AD-9F0D-4159-8498-28DDFD0562A5}"/>
                    </a:ext>
                  </a:extLst>
                </p:cNvPr>
                <p:cNvSpPr>
                  <a:spLocks noRot="1" noChangeAspect="1" noMove="1" noResize="1" noEditPoints="1" noAdjustHandles="1" noChangeArrowheads="1" noChangeShapeType="1" noTextEdit="1"/>
                </p:cNvSpPr>
                <p:nvPr/>
              </p:nvSpPr>
              <p:spPr>
                <a:xfrm>
                  <a:off x="1986652" y="5312285"/>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7" name="矩形 226">
                  <a:extLst>
                    <a:ext uri="{FF2B5EF4-FFF2-40B4-BE49-F238E27FC236}">
                      <a16:creationId xmlns:a16="http://schemas.microsoft.com/office/drawing/2014/main" id="{3B681630-3F74-49B1-8889-8FAE65C39299}"/>
                    </a:ext>
                  </a:extLst>
                </p:cNvPr>
                <p:cNvSpPr/>
                <p:nvPr/>
              </p:nvSpPr>
              <p:spPr>
                <a:xfrm>
                  <a:off x="2349380"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5" name="矩形 184">
                  <a:extLst>
                    <a:ext uri="{FF2B5EF4-FFF2-40B4-BE49-F238E27FC236}">
                      <a16:creationId xmlns:a16="http://schemas.microsoft.com/office/drawing/2014/main" id="{C9D93149-6942-48D8-9F23-21C0ABCDD8F8}"/>
                    </a:ext>
                  </a:extLst>
                </p:cNvPr>
                <p:cNvSpPr>
                  <a:spLocks noRot="1" noChangeAspect="1" noMove="1" noResize="1" noEditPoints="1" noAdjustHandles="1" noChangeArrowheads="1" noChangeShapeType="1" noTextEdit="1"/>
                </p:cNvSpPr>
                <p:nvPr/>
              </p:nvSpPr>
              <p:spPr>
                <a:xfrm>
                  <a:off x="2349380" y="5312285"/>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8" name="矩形 227">
                  <a:extLst>
                    <a:ext uri="{FF2B5EF4-FFF2-40B4-BE49-F238E27FC236}">
                      <a16:creationId xmlns:a16="http://schemas.microsoft.com/office/drawing/2014/main" id="{10B6E3FF-CFA4-4F0F-BB2C-10B1C78E7FA3}"/>
                    </a:ext>
                  </a:extLst>
                </p:cNvPr>
                <p:cNvSpPr/>
                <p:nvPr/>
              </p:nvSpPr>
              <p:spPr>
                <a:xfrm>
                  <a:off x="1263806" y="567419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86" name="矩形 185">
                  <a:extLst>
                    <a:ext uri="{FF2B5EF4-FFF2-40B4-BE49-F238E27FC236}">
                      <a16:creationId xmlns:a16="http://schemas.microsoft.com/office/drawing/2014/main" id="{1C8C2317-7147-4EEA-BB1C-1493A2071C9E}"/>
                    </a:ext>
                  </a:extLst>
                </p:cNvPr>
                <p:cNvSpPr>
                  <a:spLocks noRot="1" noChangeAspect="1" noMove="1" noResize="1" noEditPoints="1" noAdjustHandles="1" noChangeArrowheads="1" noChangeShapeType="1" noTextEdit="1"/>
                </p:cNvSpPr>
                <p:nvPr/>
              </p:nvSpPr>
              <p:spPr>
                <a:xfrm>
                  <a:off x="1263806" y="5674190"/>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9" name="矩形 228">
                  <a:extLst>
                    <a:ext uri="{FF2B5EF4-FFF2-40B4-BE49-F238E27FC236}">
                      <a16:creationId xmlns:a16="http://schemas.microsoft.com/office/drawing/2014/main" id="{635CE21F-7050-4A88-8144-8D7D3307697F}"/>
                    </a:ext>
                  </a:extLst>
                </p:cNvPr>
                <p:cNvSpPr/>
                <p:nvPr/>
              </p:nvSpPr>
              <p:spPr>
                <a:xfrm>
                  <a:off x="1987381"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7" name="矩形 186">
                  <a:extLst>
                    <a:ext uri="{FF2B5EF4-FFF2-40B4-BE49-F238E27FC236}">
                      <a16:creationId xmlns:a16="http://schemas.microsoft.com/office/drawing/2014/main" id="{E14D6D31-2391-462B-89FD-CD2CDC9215C8}"/>
                    </a:ext>
                  </a:extLst>
                </p:cNvPr>
                <p:cNvSpPr>
                  <a:spLocks noRot="1" noChangeAspect="1" noMove="1" noResize="1" noEditPoints="1" noAdjustHandles="1" noChangeArrowheads="1" noChangeShapeType="1" noTextEdit="1"/>
                </p:cNvSpPr>
                <p:nvPr/>
              </p:nvSpPr>
              <p:spPr>
                <a:xfrm>
                  <a:off x="1987381" y="5674190"/>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0" name="矩形 229">
                  <a:extLst>
                    <a:ext uri="{FF2B5EF4-FFF2-40B4-BE49-F238E27FC236}">
                      <a16:creationId xmlns:a16="http://schemas.microsoft.com/office/drawing/2014/main" id="{1712C3A6-F287-40E4-98C8-59E71505ED9C}"/>
                    </a:ext>
                  </a:extLst>
                </p:cNvPr>
                <p:cNvSpPr/>
                <p:nvPr/>
              </p:nvSpPr>
              <p:spPr>
                <a:xfrm>
                  <a:off x="2348204"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8" name="矩形 187">
                  <a:extLst>
                    <a:ext uri="{FF2B5EF4-FFF2-40B4-BE49-F238E27FC236}">
                      <a16:creationId xmlns:a16="http://schemas.microsoft.com/office/drawing/2014/main" id="{D6FEB4CD-7D94-4607-B633-42E1DC079124}"/>
                    </a:ext>
                  </a:extLst>
                </p:cNvPr>
                <p:cNvSpPr>
                  <a:spLocks noRot="1" noChangeAspect="1" noMove="1" noResize="1" noEditPoints="1" noAdjustHandles="1" noChangeArrowheads="1" noChangeShapeType="1" noTextEdit="1"/>
                </p:cNvSpPr>
                <p:nvPr/>
              </p:nvSpPr>
              <p:spPr>
                <a:xfrm>
                  <a:off x="2348204" y="5674190"/>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1" name="矩形 230">
                  <a:extLst>
                    <a:ext uri="{FF2B5EF4-FFF2-40B4-BE49-F238E27FC236}">
                      <a16:creationId xmlns:a16="http://schemas.microsoft.com/office/drawing/2014/main" id="{30C6F9AD-84C3-48F5-86D2-6C669B9A6B7A}"/>
                    </a:ext>
                  </a:extLst>
                </p:cNvPr>
                <p:cNvSpPr/>
                <p:nvPr/>
              </p:nvSpPr>
              <p:spPr>
                <a:xfrm>
                  <a:off x="1263806"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89" name="矩形 188">
                  <a:extLst>
                    <a:ext uri="{FF2B5EF4-FFF2-40B4-BE49-F238E27FC236}">
                      <a16:creationId xmlns:a16="http://schemas.microsoft.com/office/drawing/2014/main" id="{7A4C8763-D30A-4DB8-9459-5E408EFD250B}"/>
                    </a:ext>
                  </a:extLst>
                </p:cNvPr>
                <p:cNvSpPr>
                  <a:spLocks noRot="1" noChangeAspect="1" noMove="1" noResize="1" noEditPoints="1" noAdjustHandles="1" noChangeArrowheads="1" noChangeShapeType="1" noTextEdit="1"/>
                </p:cNvSpPr>
                <p:nvPr/>
              </p:nvSpPr>
              <p:spPr>
                <a:xfrm>
                  <a:off x="1263806" y="6036095"/>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2" name="矩形 231">
                  <a:extLst>
                    <a:ext uri="{FF2B5EF4-FFF2-40B4-BE49-F238E27FC236}">
                      <a16:creationId xmlns:a16="http://schemas.microsoft.com/office/drawing/2014/main" id="{B85579D0-AD15-46CF-899E-2304D60F858A}"/>
                    </a:ext>
                  </a:extLst>
                </p:cNvPr>
                <p:cNvSpPr/>
                <p:nvPr/>
              </p:nvSpPr>
              <p:spPr>
                <a:xfrm>
                  <a:off x="1625123"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0" name="矩形 189">
                  <a:extLst>
                    <a:ext uri="{FF2B5EF4-FFF2-40B4-BE49-F238E27FC236}">
                      <a16:creationId xmlns:a16="http://schemas.microsoft.com/office/drawing/2014/main" id="{3B458984-1895-44BA-BD7B-368FB286116A}"/>
                    </a:ext>
                  </a:extLst>
                </p:cNvPr>
                <p:cNvSpPr>
                  <a:spLocks noRot="1" noChangeAspect="1" noMove="1" noResize="1" noEditPoints="1" noAdjustHandles="1" noChangeArrowheads="1" noChangeShapeType="1" noTextEdit="1"/>
                </p:cNvSpPr>
                <p:nvPr/>
              </p:nvSpPr>
              <p:spPr>
                <a:xfrm>
                  <a:off x="1625123" y="6036095"/>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3" name="矩形 232">
                  <a:extLst>
                    <a:ext uri="{FF2B5EF4-FFF2-40B4-BE49-F238E27FC236}">
                      <a16:creationId xmlns:a16="http://schemas.microsoft.com/office/drawing/2014/main" id="{FE1BCDA9-451B-4A04-9449-BBDE1AEC235E}"/>
                    </a:ext>
                  </a:extLst>
                </p:cNvPr>
                <p:cNvSpPr/>
                <p:nvPr/>
              </p:nvSpPr>
              <p:spPr>
                <a:xfrm>
                  <a:off x="1987381"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1" name="矩形 190">
                  <a:extLst>
                    <a:ext uri="{FF2B5EF4-FFF2-40B4-BE49-F238E27FC236}">
                      <a16:creationId xmlns:a16="http://schemas.microsoft.com/office/drawing/2014/main" id="{C9C21D44-BF1E-4811-824B-2EFE7E2B5883}"/>
                    </a:ext>
                  </a:extLst>
                </p:cNvPr>
                <p:cNvSpPr>
                  <a:spLocks noRot="1" noChangeAspect="1" noMove="1" noResize="1" noEditPoints="1" noAdjustHandles="1" noChangeArrowheads="1" noChangeShapeType="1" noTextEdit="1"/>
                </p:cNvSpPr>
                <p:nvPr/>
              </p:nvSpPr>
              <p:spPr>
                <a:xfrm>
                  <a:off x="1987381" y="6036095"/>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4" name="矩形 233">
                  <a:extLst>
                    <a:ext uri="{FF2B5EF4-FFF2-40B4-BE49-F238E27FC236}">
                      <a16:creationId xmlns:a16="http://schemas.microsoft.com/office/drawing/2014/main" id="{EAB14D65-FBEE-43CF-B1C4-5DDBDD2FA59B}"/>
                    </a:ext>
                  </a:extLst>
                </p:cNvPr>
                <p:cNvSpPr/>
                <p:nvPr/>
              </p:nvSpPr>
              <p:spPr>
                <a:xfrm>
                  <a:off x="2348204"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2" name="矩形 191">
                  <a:extLst>
                    <a:ext uri="{FF2B5EF4-FFF2-40B4-BE49-F238E27FC236}">
                      <a16:creationId xmlns:a16="http://schemas.microsoft.com/office/drawing/2014/main" id="{AB1B7AC4-6757-4C52-987C-37DCF286A09F}"/>
                    </a:ext>
                  </a:extLst>
                </p:cNvPr>
                <p:cNvSpPr>
                  <a:spLocks noRot="1" noChangeAspect="1" noMove="1" noResize="1" noEditPoints="1" noAdjustHandles="1" noChangeArrowheads="1" noChangeShapeType="1" noTextEdit="1"/>
                </p:cNvSpPr>
                <p:nvPr/>
              </p:nvSpPr>
              <p:spPr>
                <a:xfrm>
                  <a:off x="2348204" y="603609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5" name="矩形 234">
                  <a:extLst>
                    <a:ext uri="{FF2B5EF4-FFF2-40B4-BE49-F238E27FC236}">
                      <a16:creationId xmlns:a16="http://schemas.microsoft.com/office/drawing/2014/main" id="{A945F286-2FF1-4A06-B444-0E3E5992E9A6}"/>
                    </a:ext>
                  </a:extLst>
                </p:cNvPr>
                <p:cNvSpPr/>
                <p:nvPr/>
              </p:nvSpPr>
              <p:spPr>
                <a:xfrm>
                  <a:off x="1263806"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93" name="矩形 192">
                  <a:extLst>
                    <a:ext uri="{FF2B5EF4-FFF2-40B4-BE49-F238E27FC236}">
                      <a16:creationId xmlns:a16="http://schemas.microsoft.com/office/drawing/2014/main" id="{89072C06-AF49-45DA-9FA8-DBAB0634EAF9}"/>
                    </a:ext>
                  </a:extLst>
                </p:cNvPr>
                <p:cNvSpPr>
                  <a:spLocks noRot="1" noChangeAspect="1" noMove="1" noResize="1" noEditPoints="1" noAdjustHandles="1" noChangeArrowheads="1" noChangeShapeType="1" noTextEdit="1"/>
                </p:cNvSpPr>
                <p:nvPr/>
              </p:nvSpPr>
              <p:spPr>
                <a:xfrm>
                  <a:off x="1263806" y="6398000"/>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6" name="矩形 235">
                  <a:extLst>
                    <a:ext uri="{FF2B5EF4-FFF2-40B4-BE49-F238E27FC236}">
                      <a16:creationId xmlns:a16="http://schemas.microsoft.com/office/drawing/2014/main" id="{4A97B51C-B72A-4211-A20C-49E1F26438B6}"/>
                    </a:ext>
                  </a:extLst>
                </p:cNvPr>
                <p:cNvSpPr/>
                <p:nvPr/>
              </p:nvSpPr>
              <p:spPr>
                <a:xfrm>
                  <a:off x="1625123"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4" name="矩形 193">
                  <a:extLst>
                    <a:ext uri="{FF2B5EF4-FFF2-40B4-BE49-F238E27FC236}">
                      <a16:creationId xmlns:a16="http://schemas.microsoft.com/office/drawing/2014/main" id="{A6B35A71-235C-447F-BA17-22F662885385}"/>
                    </a:ext>
                  </a:extLst>
                </p:cNvPr>
                <p:cNvSpPr>
                  <a:spLocks noRot="1" noChangeAspect="1" noMove="1" noResize="1" noEditPoints="1" noAdjustHandles="1" noChangeArrowheads="1" noChangeShapeType="1" noTextEdit="1"/>
                </p:cNvSpPr>
                <p:nvPr/>
              </p:nvSpPr>
              <p:spPr>
                <a:xfrm>
                  <a:off x="1625123" y="6398000"/>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7" name="矩形 236">
                  <a:extLst>
                    <a:ext uri="{FF2B5EF4-FFF2-40B4-BE49-F238E27FC236}">
                      <a16:creationId xmlns:a16="http://schemas.microsoft.com/office/drawing/2014/main" id="{C9F98C9E-5CFF-4152-A37F-D5AACD4F72E4}"/>
                    </a:ext>
                  </a:extLst>
                </p:cNvPr>
                <p:cNvSpPr/>
                <p:nvPr/>
              </p:nvSpPr>
              <p:spPr>
                <a:xfrm>
                  <a:off x="1987381"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5" name="矩形 194">
                  <a:extLst>
                    <a:ext uri="{FF2B5EF4-FFF2-40B4-BE49-F238E27FC236}">
                      <a16:creationId xmlns:a16="http://schemas.microsoft.com/office/drawing/2014/main" id="{F1FFACB1-3931-489D-BA3E-252C403F1013}"/>
                    </a:ext>
                  </a:extLst>
                </p:cNvPr>
                <p:cNvSpPr>
                  <a:spLocks noRot="1" noChangeAspect="1" noMove="1" noResize="1" noEditPoints="1" noAdjustHandles="1" noChangeArrowheads="1" noChangeShapeType="1" noTextEdit="1"/>
                </p:cNvSpPr>
                <p:nvPr/>
              </p:nvSpPr>
              <p:spPr>
                <a:xfrm>
                  <a:off x="1987381" y="6398000"/>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8" name="矩形 237">
                  <a:extLst>
                    <a:ext uri="{FF2B5EF4-FFF2-40B4-BE49-F238E27FC236}">
                      <a16:creationId xmlns:a16="http://schemas.microsoft.com/office/drawing/2014/main" id="{1FA66E42-6381-47E8-8CFD-53C94866D87D}"/>
                    </a:ext>
                  </a:extLst>
                </p:cNvPr>
                <p:cNvSpPr/>
                <p:nvPr/>
              </p:nvSpPr>
              <p:spPr>
                <a:xfrm>
                  <a:off x="2348204" y="639800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6" name="矩形 195">
                  <a:extLst>
                    <a:ext uri="{FF2B5EF4-FFF2-40B4-BE49-F238E27FC236}">
                      <a16:creationId xmlns:a16="http://schemas.microsoft.com/office/drawing/2014/main" id="{29D63C4F-8F80-4351-BEF6-810DE889EDFB}"/>
                    </a:ext>
                  </a:extLst>
                </p:cNvPr>
                <p:cNvSpPr>
                  <a:spLocks noRot="1" noChangeAspect="1" noMove="1" noResize="1" noEditPoints="1" noAdjustHandles="1" noChangeArrowheads="1" noChangeShapeType="1" noTextEdit="1"/>
                </p:cNvSpPr>
                <p:nvPr/>
              </p:nvSpPr>
              <p:spPr>
                <a:xfrm>
                  <a:off x="2348204" y="6398000"/>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9" name="矩形 238">
                  <a:extLst>
                    <a:ext uri="{FF2B5EF4-FFF2-40B4-BE49-F238E27FC236}">
                      <a16:creationId xmlns:a16="http://schemas.microsoft.com/office/drawing/2014/main" id="{BA2B6948-C1A9-4664-B5D8-AA527C670765}"/>
                    </a:ext>
                  </a:extLst>
                </p:cNvPr>
                <p:cNvSpPr/>
                <p:nvPr/>
              </p:nvSpPr>
              <p:spPr>
                <a:xfrm>
                  <a:off x="1624488" y="567482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7" name="矩形 196">
                  <a:extLst>
                    <a:ext uri="{FF2B5EF4-FFF2-40B4-BE49-F238E27FC236}">
                      <a16:creationId xmlns:a16="http://schemas.microsoft.com/office/drawing/2014/main" id="{F9C3EF39-C46F-446C-A846-ABEA4B32440D}"/>
                    </a:ext>
                  </a:extLst>
                </p:cNvPr>
                <p:cNvSpPr>
                  <a:spLocks noRot="1" noChangeAspect="1" noMove="1" noResize="1" noEditPoints="1" noAdjustHandles="1" noChangeArrowheads="1" noChangeShapeType="1" noTextEdit="1"/>
                </p:cNvSpPr>
                <p:nvPr/>
              </p:nvSpPr>
              <p:spPr>
                <a:xfrm>
                  <a:off x="1624488" y="5674825"/>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p:grpSp>
      <p:grpSp>
        <p:nvGrpSpPr>
          <p:cNvPr id="4" name="群組 3">
            <a:extLst>
              <a:ext uri="{FF2B5EF4-FFF2-40B4-BE49-F238E27FC236}">
                <a16:creationId xmlns:a16="http://schemas.microsoft.com/office/drawing/2014/main" id="{62553B2E-0132-423B-A2A4-F486FE3A6EEB}"/>
              </a:ext>
            </a:extLst>
          </p:cNvPr>
          <p:cNvGrpSpPr/>
          <p:nvPr/>
        </p:nvGrpSpPr>
        <p:grpSpPr>
          <a:xfrm>
            <a:off x="7176757" y="3658267"/>
            <a:ext cx="2165626" cy="539047"/>
            <a:chOff x="7176757" y="3658267"/>
            <a:chExt cx="2165626" cy="539047"/>
          </a:xfrm>
        </p:grpSpPr>
        <mc:AlternateContent xmlns:mc="http://schemas.openxmlformats.org/markup-compatibility/2006" xmlns:a14="http://schemas.microsoft.com/office/drawing/2010/main">
          <mc:Choice Requires="a14">
            <p:sp>
              <p:nvSpPr>
                <p:cNvPr id="208" name="矩形 207">
                  <a:extLst>
                    <a:ext uri="{FF2B5EF4-FFF2-40B4-BE49-F238E27FC236}">
                      <a16:creationId xmlns:a16="http://schemas.microsoft.com/office/drawing/2014/main" id="{81D2FD54-1202-47C5-A315-6B204370F649}"/>
                    </a:ext>
                  </a:extLst>
                </p:cNvPr>
                <p:cNvSpPr/>
                <p:nvPr/>
              </p:nvSpPr>
              <p:spPr>
                <a:xfrm>
                  <a:off x="7176757"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208" name="矩形 207">
                  <a:extLst>
                    <a:ext uri="{FF2B5EF4-FFF2-40B4-BE49-F238E27FC236}">
                      <a16:creationId xmlns:a16="http://schemas.microsoft.com/office/drawing/2014/main" id="{81D2FD54-1202-47C5-A315-6B204370F649}"/>
                    </a:ext>
                  </a:extLst>
                </p:cNvPr>
                <p:cNvSpPr>
                  <a:spLocks noRot="1" noChangeAspect="1" noMove="1" noResize="1" noEditPoints="1" noAdjustHandles="1" noChangeArrowheads="1" noChangeShapeType="1" noTextEdit="1"/>
                </p:cNvSpPr>
                <p:nvPr/>
              </p:nvSpPr>
              <p:spPr>
                <a:xfrm>
                  <a:off x="7176757" y="3658267"/>
                  <a:ext cx="539047" cy="539047"/>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9" name="矩形 208">
                  <a:extLst>
                    <a:ext uri="{FF2B5EF4-FFF2-40B4-BE49-F238E27FC236}">
                      <a16:creationId xmlns:a16="http://schemas.microsoft.com/office/drawing/2014/main" id="{67F4D7C5-8BEC-46E1-BC3A-4B803B5758DA}"/>
                    </a:ext>
                  </a:extLst>
                </p:cNvPr>
                <p:cNvSpPr/>
                <p:nvPr/>
              </p:nvSpPr>
              <p:spPr>
                <a:xfrm>
                  <a:off x="771777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209" name="矩形 208">
                  <a:extLst>
                    <a:ext uri="{FF2B5EF4-FFF2-40B4-BE49-F238E27FC236}">
                      <a16:creationId xmlns:a16="http://schemas.microsoft.com/office/drawing/2014/main" id="{67F4D7C5-8BEC-46E1-BC3A-4B803B5758DA}"/>
                    </a:ext>
                  </a:extLst>
                </p:cNvPr>
                <p:cNvSpPr>
                  <a:spLocks noRot="1" noChangeAspect="1" noMove="1" noResize="1" noEditPoints="1" noAdjustHandles="1" noChangeArrowheads="1" noChangeShapeType="1" noTextEdit="1"/>
                </p:cNvSpPr>
                <p:nvPr/>
              </p:nvSpPr>
              <p:spPr>
                <a:xfrm>
                  <a:off x="7717776" y="3658267"/>
                  <a:ext cx="539047" cy="539047"/>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0" name="矩形 209">
                  <a:extLst>
                    <a:ext uri="{FF2B5EF4-FFF2-40B4-BE49-F238E27FC236}">
                      <a16:creationId xmlns:a16="http://schemas.microsoft.com/office/drawing/2014/main" id="{85B0195C-2C3C-4D76-9D73-0D21CA6EABF9}"/>
                    </a:ext>
                  </a:extLst>
                </p:cNvPr>
                <p:cNvSpPr/>
                <p:nvPr/>
              </p:nvSpPr>
              <p:spPr>
                <a:xfrm>
                  <a:off x="8260204"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10" name="矩形 209">
                  <a:extLst>
                    <a:ext uri="{FF2B5EF4-FFF2-40B4-BE49-F238E27FC236}">
                      <a16:creationId xmlns:a16="http://schemas.microsoft.com/office/drawing/2014/main" id="{85B0195C-2C3C-4D76-9D73-0D21CA6EABF9}"/>
                    </a:ext>
                  </a:extLst>
                </p:cNvPr>
                <p:cNvSpPr>
                  <a:spLocks noRot="1" noChangeAspect="1" noMove="1" noResize="1" noEditPoints="1" noAdjustHandles="1" noChangeArrowheads="1" noChangeShapeType="1" noTextEdit="1"/>
                </p:cNvSpPr>
                <p:nvPr/>
              </p:nvSpPr>
              <p:spPr>
                <a:xfrm>
                  <a:off x="8260204" y="3658267"/>
                  <a:ext cx="539047" cy="539047"/>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1" name="矩形 210">
                  <a:extLst>
                    <a:ext uri="{FF2B5EF4-FFF2-40B4-BE49-F238E27FC236}">
                      <a16:creationId xmlns:a16="http://schemas.microsoft.com/office/drawing/2014/main" id="{8B51ACEE-55C7-4D6E-9808-F286A2B099E9}"/>
                    </a:ext>
                  </a:extLst>
                </p:cNvPr>
                <p:cNvSpPr/>
                <p:nvPr/>
              </p:nvSpPr>
              <p:spPr>
                <a:xfrm>
                  <a:off x="880333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1" name="矩形 210">
                  <a:extLst>
                    <a:ext uri="{FF2B5EF4-FFF2-40B4-BE49-F238E27FC236}">
                      <a16:creationId xmlns:a16="http://schemas.microsoft.com/office/drawing/2014/main" id="{8B51ACEE-55C7-4D6E-9808-F286A2B099E9}"/>
                    </a:ext>
                  </a:extLst>
                </p:cNvPr>
                <p:cNvSpPr>
                  <a:spLocks noRot="1" noChangeAspect="1" noMove="1" noResize="1" noEditPoints="1" noAdjustHandles="1" noChangeArrowheads="1" noChangeShapeType="1" noTextEdit="1"/>
                </p:cNvSpPr>
                <p:nvPr/>
              </p:nvSpPr>
              <p:spPr>
                <a:xfrm>
                  <a:off x="8803336" y="3658267"/>
                  <a:ext cx="539047" cy="539047"/>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12" name="矩形 211">
                <a:extLst>
                  <a:ext uri="{FF2B5EF4-FFF2-40B4-BE49-F238E27FC236}">
                    <a16:creationId xmlns:a16="http://schemas.microsoft.com/office/drawing/2014/main" id="{0452439C-8855-4F7A-A06E-A8CB7CB392F2}"/>
                  </a:ext>
                </a:extLst>
              </p:cNvPr>
              <p:cNvSpPr/>
              <p:nvPr/>
            </p:nvSpPr>
            <p:spPr>
              <a:xfrm>
                <a:off x="7177849"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1</m:t>
                          </m:r>
                        </m:sub>
                      </m:sSub>
                    </m:oMath>
                  </m:oMathPara>
                </a14:m>
                <a:endParaRPr lang="zh-TW" altLang="en-US" sz="1000" dirty="0"/>
              </a:p>
            </p:txBody>
          </p:sp>
        </mc:Choice>
        <mc:Fallback xmlns="">
          <p:sp>
            <p:nvSpPr>
              <p:cNvPr id="212" name="矩形 211">
                <a:extLst>
                  <a:ext uri="{FF2B5EF4-FFF2-40B4-BE49-F238E27FC236}">
                    <a16:creationId xmlns:a16="http://schemas.microsoft.com/office/drawing/2014/main" id="{0452439C-8855-4F7A-A06E-A8CB7CB392F2}"/>
                  </a:ext>
                </a:extLst>
              </p:cNvPr>
              <p:cNvSpPr>
                <a:spLocks noRot="1" noChangeAspect="1" noMove="1" noResize="1" noEditPoints="1" noAdjustHandles="1" noChangeArrowheads="1" noChangeShapeType="1" noTextEdit="1"/>
              </p:cNvSpPr>
              <p:nvPr/>
            </p:nvSpPr>
            <p:spPr>
              <a:xfrm>
                <a:off x="7177849" y="4200167"/>
                <a:ext cx="539047" cy="539047"/>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3" name="矩形 212">
                <a:extLst>
                  <a:ext uri="{FF2B5EF4-FFF2-40B4-BE49-F238E27FC236}">
                    <a16:creationId xmlns:a16="http://schemas.microsoft.com/office/drawing/2014/main" id="{155D5A16-D58D-4377-9060-E6EFE12BF0D4}"/>
                  </a:ext>
                </a:extLst>
              </p:cNvPr>
              <p:cNvSpPr/>
              <p:nvPr/>
            </p:nvSpPr>
            <p:spPr>
              <a:xfrm>
                <a:off x="8261296"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3" name="矩形 212">
                <a:extLst>
                  <a:ext uri="{FF2B5EF4-FFF2-40B4-BE49-F238E27FC236}">
                    <a16:creationId xmlns:a16="http://schemas.microsoft.com/office/drawing/2014/main" id="{155D5A16-D58D-4377-9060-E6EFE12BF0D4}"/>
                  </a:ext>
                </a:extLst>
              </p:cNvPr>
              <p:cNvSpPr>
                <a:spLocks noRot="1" noChangeAspect="1" noMove="1" noResize="1" noEditPoints="1" noAdjustHandles="1" noChangeArrowheads="1" noChangeShapeType="1" noTextEdit="1"/>
              </p:cNvSpPr>
              <p:nvPr/>
            </p:nvSpPr>
            <p:spPr>
              <a:xfrm>
                <a:off x="8261296" y="4200167"/>
                <a:ext cx="539047" cy="539047"/>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4" name="矩形 213">
                <a:extLst>
                  <a:ext uri="{FF2B5EF4-FFF2-40B4-BE49-F238E27FC236}">
                    <a16:creationId xmlns:a16="http://schemas.microsoft.com/office/drawing/2014/main" id="{5DCC9879-CFD2-4454-AA81-59A27F980072}"/>
                  </a:ext>
                </a:extLst>
              </p:cNvPr>
              <p:cNvSpPr/>
              <p:nvPr/>
            </p:nvSpPr>
            <p:spPr>
              <a:xfrm>
                <a:off x="8801575" y="4200167"/>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214" name="矩形 213">
                <a:extLst>
                  <a:ext uri="{FF2B5EF4-FFF2-40B4-BE49-F238E27FC236}">
                    <a16:creationId xmlns:a16="http://schemas.microsoft.com/office/drawing/2014/main" id="{5DCC9879-CFD2-4454-AA81-59A27F980072}"/>
                  </a:ext>
                </a:extLst>
              </p:cNvPr>
              <p:cNvSpPr>
                <a:spLocks noRot="1" noChangeAspect="1" noMove="1" noResize="1" noEditPoints="1" noAdjustHandles="1" noChangeArrowheads="1" noChangeShapeType="1" noTextEdit="1"/>
              </p:cNvSpPr>
              <p:nvPr/>
            </p:nvSpPr>
            <p:spPr>
              <a:xfrm>
                <a:off x="8801575" y="4200167"/>
                <a:ext cx="539047" cy="539047"/>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5" name="矩形 214">
                <a:extLst>
                  <a:ext uri="{FF2B5EF4-FFF2-40B4-BE49-F238E27FC236}">
                    <a16:creationId xmlns:a16="http://schemas.microsoft.com/office/drawing/2014/main" id="{F1B44B64-AE3E-44DF-AE10-9DA49C44F18D}"/>
                  </a:ext>
                </a:extLst>
              </p:cNvPr>
              <p:cNvSpPr/>
              <p:nvPr/>
            </p:nvSpPr>
            <p:spPr>
              <a:xfrm>
                <a:off x="7177849"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2</m:t>
                          </m:r>
                        </m:sub>
                      </m:sSub>
                    </m:oMath>
                  </m:oMathPara>
                </a14:m>
                <a:endParaRPr lang="zh-TW" altLang="en-US" sz="1000" dirty="0"/>
              </a:p>
            </p:txBody>
          </p:sp>
        </mc:Choice>
        <mc:Fallback xmlns="">
          <p:sp>
            <p:nvSpPr>
              <p:cNvPr id="215" name="矩形 214">
                <a:extLst>
                  <a:ext uri="{FF2B5EF4-FFF2-40B4-BE49-F238E27FC236}">
                    <a16:creationId xmlns:a16="http://schemas.microsoft.com/office/drawing/2014/main" id="{F1B44B64-AE3E-44DF-AE10-9DA49C44F18D}"/>
                  </a:ext>
                </a:extLst>
              </p:cNvPr>
              <p:cNvSpPr>
                <a:spLocks noRot="1" noChangeAspect="1" noMove="1" noResize="1" noEditPoints="1" noAdjustHandles="1" noChangeArrowheads="1" noChangeShapeType="1" noTextEdit="1"/>
              </p:cNvSpPr>
              <p:nvPr/>
            </p:nvSpPr>
            <p:spPr>
              <a:xfrm>
                <a:off x="7177849" y="4742066"/>
                <a:ext cx="539047" cy="539047"/>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6" name="矩形 215">
                <a:extLst>
                  <a:ext uri="{FF2B5EF4-FFF2-40B4-BE49-F238E27FC236}">
                    <a16:creationId xmlns:a16="http://schemas.microsoft.com/office/drawing/2014/main" id="{8E8323FB-BBC5-4FCC-B05A-26A43AD2F220}"/>
                  </a:ext>
                </a:extLst>
              </p:cNvPr>
              <p:cNvSpPr/>
              <p:nvPr/>
            </p:nvSpPr>
            <p:spPr>
              <a:xfrm>
                <a:off x="7718868"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6" name="矩形 215">
                <a:extLst>
                  <a:ext uri="{FF2B5EF4-FFF2-40B4-BE49-F238E27FC236}">
                    <a16:creationId xmlns:a16="http://schemas.microsoft.com/office/drawing/2014/main" id="{8E8323FB-BBC5-4FCC-B05A-26A43AD2F220}"/>
                  </a:ext>
                </a:extLst>
              </p:cNvPr>
              <p:cNvSpPr>
                <a:spLocks noRot="1" noChangeAspect="1" noMove="1" noResize="1" noEditPoints="1" noAdjustHandles="1" noChangeArrowheads="1" noChangeShapeType="1" noTextEdit="1"/>
              </p:cNvSpPr>
              <p:nvPr/>
            </p:nvSpPr>
            <p:spPr>
              <a:xfrm>
                <a:off x="7718868" y="4742066"/>
                <a:ext cx="539047" cy="539047"/>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7" name="矩形 216">
                <a:extLst>
                  <a:ext uri="{FF2B5EF4-FFF2-40B4-BE49-F238E27FC236}">
                    <a16:creationId xmlns:a16="http://schemas.microsoft.com/office/drawing/2014/main" id="{2B710F64-6F8B-4941-9947-76425EA666D8}"/>
                  </a:ext>
                </a:extLst>
              </p:cNvPr>
              <p:cNvSpPr/>
              <p:nvPr/>
            </p:nvSpPr>
            <p:spPr>
              <a:xfrm>
                <a:off x="8261296"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217" name="矩形 216">
                <a:extLst>
                  <a:ext uri="{FF2B5EF4-FFF2-40B4-BE49-F238E27FC236}">
                    <a16:creationId xmlns:a16="http://schemas.microsoft.com/office/drawing/2014/main" id="{2B710F64-6F8B-4941-9947-76425EA666D8}"/>
                  </a:ext>
                </a:extLst>
              </p:cNvPr>
              <p:cNvSpPr>
                <a:spLocks noRot="1" noChangeAspect="1" noMove="1" noResize="1" noEditPoints="1" noAdjustHandles="1" noChangeArrowheads="1" noChangeShapeType="1" noTextEdit="1"/>
              </p:cNvSpPr>
              <p:nvPr/>
            </p:nvSpPr>
            <p:spPr>
              <a:xfrm>
                <a:off x="8261296" y="4742066"/>
                <a:ext cx="539047" cy="539047"/>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8" name="矩形 217">
                <a:extLst>
                  <a:ext uri="{FF2B5EF4-FFF2-40B4-BE49-F238E27FC236}">
                    <a16:creationId xmlns:a16="http://schemas.microsoft.com/office/drawing/2014/main" id="{C57C4F31-C454-4F20-8824-D17B107DDFCF}"/>
                  </a:ext>
                </a:extLst>
              </p:cNvPr>
              <p:cNvSpPr/>
              <p:nvPr/>
            </p:nvSpPr>
            <p:spPr>
              <a:xfrm>
                <a:off x="8801575"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218" name="矩形 217">
                <a:extLst>
                  <a:ext uri="{FF2B5EF4-FFF2-40B4-BE49-F238E27FC236}">
                    <a16:creationId xmlns:a16="http://schemas.microsoft.com/office/drawing/2014/main" id="{C57C4F31-C454-4F20-8824-D17B107DDFCF}"/>
                  </a:ext>
                </a:extLst>
              </p:cNvPr>
              <p:cNvSpPr>
                <a:spLocks noRot="1" noChangeAspect="1" noMove="1" noResize="1" noEditPoints="1" noAdjustHandles="1" noChangeArrowheads="1" noChangeShapeType="1" noTextEdit="1"/>
              </p:cNvSpPr>
              <p:nvPr/>
            </p:nvSpPr>
            <p:spPr>
              <a:xfrm>
                <a:off x="8801575" y="4742066"/>
                <a:ext cx="539047" cy="539047"/>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9" name="矩形 218">
                <a:extLst>
                  <a:ext uri="{FF2B5EF4-FFF2-40B4-BE49-F238E27FC236}">
                    <a16:creationId xmlns:a16="http://schemas.microsoft.com/office/drawing/2014/main" id="{6380955F-A8B1-466B-B874-A124FF67B59C}"/>
                  </a:ext>
                </a:extLst>
              </p:cNvPr>
              <p:cNvSpPr/>
              <p:nvPr/>
            </p:nvSpPr>
            <p:spPr>
              <a:xfrm>
                <a:off x="7177849" y="52839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3</m:t>
                          </m:r>
                        </m:sub>
                      </m:sSub>
                    </m:oMath>
                  </m:oMathPara>
                </a14:m>
                <a:endParaRPr lang="zh-TW" altLang="en-US" sz="1000" dirty="0"/>
              </a:p>
            </p:txBody>
          </p:sp>
        </mc:Choice>
        <mc:Fallback xmlns="">
          <p:sp>
            <p:nvSpPr>
              <p:cNvPr id="219" name="矩形 218">
                <a:extLst>
                  <a:ext uri="{FF2B5EF4-FFF2-40B4-BE49-F238E27FC236}">
                    <a16:creationId xmlns:a16="http://schemas.microsoft.com/office/drawing/2014/main" id="{6380955F-A8B1-466B-B874-A124FF67B59C}"/>
                  </a:ext>
                </a:extLst>
              </p:cNvPr>
              <p:cNvSpPr>
                <a:spLocks noRot="1" noChangeAspect="1" noMove="1" noResize="1" noEditPoints="1" noAdjustHandles="1" noChangeArrowheads="1" noChangeShapeType="1" noTextEdit="1"/>
              </p:cNvSpPr>
              <p:nvPr/>
            </p:nvSpPr>
            <p:spPr>
              <a:xfrm>
                <a:off x="7177849" y="5283966"/>
                <a:ext cx="539047" cy="539047"/>
              </a:xfrm>
              <a:prstGeom prst="rect">
                <a:avLst/>
              </a:prstGeom>
              <a:blipFill>
                <a:blip r:embed="rId4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0" name="矩形 219">
                <a:extLst>
                  <a:ext uri="{FF2B5EF4-FFF2-40B4-BE49-F238E27FC236}">
                    <a16:creationId xmlns:a16="http://schemas.microsoft.com/office/drawing/2014/main" id="{988F1A01-7097-421D-8FE6-B2B2C3565829}"/>
                  </a:ext>
                </a:extLst>
              </p:cNvPr>
              <p:cNvSpPr/>
              <p:nvPr/>
            </p:nvSpPr>
            <p:spPr>
              <a:xfrm>
                <a:off x="7718868"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220" name="矩形 219">
                <a:extLst>
                  <a:ext uri="{FF2B5EF4-FFF2-40B4-BE49-F238E27FC236}">
                    <a16:creationId xmlns:a16="http://schemas.microsoft.com/office/drawing/2014/main" id="{988F1A01-7097-421D-8FE6-B2B2C3565829}"/>
                  </a:ext>
                </a:extLst>
              </p:cNvPr>
              <p:cNvSpPr>
                <a:spLocks noRot="1" noChangeAspect="1" noMove="1" noResize="1" noEditPoints="1" noAdjustHandles="1" noChangeArrowheads="1" noChangeShapeType="1" noTextEdit="1"/>
              </p:cNvSpPr>
              <p:nvPr/>
            </p:nvSpPr>
            <p:spPr>
              <a:xfrm>
                <a:off x="7718868" y="5283966"/>
                <a:ext cx="539047" cy="539047"/>
              </a:xfrm>
              <a:prstGeom prst="rect">
                <a:avLst/>
              </a:prstGeom>
              <a:blipFill>
                <a:blip r:embed="rId4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1" name="矩形 220">
                <a:extLst>
                  <a:ext uri="{FF2B5EF4-FFF2-40B4-BE49-F238E27FC236}">
                    <a16:creationId xmlns:a16="http://schemas.microsoft.com/office/drawing/2014/main" id="{D69CFB9B-3AE2-4E9E-BDCA-1D98594D391B}"/>
                  </a:ext>
                </a:extLst>
              </p:cNvPr>
              <p:cNvSpPr/>
              <p:nvPr/>
            </p:nvSpPr>
            <p:spPr>
              <a:xfrm>
                <a:off x="8261296"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221" name="矩形 220">
                <a:extLst>
                  <a:ext uri="{FF2B5EF4-FFF2-40B4-BE49-F238E27FC236}">
                    <a16:creationId xmlns:a16="http://schemas.microsoft.com/office/drawing/2014/main" id="{D69CFB9B-3AE2-4E9E-BDCA-1D98594D391B}"/>
                  </a:ext>
                </a:extLst>
              </p:cNvPr>
              <p:cNvSpPr>
                <a:spLocks noRot="1" noChangeAspect="1" noMove="1" noResize="1" noEditPoints="1" noAdjustHandles="1" noChangeArrowheads="1" noChangeShapeType="1" noTextEdit="1"/>
              </p:cNvSpPr>
              <p:nvPr/>
            </p:nvSpPr>
            <p:spPr>
              <a:xfrm>
                <a:off x="8261296" y="5283966"/>
                <a:ext cx="539047" cy="539047"/>
              </a:xfrm>
              <a:prstGeom prst="rect">
                <a:avLst/>
              </a:prstGeom>
              <a:blipFill>
                <a:blip r:embed="rId4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2" name="矩形 221">
                <a:extLst>
                  <a:ext uri="{FF2B5EF4-FFF2-40B4-BE49-F238E27FC236}">
                    <a16:creationId xmlns:a16="http://schemas.microsoft.com/office/drawing/2014/main" id="{39D4A981-9107-4943-A194-24F984ADCE9C}"/>
                  </a:ext>
                </a:extLst>
              </p:cNvPr>
              <p:cNvSpPr/>
              <p:nvPr/>
            </p:nvSpPr>
            <p:spPr>
              <a:xfrm>
                <a:off x="8801575"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22" name="矩形 221">
                <a:extLst>
                  <a:ext uri="{FF2B5EF4-FFF2-40B4-BE49-F238E27FC236}">
                    <a16:creationId xmlns:a16="http://schemas.microsoft.com/office/drawing/2014/main" id="{39D4A981-9107-4943-A194-24F984ADCE9C}"/>
                  </a:ext>
                </a:extLst>
              </p:cNvPr>
              <p:cNvSpPr>
                <a:spLocks noRot="1" noChangeAspect="1" noMove="1" noResize="1" noEditPoints="1" noAdjustHandles="1" noChangeArrowheads="1" noChangeShapeType="1" noTextEdit="1"/>
              </p:cNvSpPr>
              <p:nvPr/>
            </p:nvSpPr>
            <p:spPr>
              <a:xfrm>
                <a:off x="8801575" y="5283966"/>
                <a:ext cx="539047" cy="539047"/>
              </a:xfrm>
              <a:prstGeom prst="rect">
                <a:avLst/>
              </a:prstGeom>
              <a:blipFill>
                <a:blip r:embed="rId4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3" name="矩形 222">
                <a:extLst>
                  <a:ext uri="{FF2B5EF4-FFF2-40B4-BE49-F238E27FC236}">
                    <a16:creationId xmlns:a16="http://schemas.microsoft.com/office/drawing/2014/main" id="{8027C169-172F-46CC-A5D3-BCFE8DBC65B5}"/>
                  </a:ext>
                </a:extLst>
              </p:cNvPr>
              <p:cNvSpPr/>
              <p:nvPr/>
            </p:nvSpPr>
            <p:spPr>
              <a:xfrm>
                <a:off x="7717917" y="420111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23" name="矩形 222">
                <a:extLst>
                  <a:ext uri="{FF2B5EF4-FFF2-40B4-BE49-F238E27FC236}">
                    <a16:creationId xmlns:a16="http://schemas.microsoft.com/office/drawing/2014/main" id="{8027C169-172F-46CC-A5D3-BCFE8DBC65B5}"/>
                  </a:ext>
                </a:extLst>
              </p:cNvPr>
              <p:cNvSpPr>
                <a:spLocks noRot="1" noChangeAspect="1" noMove="1" noResize="1" noEditPoints="1" noAdjustHandles="1" noChangeArrowheads="1" noChangeShapeType="1" noTextEdit="1"/>
              </p:cNvSpPr>
              <p:nvPr/>
            </p:nvSpPr>
            <p:spPr>
              <a:xfrm>
                <a:off x="7717917" y="4201117"/>
                <a:ext cx="539047" cy="539047"/>
              </a:xfrm>
              <a:prstGeom prst="rect">
                <a:avLst/>
              </a:prstGeom>
              <a:blipFill>
                <a:blip r:embed="rId44"/>
                <a:stretch>
                  <a:fillRect/>
                </a:stretch>
              </a:blipFill>
              <a:ln w="12700">
                <a:solidFill>
                  <a:srgbClr val="000000"/>
                </a:solidFill>
              </a:ln>
            </p:spPr>
            <p:txBody>
              <a:bodyPr/>
              <a:lstStyle/>
              <a:p>
                <a:r>
                  <a:rPr lang="zh-TW" altLang="en-US">
                    <a:noFill/>
                  </a:rPr>
                  <a:t> </a:t>
                </a:r>
              </a:p>
            </p:txBody>
          </p:sp>
        </mc:Fallback>
      </mc:AlternateContent>
      <p:grpSp>
        <p:nvGrpSpPr>
          <p:cNvPr id="187" name="群組 186">
            <a:extLst>
              <a:ext uri="{FF2B5EF4-FFF2-40B4-BE49-F238E27FC236}">
                <a16:creationId xmlns:a16="http://schemas.microsoft.com/office/drawing/2014/main" id="{F2CC9F93-FAE9-4AC0-9BB7-3C777EDDBBBD}"/>
              </a:ext>
            </a:extLst>
          </p:cNvPr>
          <p:cNvGrpSpPr/>
          <p:nvPr/>
        </p:nvGrpSpPr>
        <p:grpSpPr>
          <a:xfrm>
            <a:off x="5659084" y="4306546"/>
            <a:ext cx="873256" cy="215619"/>
            <a:chOff x="3137192" y="5781430"/>
            <a:chExt cx="583200" cy="144000"/>
          </a:xfrm>
        </p:grpSpPr>
        <p:sp>
          <p:nvSpPr>
            <p:cNvPr id="203" name="矩形 202">
              <a:extLst>
                <a:ext uri="{FF2B5EF4-FFF2-40B4-BE49-F238E27FC236}">
                  <a16:creationId xmlns:a16="http://schemas.microsoft.com/office/drawing/2014/main" id="{2B3612E2-6F90-4051-BF8E-7B7A1F633A07}"/>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204" name="矩形 203">
              <a:extLst>
                <a:ext uri="{FF2B5EF4-FFF2-40B4-BE49-F238E27FC236}">
                  <a16:creationId xmlns:a16="http://schemas.microsoft.com/office/drawing/2014/main" id="{795EF31C-4C67-493A-8CD3-BC501FA5DA3E}"/>
                </a:ext>
              </a:extLst>
            </p:cNvPr>
            <p:cNvSpPr/>
            <p:nvPr/>
          </p:nvSpPr>
          <p:spPr>
            <a:xfrm>
              <a:off x="3282888"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205" name="矩形 204">
              <a:extLst>
                <a:ext uri="{FF2B5EF4-FFF2-40B4-BE49-F238E27FC236}">
                  <a16:creationId xmlns:a16="http://schemas.microsoft.com/office/drawing/2014/main" id="{697A8B23-6BA2-4B0F-A462-4EBE75A9CB6F}"/>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206" name="矩形 205">
              <a:extLst>
                <a:ext uri="{FF2B5EF4-FFF2-40B4-BE49-F238E27FC236}">
                  <a16:creationId xmlns:a16="http://schemas.microsoft.com/office/drawing/2014/main" id="{61EE7147-D873-42E8-80A5-B0BA2576859C}"/>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207" name="接點: 肘形 206">
              <a:extLst>
                <a:ext uri="{FF2B5EF4-FFF2-40B4-BE49-F238E27FC236}">
                  <a16:creationId xmlns:a16="http://schemas.microsoft.com/office/drawing/2014/main" id="{F9472EB2-074B-445F-85AF-93C173BAEA7E}"/>
                </a:ext>
              </a:extLst>
            </p:cNvPr>
            <p:cNvCxnSpPr>
              <a:cxnSpLocks/>
              <a:endCxn id="206"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8" name="群組 187">
            <a:extLst>
              <a:ext uri="{FF2B5EF4-FFF2-40B4-BE49-F238E27FC236}">
                <a16:creationId xmlns:a16="http://schemas.microsoft.com/office/drawing/2014/main" id="{58BA9F7E-D36B-4A63-8A56-B8D33D90D054}"/>
              </a:ext>
            </a:extLst>
          </p:cNvPr>
          <p:cNvGrpSpPr/>
          <p:nvPr/>
        </p:nvGrpSpPr>
        <p:grpSpPr>
          <a:xfrm>
            <a:off x="5659084" y="4846028"/>
            <a:ext cx="873256" cy="215619"/>
            <a:chOff x="3137192" y="5781430"/>
            <a:chExt cx="583200" cy="144000"/>
          </a:xfrm>
        </p:grpSpPr>
        <p:sp>
          <p:nvSpPr>
            <p:cNvPr id="198" name="矩形 197">
              <a:extLst>
                <a:ext uri="{FF2B5EF4-FFF2-40B4-BE49-F238E27FC236}">
                  <a16:creationId xmlns:a16="http://schemas.microsoft.com/office/drawing/2014/main" id="{8013DB0D-7152-43C1-A87F-F33CF97231C8}"/>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99" name="矩形 198">
              <a:extLst>
                <a:ext uri="{FF2B5EF4-FFF2-40B4-BE49-F238E27FC236}">
                  <a16:creationId xmlns:a16="http://schemas.microsoft.com/office/drawing/2014/main" id="{5E31331C-3230-476E-8946-5AA54ACB9D5C}"/>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200" name="矩形 199">
              <a:extLst>
                <a:ext uri="{FF2B5EF4-FFF2-40B4-BE49-F238E27FC236}">
                  <a16:creationId xmlns:a16="http://schemas.microsoft.com/office/drawing/2014/main" id="{2FF97BDF-3B44-4921-A8B4-8B1FFE7A868D}"/>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201" name="矩形 200">
              <a:extLst>
                <a:ext uri="{FF2B5EF4-FFF2-40B4-BE49-F238E27FC236}">
                  <a16:creationId xmlns:a16="http://schemas.microsoft.com/office/drawing/2014/main" id="{33B68D5C-24CA-4BF2-8D9B-8BF899042996}"/>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202" name="接點: 肘形 201">
              <a:extLst>
                <a:ext uri="{FF2B5EF4-FFF2-40B4-BE49-F238E27FC236}">
                  <a16:creationId xmlns:a16="http://schemas.microsoft.com/office/drawing/2014/main" id="{AB858CD7-3FB4-4C79-9FE4-D078608EF12C}"/>
                </a:ext>
              </a:extLst>
            </p:cNvPr>
            <p:cNvCxnSpPr>
              <a:cxnSpLocks/>
              <a:endCxn id="201"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9" name="群組 188">
            <a:extLst>
              <a:ext uri="{FF2B5EF4-FFF2-40B4-BE49-F238E27FC236}">
                <a16:creationId xmlns:a16="http://schemas.microsoft.com/office/drawing/2014/main" id="{29FAC973-93EB-44F4-B451-C69ED84AC0EC}"/>
              </a:ext>
            </a:extLst>
          </p:cNvPr>
          <p:cNvGrpSpPr/>
          <p:nvPr/>
        </p:nvGrpSpPr>
        <p:grpSpPr>
          <a:xfrm>
            <a:off x="5659084" y="5384558"/>
            <a:ext cx="873256" cy="215619"/>
            <a:chOff x="3137192" y="5781430"/>
            <a:chExt cx="583200" cy="144000"/>
          </a:xfrm>
        </p:grpSpPr>
        <p:sp>
          <p:nvSpPr>
            <p:cNvPr id="193" name="矩形 192">
              <a:extLst>
                <a:ext uri="{FF2B5EF4-FFF2-40B4-BE49-F238E27FC236}">
                  <a16:creationId xmlns:a16="http://schemas.microsoft.com/office/drawing/2014/main" id="{3A3B52BB-0498-4BA7-9867-C211BBA6C578}"/>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94" name="矩形 193">
              <a:extLst>
                <a:ext uri="{FF2B5EF4-FFF2-40B4-BE49-F238E27FC236}">
                  <a16:creationId xmlns:a16="http://schemas.microsoft.com/office/drawing/2014/main" id="{B07807D2-4ACD-4B2B-8334-F4B28DC32137}"/>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95" name="矩形 194">
              <a:extLst>
                <a:ext uri="{FF2B5EF4-FFF2-40B4-BE49-F238E27FC236}">
                  <a16:creationId xmlns:a16="http://schemas.microsoft.com/office/drawing/2014/main" id="{78C1A6D5-666C-4991-BB5D-DE9DA4626D9F}"/>
                </a:ext>
              </a:extLst>
            </p:cNvPr>
            <p:cNvSpPr/>
            <p:nvPr/>
          </p:nvSpPr>
          <p:spPr>
            <a:xfrm>
              <a:off x="3428963"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96" name="矩形 195">
              <a:extLst>
                <a:ext uri="{FF2B5EF4-FFF2-40B4-BE49-F238E27FC236}">
                  <a16:creationId xmlns:a16="http://schemas.microsoft.com/office/drawing/2014/main" id="{A89F3937-1309-4242-BCEE-D6EE71ABE330}"/>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97" name="接點: 肘形 196">
              <a:extLst>
                <a:ext uri="{FF2B5EF4-FFF2-40B4-BE49-F238E27FC236}">
                  <a16:creationId xmlns:a16="http://schemas.microsoft.com/office/drawing/2014/main" id="{0394C942-8BAA-421D-9096-B1E3A3726B64}"/>
                </a:ext>
              </a:extLst>
            </p:cNvPr>
            <p:cNvCxnSpPr>
              <a:cxnSpLocks/>
              <a:endCxn id="196"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190" name="矩形 189">
            <a:extLst>
              <a:ext uri="{FF2B5EF4-FFF2-40B4-BE49-F238E27FC236}">
                <a16:creationId xmlns:a16="http://schemas.microsoft.com/office/drawing/2014/main" id="{E961D325-8B59-4822-A888-7BEEECB2C65B}"/>
              </a:ext>
            </a:extLst>
          </p:cNvPr>
          <p:cNvSpPr/>
          <p:nvPr/>
        </p:nvSpPr>
        <p:spPr>
          <a:xfrm>
            <a:off x="5473124" y="3123013"/>
            <a:ext cx="1239808" cy="43123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ShiftRows</a:t>
            </a:r>
            <a:r>
              <a:rPr lang="en-US" altLang="zh-TW" sz="1000" dirty="0">
                <a:solidFill>
                  <a:srgbClr val="000000"/>
                </a:solidFill>
                <a:latin typeface="Times New Roman" panose="02020603050405020304" pitchFamily="18" charset="0"/>
                <a:cs typeface="Times New Roman" panose="02020603050405020304" pitchFamily="18" charset="0"/>
              </a:rPr>
              <a:t> ()</a:t>
            </a:r>
          </a:p>
        </p:txBody>
      </p:sp>
      <p:cxnSp>
        <p:nvCxnSpPr>
          <p:cNvPr id="191" name="接點: 弧形 190">
            <a:extLst>
              <a:ext uri="{FF2B5EF4-FFF2-40B4-BE49-F238E27FC236}">
                <a16:creationId xmlns:a16="http://schemas.microsoft.com/office/drawing/2014/main" id="{70AA3FBE-401E-401D-923F-D53D5630B0F7}"/>
              </a:ext>
            </a:extLst>
          </p:cNvPr>
          <p:cNvCxnSpPr>
            <a:cxnSpLocks/>
            <a:stCxn id="190" idx="3"/>
            <a:endCxn id="208" idx="0"/>
          </p:cNvCxnSpPr>
          <p:nvPr/>
        </p:nvCxnSpPr>
        <p:spPr>
          <a:xfrm>
            <a:off x="6712932" y="3338632"/>
            <a:ext cx="733348" cy="319635"/>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接點: 弧形 191">
            <a:extLst>
              <a:ext uri="{FF2B5EF4-FFF2-40B4-BE49-F238E27FC236}">
                <a16:creationId xmlns:a16="http://schemas.microsoft.com/office/drawing/2014/main" id="{50156E2D-45F1-499B-8AD5-FAC77E2F52D1}"/>
              </a:ext>
            </a:extLst>
          </p:cNvPr>
          <p:cNvCxnSpPr>
            <a:cxnSpLocks/>
            <a:stCxn id="227" idx="0"/>
            <a:endCxn id="190" idx="1"/>
          </p:cNvCxnSpPr>
          <p:nvPr/>
        </p:nvCxnSpPr>
        <p:spPr>
          <a:xfrm rot="5400000" flipH="1" flipV="1">
            <a:off x="4951232" y="3136375"/>
            <a:ext cx="319635" cy="724150"/>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62">
            <a:extLst>
              <a:ext uri="{FF2B5EF4-FFF2-40B4-BE49-F238E27FC236}">
                <a16:creationId xmlns:a16="http://schemas.microsoft.com/office/drawing/2014/main" id="{52709C7B-0677-4931-9C04-018390DE3623}"/>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64" name="文字方塊 63">
            <a:extLst>
              <a:ext uri="{FF2B5EF4-FFF2-40B4-BE49-F238E27FC236}">
                <a16:creationId xmlns:a16="http://schemas.microsoft.com/office/drawing/2014/main" id="{7F0E908C-1209-40BB-86D8-01A3D3D0B95C}"/>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1517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19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4088455"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AES Algorithm – Mix Columns</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46C61B24-46B7-404F-864F-800874E14D95}"/>
                  </a:ext>
                </a:extLst>
              </p:cNvPr>
              <p:cNvSpPr txBox="1"/>
              <p:nvPr/>
            </p:nvSpPr>
            <p:spPr>
              <a:xfrm>
                <a:off x="3167591" y="1034612"/>
                <a:ext cx="5856817" cy="2441117"/>
              </a:xfrm>
              <a:prstGeom prst="rect">
                <a:avLst/>
              </a:prstGeom>
              <a:noFill/>
            </p:spPr>
            <p:txBody>
              <a:bodyPr wrap="square" rtlCol="0">
                <a:spAutoFit/>
              </a:bodyPr>
              <a:lstStyle/>
              <a:p>
                <a:pPr algn="just">
                  <a:lnSpc>
                    <a:spcPct val="200000"/>
                  </a:lnSpc>
                </a:pPr>
                <a14:m>
                  <m:oMathPara xmlns:m="http://schemas.openxmlformats.org/officeDocument/2006/math">
                    <m:oMathParaPr>
                      <m:jc m:val="centerGroup"/>
                    </m:oMathParaPr>
                    <m:oMath xmlns:m="http://schemas.openxmlformats.org/officeDocument/2006/math">
                      <m:r>
                        <a:rPr lang="en-US" altLang="zh-TW" sz="1800" kern="100" smtClean="0">
                          <a:effectLst/>
                          <a:latin typeface="Cambria Math" panose="02040503050406030204" pitchFamily="18" charset="0"/>
                        </a:rPr>
                        <m:t>𝑎</m:t>
                      </m:r>
                      <m:d>
                        <m:dPr>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𝑥</m:t>
                          </m:r>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03</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3</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03</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2</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01</m:t>
                          </m:r>
                        </m:e>
                      </m:d>
                      <m:r>
                        <a:rPr lang="en-US" altLang="zh-TW" sz="1800" kern="100">
                          <a:effectLst/>
                          <a:latin typeface="Cambria Math" panose="02040503050406030204" pitchFamily="18" charset="0"/>
                        </a:rPr>
                        <m:t>𝑥</m:t>
                      </m:r>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02</m:t>
                          </m:r>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200000"/>
                  </a:lnSpc>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𝑎</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oMath>
                  </m:oMathPara>
                </a14:m>
                <a:endParaRPr lang="en-US" altLang="zh-TW" i="1"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qArr>
                        </m:e>
                      </m:d>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&lt;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𝑁𝑏</m:t>
                      </m:r>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46C61B24-46B7-404F-864F-800874E14D95}"/>
                  </a:ext>
                </a:extLst>
              </p:cNvPr>
              <p:cNvSpPr txBox="1">
                <a:spLocks noRot="1" noChangeAspect="1" noMove="1" noResize="1" noEditPoints="1" noAdjustHandles="1" noChangeArrowheads="1" noChangeShapeType="1" noTextEdit="1"/>
              </p:cNvSpPr>
              <p:nvPr/>
            </p:nvSpPr>
            <p:spPr>
              <a:xfrm>
                <a:off x="3167591" y="1034612"/>
                <a:ext cx="5856817" cy="244111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6DD9557-1FA0-4085-A70A-F87CB6B53E7A}"/>
                  </a:ext>
                </a:extLst>
              </p:cNvPr>
              <p:cNvSpPr/>
              <p:nvPr/>
            </p:nvSpPr>
            <p:spPr>
              <a:xfrm>
                <a:off x="3068531"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6" name="矩形 15">
                <a:extLst>
                  <a:ext uri="{FF2B5EF4-FFF2-40B4-BE49-F238E27FC236}">
                    <a16:creationId xmlns:a16="http://schemas.microsoft.com/office/drawing/2014/main" id="{16DD9557-1FA0-4085-A70A-F87CB6B53E7A}"/>
                  </a:ext>
                </a:extLst>
              </p:cNvPr>
              <p:cNvSpPr>
                <a:spLocks noRot="1" noChangeAspect="1" noMove="1" noResize="1" noEditPoints="1" noAdjustHandles="1" noChangeArrowheads="1" noChangeShapeType="1" noTextEdit="1"/>
              </p:cNvSpPr>
              <p:nvPr/>
            </p:nvSpPr>
            <p:spPr>
              <a:xfrm>
                <a:off x="3068531" y="4276861"/>
                <a:ext cx="503128" cy="503128"/>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19" name="矩形 18">
            <a:extLst>
              <a:ext uri="{FF2B5EF4-FFF2-40B4-BE49-F238E27FC236}">
                <a16:creationId xmlns:a16="http://schemas.microsoft.com/office/drawing/2014/main" id="{6E179916-6F7D-4E3F-B591-1209C4BF6D8C}"/>
              </a:ext>
            </a:extLst>
          </p:cNvPr>
          <p:cNvSpPr/>
          <p:nvPr/>
        </p:nvSpPr>
        <p:spPr>
          <a:xfrm>
            <a:off x="3573500"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49EE13CE-6A4B-4B71-AFEC-90B1604A4D9A}"/>
                  </a:ext>
                </a:extLst>
              </p:cNvPr>
              <p:cNvSpPr/>
              <p:nvPr/>
            </p:nvSpPr>
            <p:spPr>
              <a:xfrm>
                <a:off x="4079784"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0" name="矩形 19">
                <a:extLst>
                  <a:ext uri="{FF2B5EF4-FFF2-40B4-BE49-F238E27FC236}">
                    <a16:creationId xmlns:a16="http://schemas.microsoft.com/office/drawing/2014/main" id="{49EE13CE-6A4B-4B71-AFEC-90B1604A4D9A}"/>
                  </a:ext>
                </a:extLst>
              </p:cNvPr>
              <p:cNvSpPr>
                <a:spLocks noRot="1" noChangeAspect="1" noMove="1" noResize="1" noEditPoints="1" noAdjustHandles="1" noChangeArrowheads="1" noChangeShapeType="1" noTextEdit="1"/>
              </p:cNvSpPr>
              <p:nvPr/>
            </p:nvSpPr>
            <p:spPr>
              <a:xfrm>
                <a:off x="4079784" y="4276861"/>
                <a:ext cx="503128" cy="503128"/>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E06510F5-4965-4BF6-91C0-F09B603202F7}"/>
                  </a:ext>
                </a:extLst>
              </p:cNvPr>
              <p:cNvSpPr/>
              <p:nvPr/>
            </p:nvSpPr>
            <p:spPr>
              <a:xfrm>
                <a:off x="4586725"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 name="矩形 20">
                <a:extLst>
                  <a:ext uri="{FF2B5EF4-FFF2-40B4-BE49-F238E27FC236}">
                    <a16:creationId xmlns:a16="http://schemas.microsoft.com/office/drawing/2014/main" id="{E06510F5-4965-4BF6-91C0-F09B603202F7}"/>
                  </a:ext>
                </a:extLst>
              </p:cNvPr>
              <p:cNvSpPr>
                <a:spLocks noRot="1" noChangeAspect="1" noMove="1" noResize="1" noEditPoints="1" noAdjustHandles="1" noChangeArrowheads="1" noChangeShapeType="1" noTextEdit="1"/>
              </p:cNvSpPr>
              <p:nvPr/>
            </p:nvSpPr>
            <p:spPr>
              <a:xfrm>
                <a:off x="4586725" y="4276861"/>
                <a:ext cx="503128" cy="503128"/>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0A5024E8-03AB-4AAC-A78B-56FBEDE3C15B}"/>
                  </a:ext>
                </a:extLst>
              </p:cNvPr>
              <p:cNvSpPr/>
              <p:nvPr/>
            </p:nvSpPr>
            <p:spPr>
              <a:xfrm>
                <a:off x="3069550"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22" name="矩形 21">
                <a:extLst>
                  <a:ext uri="{FF2B5EF4-FFF2-40B4-BE49-F238E27FC236}">
                    <a16:creationId xmlns:a16="http://schemas.microsoft.com/office/drawing/2014/main" id="{0A5024E8-03AB-4AAC-A78B-56FBEDE3C15B}"/>
                  </a:ext>
                </a:extLst>
              </p:cNvPr>
              <p:cNvSpPr>
                <a:spLocks noRot="1" noChangeAspect="1" noMove="1" noResize="1" noEditPoints="1" noAdjustHandles="1" noChangeArrowheads="1" noChangeShapeType="1" noTextEdit="1"/>
              </p:cNvSpPr>
              <p:nvPr/>
            </p:nvSpPr>
            <p:spPr>
              <a:xfrm>
                <a:off x="3069550" y="4782652"/>
                <a:ext cx="503128" cy="503128"/>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B03B325A-4D6D-4A63-94D6-1C5A15863820}"/>
                  </a:ext>
                </a:extLst>
              </p:cNvPr>
              <p:cNvSpPr/>
              <p:nvPr/>
            </p:nvSpPr>
            <p:spPr>
              <a:xfrm>
                <a:off x="4080803"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3" name="矩形 22">
                <a:extLst>
                  <a:ext uri="{FF2B5EF4-FFF2-40B4-BE49-F238E27FC236}">
                    <a16:creationId xmlns:a16="http://schemas.microsoft.com/office/drawing/2014/main" id="{B03B325A-4D6D-4A63-94D6-1C5A15863820}"/>
                  </a:ext>
                </a:extLst>
              </p:cNvPr>
              <p:cNvSpPr>
                <a:spLocks noRot="1" noChangeAspect="1" noMove="1" noResize="1" noEditPoints="1" noAdjustHandles="1" noChangeArrowheads="1" noChangeShapeType="1" noTextEdit="1"/>
              </p:cNvSpPr>
              <p:nvPr/>
            </p:nvSpPr>
            <p:spPr>
              <a:xfrm>
                <a:off x="4080803" y="4782652"/>
                <a:ext cx="503128" cy="503128"/>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D189E1E8-5097-4A11-A464-3FE2DE2DBBDC}"/>
                  </a:ext>
                </a:extLst>
              </p:cNvPr>
              <p:cNvSpPr/>
              <p:nvPr/>
            </p:nvSpPr>
            <p:spPr>
              <a:xfrm>
                <a:off x="4585081" y="478265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4" name="矩形 23">
                <a:extLst>
                  <a:ext uri="{FF2B5EF4-FFF2-40B4-BE49-F238E27FC236}">
                    <a16:creationId xmlns:a16="http://schemas.microsoft.com/office/drawing/2014/main" id="{D189E1E8-5097-4A11-A464-3FE2DE2DBBDC}"/>
                  </a:ext>
                </a:extLst>
              </p:cNvPr>
              <p:cNvSpPr>
                <a:spLocks noRot="1" noChangeAspect="1" noMove="1" noResize="1" noEditPoints="1" noAdjustHandles="1" noChangeArrowheads="1" noChangeShapeType="1" noTextEdit="1"/>
              </p:cNvSpPr>
              <p:nvPr/>
            </p:nvSpPr>
            <p:spPr>
              <a:xfrm>
                <a:off x="4585081" y="4782652"/>
                <a:ext cx="503128" cy="503128"/>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9A541FB1-6697-47C6-9139-704A7773670E}"/>
                  </a:ext>
                </a:extLst>
              </p:cNvPr>
              <p:cNvSpPr/>
              <p:nvPr/>
            </p:nvSpPr>
            <p:spPr>
              <a:xfrm>
                <a:off x="3069550"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25" name="矩形 24">
                <a:extLst>
                  <a:ext uri="{FF2B5EF4-FFF2-40B4-BE49-F238E27FC236}">
                    <a16:creationId xmlns:a16="http://schemas.microsoft.com/office/drawing/2014/main" id="{9A541FB1-6697-47C6-9139-704A7773670E}"/>
                  </a:ext>
                </a:extLst>
              </p:cNvPr>
              <p:cNvSpPr>
                <a:spLocks noRot="1" noChangeAspect="1" noMove="1" noResize="1" noEditPoints="1" noAdjustHandles="1" noChangeArrowheads="1" noChangeShapeType="1" noTextEdit="1"/>
              </p:cNvSpPr>
              <p:nvPr/>
            </p:nvSpPr>
            <p:spPr>
              <a:xfrm>
                <a:off x="3069550" y="5288443"/>
                <a:ext cx="503128" cy="503128"/>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28" name="矩形 27">
            <a:extLst>
              <a:ext uri="{FF2B5EF4-FFF2-40B4-BE49-F238E27FC236}">
                <a16:creationId xmlns:a16="http://schemas.microsoft.com/office/drawing/2014/main" id="{D1A25F67-E79C-4253-8D08-87A695992DCD}"/>
              </a:ext>
            </a:extLst>
          </p:cNvPr>
          <p:cNvSpPr/>
          <p:nvPr/>
        </p:nvSpPr>
        <p:spPr>
          <a:xfrm>
            <a:off x="3574519"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13F40B22-76E9-4BAB-8D7E-F0074843FE91}"/>
                  </a:ext>
                </a:extLst>
              </p:cNvPr>
              <p:cNvSpPr/>
              <p:nvPr/>
            </p:nvSpPr>
            <p:spPr>
              <a:xfrm>
                <a:off x="4080803"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9" name="矩形 28">
                <a:extLst>
                  <a:ext uri="{FF2B5EF4-FFF2-40B4-BE49-F238E27FC236}">
                    <a16:creationId xmlns:a16="http://schemas.microsoft.com/office/drawing/2014/main" id="{13F40B22-76E9-4BAB-8D7E-F0074843FE91}"/>
                  </a:ext>
                </a:extLst>
              </p:cNvPr>
              <p:cNvSpPr>
                <a:spLocks noRot="1" noChangeAspect="1" noMove="1" noResize="1" noEditPoints="1" noAdjustHandles="1" noChangeArrowheads="1" noChangeShapeType="1" noTextEdit="1"/>
              </p:cNvSpPr>
              <p:nvPr/>
            </p:nvSpPr>
            <p:spPr>
              <a:xfrm>
                <a:off x="4080803" y="5288443"/>
                <a:ext cx="503128" cy="503128"/>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0DBB823D-0586-4945-8216-468A57C5272C}"/>
                  </a:ext>
                </a:extLst>
              </p:cNvPr>
              <p:cNvSpPr/>
              <p:nvPr/>
            </p:nvSpPr>
            <p:spPr>
              <a:xfrm>
                <a:off x="4585081"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30" name="矩形 29">
                <a:extLst>
                  <a:ext uri="{FF2B5EF4-FFF2-40B4-BE49-F238E27FC236}">
                    <a16:creationId xmlns:a16="http://schemas.microsoft.com/office/drawing/2014/main" id="{0DBB823D-0586-4945-8216-468A57C5272C}"/>
                  </a:ext>
                </a:extLst>
              </p:cNvPr>
              <p:cNvSpPr>
                <a:spLocks noRot="1" noChangeAspect="1" noMove="1" noResize="1" noEditPoints="1" noAdjustHandles="1" noChangeArrowheads="1" noChangeShapeType="1" noTextEdit="1"/>
              </p:cNvSpPr>
              <p:nvPr/>
            </p:nvSpPr>
            <p:spPr>
              <a:xfrm>
                <a:off x="4585081" y="5288443"/>
                <a:ext cx="503128" cy="503128"/>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FC122F9C-7FD7-49D6-BE8F-CB0B46B99C1E}"/>
                  </a:ext>
                </a:extLst>
              </p:cNvPr>
              <p:cNvSpPr/>
              <p:nvPr/>
            </p:nvSpPr>
            <p:spPr>
              <a:xfrm>
                <a:off x="3069550"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31" name="矩形 30">
                <a:extLst>
                  <a:ext uri="{FF2B5EF4-FFF2-40B4-BE49-F238E27FC236}">
                    <a16:creationId xmlns:a16="http://schemas.microsoft.com/office/drawing/2014/main" id="{FC122F9C-7FD7-49D6-BE8F-CB0B46B99C1E}"/>
                  </a:ext>
                </a:extLst>
              </p:cNvPr>
              <p:cNvSpPr>
                <a:spLocks noRot="1" noChangeAspect="1" noMove="1" noResize="1" noEditPoints="1" noAdjustHandles="1" noChangeArrowheads="1" noChangeShapeType="1" noTextEdit="1"/>
              </p:cNvSpPr>
              <p:nvPr/>
            </p:nvSpPr>
            <p:spPr>
              <a:xfrm>
                <a:off x="3069550" y="5794234"/>
                <a:ext cx="503128" cy="503128"/>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32" name="矩形 31">
            <a:extLst>
              <a:ext uri="{FF2B5EF4-FFF2-40B4-BE49-F238E27FC236}">
                <a16:creationId xmlns:a16="http://schemas.microsoft.com/office/drawing/2014/main" id="{A7912383-B270-4C1B-A15E-A4B3FE676295}"/>
              </a:ext>
            </a:extLst>
          </p:cNvPr>
          <p:cNvSpPr/>
          <p:nvPr/>
        </p:nvSpPr>
        <p:spPr>
          <a:xfrm>
            <a:off x="3574519"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8B364FF3-96B4-4171-9053-598BFCC99652}"/>
                  </a:ext>
                </a:extLst>
              </p:cNvPr>
              <p:cNvSpPr/>
              <p:nvPr/>
            </p:nvSpPr>
            <p:spPr>
              <a:xfrm>
                <a:off x="4080803"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33" name="矩形 32">
                <a:extLst>
                  <a:ext uri="{FF2B5EF4-FFF2-40B4-BE49-F238E27FC236}">
                    <a16:creationId xmlns:a16="http://schemas.microsoft.com/office/drawing/2014/main" id="{8B364FF3-96B4-4171-9053-598BFCC99652}"/>
                  </a:ext>
                </a:extLst>
              </p:cNvPr>
              <p:cNvSpPr>
                <a:spLocks noRot="1" noChangeAspect="1" noMove="1" noResize="1" noEditPoints="1" noAdjustHandles="1" noChangeArrowheads="1" noChangeShapeType="1" noTextEdit="1"/>
              </p:cNvSpPr>
              <p:nvPr/>
            </p:nvSpPr>
            <p:spPr>
              <a:xfrm>
                <a:off x="4080803" y="5794234"/>
                <a:ext cx="503128" cy="503128"/>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B06B0C4E-A5DE-4E80-A801-CED421564E8F}"/>
                  </a:ext>
                </a:extLst>
              </p:cNvPr>
              <p:cNvSpPr/>
              <p:nvPr/>
            </p:nvSpPr>
            <p:spPr>
              <a:xfrm>
                <a:off x="4585081"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34" name="矩形 33">
                <a:extLst>
                  <a:ext uri="{FF2B5EF4-FFF2-40B4-BE49-F238E27FC236}">
                    <a16:creationId xmlns:a16="http://schemas.microsoft.com/office/drawing/2014/main" id="{B06B0C4E-A5DE-4E80-A801-CED421564E8F}"/>
                  </a:ext>
                </a:extLst>
              </p:cNvPr>
              <p:cNvSpPr>
                <a:spLocks noRot="1" noChangeAspect="1" noMove="1" noResize="1" noEditPoints="1" noAdjustHandles="1" noChangeArrowheads="1" noChangeShapeType="1" noTextEdit="1"/>
              </p:cNvSpPr>
              <p:nvPr/>
            </p:nvSpPr>
            <p:spPr>
              <a:xfrm>
                <a:off x="4585081" y="5794234"/>
                <a:ext cx="503128" cy="503128"/>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5C2A35C2-C906-4E1F-AA90-A57EEF8709AF}"/>
                  </a:ext>
                </a:extLst>
              </p:cNvPr>
              <p:cNvSpPr/>
              <p:nvPr/>
            </p:nvSpPr>
            <p:spPr>
              <a:xfrm>
                <a:off x="3626879" y="47302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35" name="矩形 34">
                <a:extLst>
                  <a:ext uri="{FF2B5EF4-FFF2-40B4-BE49-F238E27FC236}">
                    <a16:creationId xmlns:a16="http://schemas.microsoft.com/office/drawing/2014/main" id="{5C2A35C2-C906-4E1F-AA90-A57EEF8709AF}"/>
                  </a:ext>
                </a:extLst>
              </p:cNvPr>
              <p:cNvSpPr>
                <a:spLocks noRot="1" noChangeAspect="1" noMove="1" noResize="1" noEditPoints="1" noAdjustHandles="1" noChangeArrowheads="1" noChangeShapeType="1" noTextEdit="1"/>
              </p:cNvSpPr>
              <p:nvPr/>
            </p:nvSpPr>
            <p:spPr>
              <a:xfrm>
                <a:off x="3626879" y="4730292"/>
                <a:ext cx="503128" cy="503128"/>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p:sp>
        <p:nvSpPr>
          <p:cNvPr id="36" name="矩形 35">
            <a:extLst>
              <a:ext uri="{FF2B5EF4-FFF2-40B4-BE49-F238E27FC236}">
                <a16:creationId xmlns:a16="http://schemas.microsoft.com/office/drawing/2014/main" id="{9BFACFD1-2823-40E3-BA81-636324F6EA1A}"/>
              </a:ext>
            </a:extLst>
          </p:cNvPr>
          <p:cNvSpPr/>
          <p:nvPr/>
        </p:nvSpPr>
        <p:spPr>
          <a:xfrm>
            <a:off x="5441512" y="3778250"/>
            <a:ext cx="1308134" cy="402503"/>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MixColumns</a:t>
            </a:r>
            <a:r>
              <a:rPr lang="en-US" altLang="zh-TW" sz="1000" dirty="0">
                <a:solidFill>
                  <a:srgbClr val="000000"/>
                </a:solidFill>
                <a:latin typeface="Times New Roman" panose="02020603050405020304" pitchFamily="18" charset="0"/>
                <a:cs typeface="Times New Roman" panose="02020603050405020304" pitchFamily="18" charset="0"/>
              </a:rPr>
              <a:t> ()</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72F719F1-641C-4801-8771-05B97E03A7F1}"/>
                  </a:ext>
                </a:extLst>
              </p:cNvPr>
              <p:cNvSpPr/>
              <p:nvPr/>
            </p:nvSpPr>
            <p:spPr>
              <a:xfrm>
                <a:off x="3627866" y="4226304"/>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37" name="矩形 36">
                <a:extLst>
                  <a:ext uri="{FF2B5EF4-FFF2-40B4-BE49-F238E27FC236}">
                    <a16:creationId xmlns:a16="http://schemas.microsoft.com/office/drawing/2014/main" id="{72F719F1-641C-4801-8771-05B97E03A7F1}"/>
                  </a:ext>
                </a:extLst>
              </p:cNvPr>
              <p:cNvSpPr>
                <a:spLocks noRot="1" noChangeAspect="1" noMove="1" noResize="1" noEditPoints="1" noAdjustHandles="1" noChangeArrowheads="1" noChangeShapeType="1" noTextEdit="1"/>
              </p:cNvSpPr>
              <p:nvPr/>
            </p:nvSpPr>
            <p:spPr>
              <a:xfrm>
                <a:off x="3627866" y="4226304"/>
                <a:ext cx="503128" cy="503128"/>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BD9B22F4-E550-476E-A629-D73B901B84C2}"/>
                  </a:ext>
                </a:extLst>
              </p:cNvPr>
              <p:cNvSpPr/>
              <p:nvPr/>
            </p:nvSpPr>
            <p:spPr>
              <a:xfrm>
                <a:off x="3627702" y="5237145"/>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38" name="矩形 37">
                <a:extLst>
                  <a:ext uri="{FF2B5EF4-FFF2-40B4-BE49-F238E27FC236}">
                    <a16:creationId xmlns:a16="http://schemas.microsoft.com/office/drawing/2014/main" id="{BD9B22F4-E550-476E-A629-D73B901B84C2}"/>
                  </a:ext>
                </a:extLst>
              </p:cNvPr>
              <p:cNvSpPr>
                <a:spLocks noRot="1" noChangeAspect="1" noMove="1" noResize="1" noEditPoints="1" noAdjustHandles="1" noChangeArrowheads="1" noChangeShapeType="1" noTextEdit="1"/>
              </p:cNvSpPr>
              <p:nvPr/>
            </p:nvSpPr>
            <p:spPr>
              <a:xfrm>
                <a:off x="3627702" y="5237145"/>
                <a:ext cx="503128" cy="503128"/>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D2779FBE-5913-484B-ACC5-C2B1C8F257AC}"/>
                  </a:ext>
                </a:extLst>
              </p:cNvPr>
              <p:cNvSpPr/>
              <p:nvPr/>
            </p:nvSpPr>
            <p:spPr>
              <a:xfrm>
                <a:off x="3628778" y="5742936"/>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39" name="矩形 38">
                <a:extLst>
                  <a:ext uri="{FF2B5EF4-FFF2-40B4-BE49-F238E27FC236}">
                    <a16:creationId xmlns:a16="http://schemas.microsoft.com/office/drawing/2014/main" id="{D2779FBE-5913-484B-ACC5-C2B1C8F257AC}"/>
                  </a:ext>
                </a:extLst>
              </p:cNvPr>
              <p:cNvSpPr>
                <a:spLocks noRot="1" noChangeAspect="1" noMove="1" noResize="1" noEditPoints="1" noAdjustHandles="1" noChangeArrowheads="1" noChangeShapeType="1" noTextEdit="1"/>
              </p:cNvSpPr>
              <p:nvPr/>
            </p:nvSpPr>
            <p:spPr>
              <a:xfrm>
                <a:off x="3628778" y="5742936"/>
                <a:ext cx="503128" cy="503128"/>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FCF84F96-1F04-445B-87F8-5560412E2AA8}"/>
                  </a:ext>
                </a:extLst>
              </p:cNvPr>
              <p:cNvSpPr/>
              <p:nvPr/>
            </p:nvSpPr>
            <p:spPr>
              <a:xfrm>
                <a:off x="7105613"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40" name="矩形 39">
                <a:extLst>
                  <a:ext uri="{FF2B5EF4-FFF2-40B4-BE49-F238E27FC236}">
                    <a16:creationId xmlns:a16="http://schemas.microsoft.com/office/drawing/2014/main" id="{FCF84F96-1F04-445B-87F8-5560412E2AA8}"/>
                  </a:ext>
                </a:extLst>
              </p:cNvPr>
              <p:cNvSpPr>
                <a:spLocks noRot="1" noChangeAspect="1" noMove="1" noResize="1" noEditPoints="1" noAdjustHandles="1" noChangeArrowheads="1" noChangeShapeType="1" noTextEdit="1"/>
              </p:cNvSpPr>
              <p:nvPr/>
            </p:nvSpPr>
            <p:spPr>
              <a:xfrm>
                <a:off x="7105613" y="4277749"/>
                <a:ext cx="503128" cy="503128"/>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sp>
        <p:nvSpPr>
          <p:cNvPr id="41" name="矩形 40">
            <a:extLst>
              <a:ext uri="{FF2B5EF4-FFF2-40B4-BE49-F238E27FC236}">
                <a16:creationId xmlns:a16="http://schemas.microsoft.com/office/drawing/2014/main" id="{85E018D9-A4C0-42EB-984C-080A69092348}"/>
              </a:ext>
            </a:extLst>
          </p:cNvPr>
          <p:cNvSpPr/>
          <p:nvPr/>
        </p:nvSpPr>
        <p:spPr>
          <a:xfrm>
            <a:off x="7610582"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1684D689-3EDD-4996-A9E2-06F7477AF1DA}"/>
                  </a:ext>
                </a:extLst>
              </p:cNvPr>
              <p:cNvSpPr/>
              <p:nvPr/>
            </p:nvSpPr>
            <p:spPr>
              <a:xfrm>
                <a:off x="8116866"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42" name="矩形 41">
                <a:extLst>
                  <a:ext uri="{FF2B5EF4-FFF2-40B4-BE49-F238E27FC236}">
                    <a16:creationId xmlns:a16="http://schemas.microsoft.com/office/drawing/2014/main" id="{1684D689-3EDD-4996-A9E2-06F7477AF1DA}"/>
                  </a:ext>
                </a:extLst>
              </p:cNvPr>
              <p:cNvSpPr>
                <a:spLocks noRot="1" noChangeAspect="1" noMove="1" noResize="1" noEditPoints="1" noAdjustHandles="1" noChangeArrowheads="1" noChangeShapeType="1" noTextEdit="1"/>
              </p:cNvSpPr>
              <p:nvPr/>
            </p:nvSpPr>
            <p:spPr>
              <a:xfrm>
                <a:off x="8116866" y="4277749"/>
                <a:ext cx="503128" cy="503128"/>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513A0DC0-7919-49DB-A1C2-CFC775BFD263}"/>
                  </a:ext>
                </a:extLst>
              </p:cNvPr>
              <p:cNvSpPr/>
              <p:nvPr/>
            </p:nvSpPr>
            <p:spPr>
              <a:xfrm>
                <a:off x="8623807"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43" name="矩形 42">
                <a:extLst>
                  <a:ext uri="{FF2B5EF4-FFF2-40B4-BE49-F238E27FC236}">
                    <a16:creationId xmlns:a16="http://schemas.microsoft.com/office/drawing/2014/main" id="{513A0DC0-7919-49DB-A1C2-CFC775BFD263}"/>
                  </a:ext>
                </a:extLst>
              </p:cNvPr>
              <p:cNvSpPr>
                <a:spLocks noRot="1" noChangeAspect="1" noMove="1" noResize="1" noEditPoints="1" noAdjustHandles="1" noChangeArrowheads="1" noChangeShapeType="1" noTextEdit="1"/>
              </p:cNvSpPr>
              <p:nvPr/>
            </p:nvSpPr>
            <p:spPr>
              <a:xfrm>
                <a:off x="8623807" y="4277749"/>
                <a:ext cx="503128" cy="503128"/>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64301DA1-FF5A-4BE6-BD1D-3890EF6B927E}"/>
                  </a:ext>
                </a:extLst>
              </p:cNvPr>
              <p:cNvSpPr/>
              <p:nvPr/>
            </p:nvSpPr>
            <p:spPr>
              <a:xfrm>
                <a:off x="7106632"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44" name="矩形 43">
                <a:extLst>
                  <a:ext uri="{FF2B5EF4-FFF2-40B4-BE49-F238E27FC236}">
                    <a16:creationId xmlns:a16="http://schemas.microsoft.com/office/drawing/2014/main" id="{64301DA1-FF5A-4BE6-BD1D-3890EF6B927E}"/>
                  </a:ext>
                </a:extLst>
              </p:cNvPr>
              <p:cNvSpPr>
                <a:spLocks noRot="1" noChangeAspect="1" noMove="1" noResize="1" noEditPoints="1" noAdjustHandles="1" noChangeArrowheads="1" noChangeShapeType="1" noTextEdit="1"/>
              </p:cNvSpPr>
              <p:nvPr/>
            </p:nvSpPr>
            <p:spPr>
              <a:xfrm>
                <a:off x="7106632" y="4783540"/>
                <a:ext cx="503128" cy="503128"/>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EEA22748-2EF8-4AD2-8B47-6CFEEBD7175A}"/>
                  </a:ext>
                </a:extLst>
              </p:cNvPr>
              <p:cNvSpPr/>
              <p:nvPr/>
            </p:nvSpPr>
            <p:spPr>
              <a:xfrm>
                <a:off x="8117885"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45" name="矩形 44">
                <a:extLst>
                  <a:ext uri="{FF2B5EF4-FFF2-40B4-BE49-F238E27FC236}">
                    <a16:creationId xmlns:a16="http://schemas.microsoft.com/office/drawing/2014/main" id="{EEA22748-2EF8-4AD2-8B47-6CFEEBD7175A}"/>
                  </a:ext>
                </a:extLst>
              </p:cNvPr>
              <p:cNvSpPr>
                <a:spLocks noRot="1" noChangeAspect="1" noMove="1" noResize="1" noEditPoints="1" noAdjustHandles="1" noChangeArrowheads="1" noChangeShapeType="1" noTextEdit="1"/>
              </p:cNvSpPr>
              <p:nvPr/>
            </p:nvSpPr>
            <p:spPr>
              <a:xfrm>
                <a:off x="8117885" y="4783540"/>
                <a:ext cx="503128" cy="503128"/>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26826146-90D7-45FC-B7FF-ABDA4719E04F}"/>
                  </a:ext>
                </a:extLst>
              </p:cNvPr>
              <p:cNvSpPr/>
              <p:nvPr/>
            </p:nvSpPr>
            <p:spPr>
              <a:xfrm>
                <a:off x="8622163" y="4783540"/>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46" name="矩形 45">
                <a:extLst>
                  <a:ext uri="{FF2B5EF4-FFF2-40B4-BE49-F238E27FC236}">
                    <a16:creationId xmlns:a16="http://schemas.microsoft.com/office/drawing/2014/main" id="{26826146-90D7-45FC-B7FF-ABDA4719E04F}"/>
                  </a:ext>
                </a:extLst>
              </p:cNvPr>
              <p:cNvSpPr>
                <a:spLocks noRot="1" noChangeAspect="1" noMove="1" noResize="1" noEditPoints="1" noAdjustHandles="1" noChangeArrowheads="1" noChangeShapeType="1" noTextEdit="1"/>
              </p:cNvSpPr>
              <p:nvPr/>
            </p:nvSpPr>
            <p:spPr>
              <a:xfrm>
                <a:off x="8622163" y="4783540"/>
                <a:ext cx="503128" cy="503128"/>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AB634894-4F19-4063-9F93-4C46F968E324}"/>
                  </a:ext>
                </a:extLst>
              </p:cNvPr>
              <p:cNvSpPr/>
              <p:nvPr/>
            </p:nvSpPr>
            <p:spPr>
              <a:xfrm>
                <a:off x="7106632"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47" name="矩形 46">
                <a:extLst>
                  <a:ext uri="{FF2B5EF4-FFF2-40B4-BE49-F238E27FC236}">
                    <a16:creationId xmlns:a16="http://schemas.microsoft.com/office/drawing/2014/main" id="{AB634894-4F19-4063-9F93-4C46F968E324}"/>
                  </a:ext>
                </a:extLst>
              </p:cNvPr>
              <p:cNvSpPr>
                <a:spLocks noRot="1" noChangeAspect="1" noMove="1" noResize="1" noEditPoints="1" noAdjustHandles="1" noChangeArrowheads="1" noChangeShapeType="1" noTextEdit="1"/>
              </p:cNvSpPr>
              <p:nvPr/>
            </p:nvSpPr>
            <p:spPr>
              <a:xfrm>
                <a:off x="7106632" y="5289331"/>
                <a:ext cx="503128" cy="503128"/>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p:sp>
        <p:nvSpPr>
          <p:cNvPr id="48" name="矩形 47">
            <a:extLst>
              <a:ext uri="{FF2B5EF4-FFF2-40B4-BE49-F238E27FC236}">
                <a16:creationId xmlns:a16="http://schemas.microsoft.com/office/drawing/2014/main" id="{4F581320-787A-451F-827C-8F46AB42EBD4}"/>
              </a:ext>
            </a:extLst>
          </p:cNvPr>
          <p:cNvSpPr/>
          <p:nvPr/>
        </p:nvSpPr>
        <p:spPr>
          <a:xfrm>
            <a:off x="7611601"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0B76CC1A-0E48-4CC4-845C-44C63FD4F148}"/>
                  </a:ext>
                </a:extLst>
              </p:cNvPr>
              <p:cNvSpPr/>
              <p:nvPr/>
            </p:nvSpPr>
            <p:spPr>
              <a:xfrm>
                <a:off x="8117885"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49" name="矩形 48">
                <a:extLst>
                  <a:ext uri="{FF2B5EF4-FFF2-40B4-BE49-F238E27FC236}">
                    <a16:creationId xmlns:a16="http://schemas.microsoft.com/office/drawing/2014/main" id="{0B76CC1A-0E48-4CC4-845C-44C63FD4F148}"/>
                  </a:ext>
                </a:extLst>
              </p:cNvPr>
              <p:cNvSpPr>
                <a:spLocks noRot="1" noChangeAspect="1" noMove="1" noResize="1" noEditPoints="1" noAdjustHandles="1" noChangeArrowheads="1" noChangeShapeType="1" noTextEdit="1"/>
              </p:cNvSpPr>
              <p:nvPr/>
            </p:nvSpPr>
            <p:spPr>
              <a:xfrm>
                <a:off x="8117885" y="5289331"/>
                <a:ext cx="503128" cy="503128"/>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900542EC-D41E-44C6-B523-2A45BF183551}"/>
                  </a:ext>
                </a:extLst>
              </p:cNvPr>
              <p:cNvSpPr/>
              <p:nvPr/>
            </p:nvSpPr>
            <p:spPr>
              <a:xfrm>
                <a:off x="8622163"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0" name="矩形 49">
                <a:extLst>
                  <a:ext uri="{FF2B5EF4-FFF2-40B4-BE49-F238E27FC236}">
                    <a16:creationId xmlns:a16="http://schemas.microsoft.com/office/drawing/2014/main" id="{900542EC-D41E-44C6-B523-2A45BF183551}"/>
                  </a:ext>
                </a:extLst>
              </p:cNvPr>
              <p:cNvSpPr>
                <a:spLocks noRot="1" noChangeAspect="1" noMove="1" noResize="1" noEditPoints="1" noAdjustHandles="1" noChangeArrowheads="1" noChangeShapeType="1" noTextEdit="1"/>
              </p:cNvSpPr>
              <p:nvPr/>
            </p:nvSpPr>
            <p:spPr>
              <a:xfrm>
                <a:off x="8622163" y="5289331"/>
                <a:ext cx="503128" cy="503128"/>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954C78AD-DED6-446B-B231-14DE7679FC12}"/>
                  </a:ext>
                </a:extLst>
              </p:cNvPr>
              <p:cNvSpPr/>
              <p:nvPr/>
            </p:nvSpPr>
            <p:spPr>
              <a:xfrm>
                <a:off x="7106632"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51" name="矩形 50">
                <a:extLst>
                  <a:ext uri="{FF2B5EF4-FFF2-40B4-BE49-F238E27FC236}">
                    <a16:creationId xmlns:a16="http://schemas.microsoft.com/office/drawing/2014/main" id="{954C78AD-DED6-446B-B231-14DE7679FC12}"/>
                  </a:ext>
                </a:extLst>
              </p:cNvPr>
              <p:cNvSpPr>
                <a:spLocks noRot="1" noChangeAspect="1" noMove="1" noResize="1" noEditPoints="1" noAdjustHandles="1" noChangeArrowheads="1" noChangeShapeType="1" noTextEdit="1"/>
              </p:cNvSpPr>
              <p:nvPr/>
            </p:nvSpPr>
            <p:spPr>
              <a:xfrm>
                <a:off x="7106632" y="5795122"/>
                <a:ext cx="503128" cy="503128"/>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p:sp>
        <p:nvSpPr>
          <p:cNvPr id="52" name="矩形 51">
            <a:extLst>
              <a:ext uri="{FF2B5EF4-FFF2-40B4-BE49-F238E27FC236}">
                <a16:creationId xmlns:a16="http://schemas.microsoft.com/office/drawing/2014/main" id="{46154AE5-9046-4B51-9AAE-4C5C0E02E3BF}"/>
              </a:ext>
            </a:extLst>
          </p:cNvPr>
          <p:cNvSpPr/>
          <p:nvPr/>
        </p:nvSpPr>
        <p:spPr>
          <a:xfrm>
            <a:off x="7611601"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C7D4556D-6C40-4342-8743-BAD9ED928B09}"/>
                  </a:ext>
                </a:extLst>
              </p:cNvPr>
              <p:cNvSpPr/>
              <p:nvPr/>
            </p:nvSpPr>
            <p:spPr>
              <a:xfrm>
                <a:off x="8117885"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3" name="矩形 52">
                <a:extLst>
                  <a:ext uri="{FF2B5EF4-FFF2-40B4-BE49-F238E27FC236}">
                    <a16:creationId xmlns:a16="http://schemas.microsoft.com/office/drawing/2014/main" id="{C7D4556D-6C40-4342-8743-BAD9ED928B09}"/>
                  </a:ext>
                </a:extLst>
              </p:cNvPr>
              <p:cNvSpPr>
                <a:spLocks noRot="1" noChangeAspect="1" noMove="1" noResize="1" noEditPoints="1" noAdjustHandles="1" noChangeArrowheads="1" noChangeShapeType="1" noTextEdit="1"/>
              </p:cNvSpPr>
              <p:nvPr/>
            </p:nvSpPr>
            <p:spPr>
              <a:xfrm>
                <a:off x="8117885" y="5795122"/>
                <a:ext cx="503128" cy="503128"/>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C3F54916-B968-4645-87FB-D8CFE06ACD4C}"/>
                  </a:ext>
                </a:extLst>
              </p:cNvPr>
              <p:cNvSpPr/>
              <p:nvPr/>
            </p:nvSpPr>
            <p:spPr>
              <a:xfrm>
                <a:off x="8622163"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4" name="矩形 53">
                <a:extLst>
                  <a:ext uri="{FF2B5EF4-FFF2-40B4-BE49-F238E27FC236}">
                    <a16:creationId xmlns:a16="http://schemas.microsoft.com/office/drawing/2014/main" id="{C3F54916-B968-4645-87FB-D8CFE06ACD4C}"/>
                  </a:ext>
                </a:extLst>
              </p:cNvPr>
              <p:cNvSpPr>
                <a:spLocks noRot="1" noChangeAspect="1" noMove="1" noResize="1" noEditPoints="1" noAdjustHandles="1" noChangeArrowheads="1" noChangeShapeType="1" noTextEdit="1"/>
              </p:cNvSpPr>
              <p:nvPr/>
            </p:nvSpPr>
            <p:spPr>
              <a:xfrm>
                <a:off x="8622163" y="5795122"/>
                <a:ext cx="503128" cy="503128"/>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7A61AD65-8322-4AF6-A514-2F3E79191C1C}"/>
                  </a:ext>
                </a:extLst>
              </p:cNvPr>
              <p:cNvSpPr/>
              <p:nvPr/>
            </p:nvSpPr>
            <p:spPr>
              <a:xfrm>
                <a:off x="7663961" y="4731180"/>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55" name="矩形 54">
                <a:extLst>
                  <a:ext uri="{FF2B5EF4-FFF2-40B4-BE49-F238E27FC236}">
                    <a16:creationId xmlns:a16="http://schemas.microsoft.com/office/drawing/2014/main" id="{7A61AD65-8322-4AF6-A514-2F3E79191C1C}"/>
                  </a:ext>
                </a:extLst>
              </p:cNvPr>
              <p:cNvSpPr>
                <a:spLocks noRot="1" noChangeAspect="1" noMove="1" noResize="1" noEditPoints="1" noAdjustHandles="1" noChangeArrowheads="1" noChangeShapeType="1" noTextEdit="1"/>
              </p:cNvSpPr>
              <p:nvPr/>
            </p:nvSpPr>
            <p:spPr>
              <a:xfrm>
                <a:off x="7663961" y="4731180"/>
                <a:ext cx="503128" cy="503128"/>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34643581-DD5C-413A-82EB-BE85F035A628}"/>
                  </a:ext>
                </a:extLst>
              </p:cNvPr>
              <p:cNvSpPr/>
              <p:nvPr/>
            </p:nvSpPr>
            <p:spPr>
              <a:xfrm>
                <a:off x="7664948" y="42271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56" name="矩形 55">
                <a:extLst>
                  <a:ext uri="{FF2B5EF4-FFF2-40B4-BE49-F238E27FC236}">
                    <a16:creationId xmlns:a16="http://schemas.microsoft.com/office/drawing/2014/main" id="{34643581-DD5C-413A-82EB-BE85F035A628}"/>
                  </a:ext>
                </a:extLst>
              </p:cNvPr>
              <p:cNvSpPr>
                <a:spLocks noRot="1" noChangeAspect="1" noMove="1" noResize="1" noEditPoints="1" noAdjustHandles="1" noChangeArrowheads="1" noChangeShapeType="1" noTextEdit="1"/>
              </p:cNvSpPr>
              <p:nvPr/>
            </p:nvSpPr>
            <p:spPr>
              <a:xfrm>
                <a:off x="7664948" y="4227192"/>
                <a:ext cx="503128" cy="503128"/>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0B666B1B-7A4A-4090-88AA-47D40880F715}"/>
                  </a:ext>
                </a:extLst>
              </p:cNvPr>
              <p:cNvSpPr/>
              <p:nvPr/>
            </p:nvSpPr>
            <p:spPr>
              <a:xfrm>
                <a:off x="7664784" y="523803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57" name="矩形 56">
                <a:extLst>
                  <a:ext uri="{FF2B5EF4-FFF2-40B4-BE49-F238E27FC236}">
                    <a16:creationId xmlns:a16="http://schemas.microsoft.com/office/drawing/2014/main" id="{0B666B1B-7A4A-4090-88AA-47D40880F715}"/>
                  </a:ext>
                </a:extLst>
              </p:cNvPr>
              <p:cNvSpPr>
                <a:spLocks noRot="1" noChangeAspect="1" noMove="1" noResize="1" noEditPoints="1" noAdjustHandles="1" noChangeArrowheads="1" noChangeShapeType="1" noTextEdit="1"/>
              </p:cNvSpPr>
              <p:nvPr/>
            </p:nvSpPr>
            <p:spPr>
              <a:xfrm>
                <a:off x="7664784" y="5238033"/>
                <a:ext cx="503128" cy="503128"/>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4FFB5AF1-6DB0-4A45-B357-B4470B75B071}"/>
                  </a:ext>
                </a:extLst>
              </p:cNvPr>
              <p:cNvSpPr/>
              <p:nvPr/>
            </p:nvSpPr>
            <p:spPr>
              <a:xfrm>
                <a:off x="7665860" y="574382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58" name="矩形 57">
                <a:extLst>
                  <a:ext uri="{FF2B5EF4-FFF2-40B4-BE49-F238E27FC236}">
                    <a16:creationId xmlns:a16="http://schemas.microsoft.com/office/drawing/2014/main" id="{4FFB5AF1-6DB0-4A45-B357-B4470B75B071}"/>
                  </a:ext>
                </a:extLst>
              </p:cNvPr>
              <p:cNvSpPr>
                <a:spLocks noRot="1" noChangeAspect="1" noMove="1" noResize="1" noEditPoints="1" noAdjustHandles="1" noChangeArrowheads="1" noChangeShapeType="1" noTextEdit="1"/>
              </p:cNvSpPr>
              <p:nvPr/>
            </p:nvSpPr>
            <p:spPr>
              <a:xfrm>
                <a:off x="7665860" y="5743823"/>
                <a:ext cx="503128" cy="503128"/>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p:cxnSp>
        <p:nvCxnSpPr>
          <p:cNvPr id="59" name="直線單箭頭接點 58">
            <a:extLst>
              <a:ext uri="{FF2B5EF4-FFF2-40B4-BE49-F238E27FC236}">
                <a16:creationId xmlns:a16="http://schemas.microsoft.com/office/drawing/2014/main" id="{955CFC4C-24D4-4545-B479-3F73C0156ED0}"/>
              </a:ext>
            </a:extLst>
          </p:cNvPr>
          <p:cNvCxnSpPr>
            <a:stCxn id="37" idx="3"/>
            <a:endCxn id="36" idx="1"/>
          </p:cNvCxnSpPr>
          <p:nvPr/>
        </p:nvCxnSpPr>
        <p:spPr>
          <a:xfrm flipV="1">
            <a:off x="4130994" y="3979501"/>
            <a:ext cx="1310518" cy="49836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2BDB79E7-B4CD-4504-8261-C9DC4EAB5D8A}"/>
              </a:ext>
            </a:extLst>
          </p:cNvPr>
          <p:cNvCxnSpPr>
            <a:stCxn id="36" idx="3"/>
            <a:endCxn id="56" idx="1"/>
          </p:cNvCxnSpPr>
          <p:nvPr/>
        </p:nvCxnSpPr>
        <p:spPr>
          <a:xfrm>
            <a:off x="6749645" y="3979501"/>
            <a:ext cx="915302" cy="49925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1" name="文字方塊 60">
            <a:extLst>
              <a:ext uri="{FF2B5EF4-FFF2-40B4-BE49-F238E27FC236}">
                <a16:creationId xmlns:a16="http://schemas.microsoft.com/office/drawing/2014/main" id="{C5E4634D-2902-499C-82E9-057CD4717256}"/>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62" name="文字方塊 61">
            <a:extLst>
              <a:ext uri="{FF2B5EF4-FFF2-40B4-BE49-F238E27FC236}">
                <a16:creationId xmlns:a16="http://schemas.microsoft.com/office/drawing/2014/main" id="{6D04AE4E-9FF4-421D-8E0C-C8F7B5BAD03C}"/>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60010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21" grpId="0" animBg="1"/>
      <p:bldP spid="22" grpId="0" animBg="1"/>
      <p:bldP spid="23" grpId="0" animBg="1"/>
      <p:bldP spid="24" grpId="0" animBg="1"/>
      <p:bldP spid="25"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466212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AES Algorithm – Add Round Keys</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63F8CBC-CA74-41EB-B424-155B9944654A}"/>
                  </a:ext>
                </a:extLst>
              </p:cNvPr>
              <p:cNvSpPr txBox="1"/>
              <p:nvPr/>
            </p:nvSpPr>
            <p:spPr>
              <a:xfrm>
                <a:off x="2898423" y="1274586"/>
                <a:ext cx="6395154" cy="967316"/>
              </a:xfrm>
              <a:prstGeom prst="rect">
                <a:avLst/>
              </a:prstGeom>
              <a:noFill/>
            </p:spPr>
            <p:txBody>
              <a:bodyPr wrap="square">
                <a:spAutoFit/>
              </a:bodyPr>
              <a:lstStyle/>
              <a:p>
                <a:pPr algn="ctr">
                  <a:lnSpc>
                    <a:spcPct val="150000"/>
                  </a:lnSpc>
                  <a:spcBef>
                    <a:spcPts val="1200"/>
                  </a:spcBef>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 ⨁ </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𝑊</m:t>
                              </m:r>
                            </m:e>
                            <m:sub>
                              <m:r>
                                <a:rPr lang="en-US" altLang="zh-TW" sz="1800" kern="100">
                                  <a:effectLst/>
                                  <a:latin typeface="Cambria Math" panose="02040503050406030204" pitchFamily="18" charset="0"/>
                                </a:rPr>
                                <m:t>𝑟𝑜𝑢𝑛𝑑</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𝑁𝑏</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𝑐</m:t>
                              </m:r>
                            </m:sub>
                          </m:sSub>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50000"/>
                  </a:lnSpc>
                  <a:spcBef>
                    <a:spcPts val="1200"/>
                  </a:spcBef>
                </a:pPr>
                <a14:m>
                  <m:oMathPara xmlns:m="http://schemas.openxmlformats.org/officeDocument/2006/math">
                    <m:oMathParaPr>
                      <m:jc m:val="centerGroup"/>
                    </m:oMathParaPr>
                    <m:oMath xmlns:m="http://schemas.openxmlformats.org/officeDocument/2006/math">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𝑓𝑜𝑟</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 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𝑐</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𝑁𝑏</m:t>
                      </m:r>
                      <m:r>
                        <a:rPr kumimoji="0" lang="zh-TW" altLang="en-US"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𝑟𝑜𝑢𝑛𝑑</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𝑁𝑟</m:t>
                      </m:r>
                      <m:r>
                        <a:rPr kumimoji="0" lang="en-US" altLang="zh-TW" sz="1050" b="0" i="1" u="none" strike="noStrike" cap="none" normalizeH="0" baseline="0" dirty="0" smtClean="0">
                          <a:ln>
                            <a:noFill/>
                          </a:ln>
                          <a:solidFill>
                            <a:schemeClr val="tx1"/>
                          </a:solidFill>
                          <a:effectLst/>
                          <a:latin typeface="Cambria Math" panose="02040503050406030204" pitchFamily="18" charset="0"/>
                        </a:rPr>
                        <m:t> </m:t>
                      </m:r>
                    </m:oMath>
                  </m:oMathPara>
                </a14:m>
                <a:endParaRPr kumimoji="0" lang="en-US" altLang="zh-TW" sz="2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14" name="文字方塊 13">
                <a:extLst>
                  <a:ext uri="{FF2B5EF4-FFF2-40B4-BE49-F238E27FC236}">
                    <a16:creationId xmlns:a16="http://schemas.microsoft.com/office/drawing/2014/main" id="{F63F8CBC-CA74-41EB-B424-155B9944654A}"/>
                  </a:ext>
                </a:extLst>
              </p:cNvPr>
              <p:cNvSpPr txBox="1">
                <a:spLocks noRot="1" noChangeAspect="1" noMove="1" noResize="1" noEditPoints="1" noAdjustHandles="1" noChangeArrowheads="1" noChangeShapeType="1" noTextEdit="1"/>
              </p:cNvSpPr>
              <p:nvPr/>
            </p:nvSpPr>
            <p:spPr>
              <a:xfrm>
                <a:off x="2898423" y="1274586"/>
                <a:ext cx="6395154" cy="96731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0CE75238-ECDF-40F0-9A0C-2FF0C8A454EB}"/>
                  </a:ext>
                </a:extLst>
              </p:cNvPr>
              <p:cNvSpPr/>
              <p:nvPr/>
            </p:nvSpPr>
            <p:spPr>
              <a:xfrm>
                <a:off x="2153399"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63" name="矩形 62">
                <a:extLst>
                  <a:ext uri="{FF2B5EF4-FFF2-40B4-BE49-F238E27FC236}">
                    <a16:creationId xmlns:a16="http://schemas.microsoft.com/office/drawing/2014/main" id="{0CE75238-ECDF-40F0-9A0C-2FF0C8A454EB}"/>
                  </a:ext>
                </a:extLst>
              </p:cNvPr>
              <p:cNvSpPr>
                <a:spLocks noRot="1" noChangeAspect="1" noMove="1" noResize="1" noEditPoints="1" noAdjustHandles="1" noChangeArrowheads="1" noChangeShapeType="1" noTextEdit="1"/>
              </p:cNvSpPr>
              <p:nvPr/>
            </p:nvSpPr>
            <p:spPr>
              <a:xfrm>
                <a:off x="2153399" y="3449401"/>
                <a:ext cx="536380" cy="53638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64" name="矩形 63">
            <a:extLst>
              <a:ext uri="{FF2B5EF4-FFF2-40B4-BE49-F238E27FC236}">
                <a16:creationId xmlns:a16="http://schemas.microsoft.com/office/drawing/2014/main" id="{181BE1B3-655E-4534-814A-A10F0267EA68}"/>
              </a:ext>
            </a:extLst>
          </p:cNvPr>
          <p:cNvSpPr/>
          <p:nvPr/>
        </p:nvSpPr>
        <p:spPr>
          <a:xfrm>
            <a:off x="2691741"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6AB6125B-E6CB-4A3B-AACF-62F02E1DCDA6}"/>
                  </a:ext>
                </a:extLst>
              </p:cNvPr>
              <p:cNvSpPr/>
              <p:nvPr/>
            </p:nvSpPr>
            <p:spPr>
              <a:xfrm>
                <a:off x="3231485"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5" name="矩形 64">
                <a:extLst>
                  <a:ext uri="{FF2B5EF4-FFF2-40B4-BE49-F238E27FC236}">
                    <a16:creationId xmlns:a16="http://schemas.microsoft.com/office/drawing/2014/main" id="{6AB6125B-E6CB-4A3B-AACF-62F02E1DCDA6}"/>
                  </a:ext>
                </a:extLst>
              </p:cNvPr>
              <p:cNvSpPr>
                <a:spLocks noRot="1" noChangeAspect="1" noMove="1" noResize="1" noEditPoints="1" noAdjustHandles="1" noChangeArrowheads="1" noChangeShapeType="1" noTextEdit="1"/>
              </p:cNvSpPr>
              <p:nvPr/>
            </p:nvSpPr>
            <p:spPr>
              <a:xfrm>
                <a:off x="3231485" y="3449401"/>
                <a:ext cx="536380" cy="53638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30BB4F16-E1C1-49DD-A0BE-13365B26C61B}"/>
                  </a:ext>
                </a:extLst>
              </p:cNvPr>
              <p:cNvSpPr/>
              <p:nvPr/>
            </p:nvSpPr>
            <p:spPr>
              <a:xfrm>
                <a:off x="3771929"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6" name="矩形 65">
                <a:extLst>
                  <a:ext uri="{FF2B5EF4-FFF2-40B4-BE49-F238E27FC236}">
                    <a16:creationId xmlns:a16="http://schemas.microsoft.com/office/drawing/2014/main" id="{30BB4F16-E1C1-49DD-A0BE-13365B26C61B}"/>
                  </a:ext>
                </a:extLst>
              </p:cNvPr>
              <p:cNvSpPr>
                <a:spLocks noRot="1" noChangeAspect="1" noMove="1" noResize="1" noEditPoints="1" noAdjustHandles="1" noChangeArrowheads="1" noChangeShapeType="1" noTextEdit="1"/>
              </p:cNvSpPr>
              <p:nvPr/>
            </p:nvSpPr>
            <p:spPr>
              <a:xfrm>
                <a:off x="3771929" y="3449401"/>
                <a:ext cx="536380" cy="53638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39358A5F-2C60-4AD3-898B-581D1EAA59F9}"/>
                  </a:ext>
                </a:extLst>
              </p:cNvPr>
              <p:cNvSpPr/>
              <p:nvPr/>
            </p:nvSpPr>
            <p:spPr>
              <a:xfrm>
                <a:off x="2154485"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67" name="矩形 66">
                <a:extLst>
                  <a:ext uri="{FF2B5EF4-FFF2-40B4-BE49-F238E27FC236}">
                    <a16:creationId xmlns:a16="http://schemas.microsoft.com/office/drawing/2014/main" id="{39358A5F-2C60-4AD3-898B-581D1EAA59F9}"/>
                  </a:ext>
                </a:extLst>
              </p:cNvPr>
              <p:cNvSpPr>
                <a:spLocks noRot="1" noChangeAspect="1" noMove="1" noResize="1" noEditPoints="1" noAdjustHandles="1" noChangeArrowheads="1" noChangeShapeType="1" noTextEdit="1"/>
              </p:cNvSpPr>
              <p:nvPr/>
            </p:nvSpPr>
            <p:spPr>
              <a:xfrm>
                <a:off x="2154485" y="3988619"/>
                <a:ext cx="536380" cy="53638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AA386622-D15E-419E-BDDD-16BE17B606A8}"/>
                  </a:ext>
                </a:extLst>
              </p:cNvPr>
              <p:cNvSpPr/>
              <p:nvPr/>
            </p:nvSpPr>
            <p:spPr>
              <a:xfrm>
                <a:off x="3232571"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8" name="矩形 67">
                <a:extLst>
                  <a:ext uri="{FF2B5EF4-FFF2-40B4-BE49-F238E27FC236}">
                    <a16:creationId xmlns:a16="http://schemas.microsoft.com/office/drawing/2014/main" id="{AA386622-D15E-419E-BDDD-16BE17B606A8}"/>
                  </a:ext>
                </a:extLst>
              </p:cNvPr>
              <p:cNvSpPr>
                <a:spLocks noRot="1" noChangeAspect="1" noMove="1" noResize="1" noEditPoints="1" noAdjustHandles="1" noChangeArrowheads="1" noChangeShapeType="1" noTextEdit="1"/>
              </p:cNvSpPr>
              <p:nvPr/>
            </p:nvSpPr>
            <p:spPr>
              <a:xfrm>
                <a:off x="3232571" y="3988619"/>
                <a:ext cx="536380" cy="53638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3A6983A1-1FE3-4FC0-AC33-F972CBBF4A59}"/>
                  </a:ext>
                </a:extLst>
              </p:cNvPr>
              <p:cNvSpPr/>
              <p:nvPr/>
            </p:nvSpPr>
            <p:spPr>
              <a:xfrm>
                <a:off x="3770177" y="398861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9" name="矩形 68">
                <a:extLst>
                  <a:ext uri="{FF2B5EF4-FFF2-40B4-BE49-F238E27FC236}">
                    <a16:creationId xmlns:a16="http://schemas.microsoft.com/office/drawing/2014/main" id="{3A6983A1-1FE3-4FC0-AC33-F972CBBF4A59}"/>
                  </a:ext>
                </a:extLst>
              </p:cNvPr>
              <p:cNvSpPr>
                <a:spLocks noRot="1" noChangeAspect="1" noMove="1" noResize="1" noEditPoints="1" noAdjustHandles="1" noChangeArrowheads="1" noChangeShapeType="1" noTextEdit="1"/>
              </p:cNvSpPr>
              <p:nvPr/>
            </p:nvSpPr>
            <p:spPr>
              <a:xfrm>
                <a:off x="3770177" y="3988619"/>
                <a:ext cx="536380" cy="53638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C7656C33-D21C-400F-BF97-864169DD3722}"/>
                  </a:ext>
                </a:extLst>
              </p:cNvPr>
              <p:cNvSpPr/>
              <p:nvPr/>
            </p:nvSpPr>
            <p:spPr>
              <a:xfrm>
                <a:off x="2154485"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70" name="矩形 69">
                <a:extLst>
                  <a:ext uri="{FF2B5EF4-FFF2-40B4-BE49-F238E27FC236}">
                    <a16:creationId xmlns:a16="http://schemas.microsoft.com/office/drawing/2014/main" id="{C7656C33-D21C-400F-BF97-864169DD3722}"/>
                  </a:ext>
                </a:extLst>
              </p:cNvPr>
              <p:cNvSpPr>
                <a:spLocks noRot="1" noChangeAspect="1" noMove="1" noResize="1" noEditPoints="1" noAdjustHandles="1" noChangeArrowheads="1" noChangeShapeType="1" noTextEdit="1"/>
              </p:cNvSpPr>
              <p:nvPr/>
            </p:nvSpPr>
            <p:spPr>
              <a:xfrm>
                <a:off x="2154485" y="4527837"/>
                <a:ext cx="536380" cy="53638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71" name="矩形 70">
            <a:extLst>
              <a:ext uri="{FF2B5EF4-FFF2-40B4-BE49-F238E27FC236}">
                <a16:creationId xmlns:a16="http://schemas.microsoft.com/office/drawing/2014/main" id="{DFB4C40B-D89C-4624-9E4F-D4102438C574}"/>
              </a:ext>
            </a:extLst>
          </p:cNvPr>
          <p:cNvSpPr/>
          <p:nvPr/>
        </p:nvSpPr>
        <p:spPr>
          <a:xfrm>
            <a:off x="269282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D4779FE0-E571-44BE-A123-62B7A6D10861}"/>
                  </a:ext>
                </a:extLst>
              </p:cNvPr>
              <p:cNvSpPr/>
              <p:nvPr/>
            </p:nvSpPr>
            <p:spPr>
              <a:xfrm>
                <a:off x="3232571"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72" name="矩形 71">
                <a:extLst>
                  <a:ext uri="{FF2B5EF4-FFF2-40B4-BE49-F238E27FC236}">
                    <a16:creationId xmlns:a16="http://schemas.microsoft.com/office/drawing/2014/main" id="{D4779FE0-E571-44BE-A123-62B7A6D10861}"/>
                  </a:ext>
                </a:extLst>
              </p:cNvPr>
              <p:cNvSpPr>
                <a:spLocks noRot="1" noChangeAspect="1" noMove="1" noResize="1" noEditPoints="1" noAdjustHandles="1" noChangeArrowheads="1" noChangeShapeType="1" noTextEdit="1"/>
              </p:cNvSpPr>
              <p:nvPr/>
            </p:nvSpPr>
            <p:spPr>
              <a:xfrm>
                <a:off x="3232571" y="4527837"/>
                <a:ext cx="536380" cy="53638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302D0B97-CD99-429F-B7C8-5DBC86D6747B}"/>
                  </a:ext>
                </a:extLst>
              </p:cNvPr>
              <p:cNvSpPr/>
              <p:nvPr/>
            </p:nvSpPr>
            <p:spPr>
              <a:xfrm>
                <a:off x="377017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73" name="矩形 72">
                <a:extLst>
                  <a:ext uri="{FF2B5EF4-FFF2-40B4-BE49-F238E27FC236}">
                    <a16:creationId xmlns:a16="http://schemas.microsoft.com/office/drawing/2014/main" id="{302D0B97-CD99-429F-B7C8-5DBC86D6747B}"/>
                  </a:ext>
                </a:extLst>
              </p:cNvPr>
              <p:cNvSpPr>
                <a:spLocks noRot="1" noChangeAspect="1" noMove="1" noResize="1" noEditPoints="1" noAdjustHandles="1" noChangeArrowheads="1" noChangeShapeType="1" noTextEdit="1"/>
              </p:cNvSpPr>
              <p:nvPr/>
            </p:nvSpPr>
            <p:spPr>
              <a:xfrm>
                <a:off x="3770177" y="4527837"/>
                <a:ext cx="536380" cy="53638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715737C0-E62E-48B4-9786-515EB3415AAD}"/>
                  </a:ext>
                </a:extLst>
              </p:cNvPr>
              <p:cNvSpPr/>
              <p:nvPr/>
            </p:nvSpPr>
            <p:spPr>
              <a:xfrm>
                <a:off x="2154485"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74" name="矩形 73">
                <a:extLst>
                  <a:ext uri="{FF2B5EF4-FFF2-40B4-BE49-F238E27FC236}">
                    <a16:creationId xmlns:a16="http://schemas.microsoft.com/office/drawing/2014/main" id="{715737C0-E62E-48B4-9786-515EB3415AAD}"/>
                  </a:ext>
                </a:extLst>
              </p:cNvPr>
              <p:cNvSpPr>
                <a:spLocks noRot="1" noChangeAspect="1" noMove="1" noResize="1" noEditPoints="1" noAdjustHandles="1" noChangeArrowheads="1" noChangeShapeType="1" noTextEdit="1"/>
              </p:cNvSpPr>
              <p:nvPr/>
            </p:nvSpPr>
            <p:spPr>
              <a:xfrm>
                <a:off x="2154485" y="5067055"/>
                <a:ext cx="536380" cy="53638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75" name="矩形 74">
            <a:extLst>
              <a:ext uri="{FF2B5EF4-FFF2-40B4-BE49-F238E27FC236}">
                <a16:creationId xmlns:a16="http://schemas.microsoft.com/office/drawing/2014/main" id="{8D4C61F4-160A-485E-8F51-2FE30EF554B4}"/>
              </a:ext>
            </a:extLst>
          </p:cNvPr>
          <p:cNvSpPr/>
          <p:nvPr/>
        </p:nvSpPr>
        <p:spPr>
          <a:xfrm>
            <a:off x="269282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5796BF22-7C88-40A0-9F6E-BA6A3C64E2CF}"/>
                  </a:ext>
                </a:extLst>
              </p:cNvPr>
              <p:cNvSpPr/>
              <p:nvPr/>
            </p:nvSpPr>
            <p:spPr>
              <a:xfrm>
                <a:off x="3232571"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76" name="矩形 75">
                <a:extLst>
                  <a:ext uri="{FF2B5EF4-FFF2-40B4-BE49-F238E27FC236}">
                    <a16:creationId xmlns:a16="http://schemas.microsoft.com/office/drawing/2014/main" id="{5796BF22-7C88-40A0-9F6E-BA6A3C64E2CF}"/>
                  </a:ext>
                </a:extLst>
              </p:cNvPr>
              <p:cNvSpPr>
                <a:spLocks noRot="1" noChangeAspect="1" noMove="1" noResize="1" noEditPoints="1" noAdjustHandles="1" noChangeArrowheads="1" noChangeShapeType="1" noTextEdit="1"/>
              </p:cNvSpPr>
              <p:nvPr/>
            </p:nvSpPr>
            <p:spPr>
              <a:xfrm>
                <a:off x="3232571" y="5067055"/>
                <a:ext cx="536380" cy="53638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A5F6468D-8F2A-466A-83C4-4E7094649E0B}"/>
                  </a:ext>
                </a:extLst>
              </p:cNvPr>
              <p:cNvSpPr/>
              <p:nvPr/>
            </p:nvSpPr>
            <p:spPr>
              <a:xfrm>
                <a:off x="377017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77" name="矩形 76">
                <a:extLst>
                  <a:ext uri="{FF2B5EF4-FFF2-40B4-BE49-F238E27FC236}">
                    <a16:creationId xmlns:a16="http://schemas.microsoft.com/office/drawing/2014/main" id="{A5F6468D-8F2A-466A-83C4-4E7094649E0B}"/>
                  </a:ext>
                </a:extLst>
              </p:cNvPr>
              <p:cNvSpPr>
                <a:spLocks noRot="1" noChangeAspect="1" noMove="1" noResize="1" noEditPoints="1" noAdjustHandles="1" noChangeArrowheads="1" noChangeShapeType="1" noTextEdit="1"/>
              </p:cNvSpPr>
              <p:nvPr/>
            </p:nvSpPr>
            <p:spPr>
              <a:xfrm>
                <a:off x="3770177" y="5067055"/>
                <a:ext cx="536380" cy="53638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E4F77E59-4A2A-4AB3-B2BB-E0B9D06C7A33}"/>
                  </a:ext>
                </a:extLst>
              </p:cNvPr>
              <p:cNvSpPr/>
              <p:nvPr/>
            </p:nvSpPr>
            <p:spPr>
              <a:xfrm>
                <a:off x="2748648" y="393279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8" name="矩形 77">
                <a:extLst>
                  <a:ext uri="{FF2B5EF4-FFF2-40B4-BE49-F238E27FC236}">
                    <a16:creationId xmlns:a16="http://schemas.microsoft.com/office/drawing/2014/main" id="{E4F77E59-4A2A-4AB3-B2BB-E0B9D06C7A33}"/>
                  </a:ext>
                </a:extLst>
              </p:cNvPr>
              <p:cNvSpPr>
                <a:spLocks noRot="1" noChangeAspect="1" noMove="1" noResize="1" noEditPoints="1" noAdjustHandles="1" noChangeArrowheads="1" noChangeShapeType="1" noTextEdit="1"/>
              </p:cNvSpPr>
              <p:nvPr/>
            </p:nvSpPr>
            <p:spPr>
              <a:xfrm>
                <a:off x="2748648" y="3932798"/>
                <a:ext cx="536380" cy="53638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BB777E41-D21E-4588-9C50-21AEF3E55400}"/>
                  </a:ext>
                </a:extLst>
              </p:cNvPr>
              <p:cNvSpPr/>
              <p:nvPr/>
            </p:nvSpPr>
            <p:spPr>
              <a:xfrm>
                <a:off x="2749700" y="3395502"/>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9" name="矩形 78">
                <a:extLst>
                  <a:ext uri="{FF2B5EF4-FFF2-40B4-BE49-F238E27FC236}">
                    <a16:creationId xmlns:a16="http://schemas.microsoft.com/office/drawing/2014/main" id="{BB777E41-D21E-4588-9C50-21AEF3E55400}"/>
                  </a:ext>
                </a:extLst>
              </p:cNvPr>
              <p:cNvSpPr>
                <a:spLocks noRot="1" noChangeAspect="1" noMove="1" noResize="1" noEditPoints="1" noAdjustHandles="1" noChangeArrowheads="1" noChangeShapeType="1" noTextEdit="1"/>
              </p:cNvSpPr>
              <p:nvPr/>
            </p:nvSpPr>
            <p:spPr>
              <a:xfrm>
                <a:off x="2749700" y="3395502"/>
                <a:ext cx="536380" cy="53638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F8FB06F3-E289-478C-B070-1DB664B56E44}"/>
                  </a:ext>
                </a:extLst>
              </p:cNvPr>
              <p:cNvSpPr/>
              <p:nvPr/>
            </p:nvSpPr>
            <p:spPr>
              <a:xfrm>
                <a:off x="2749526" y="447314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80" name="矩形 79">
                <a:extLst>
                  <a:ext uri="{FF2B5EF4-FFF2-40B4-BE49-F238E27FC236}">
                    <a16:creationId xmlns:a16="http://schemas.microsoft.com/office/drawing/2014/main" id="{F8FB06F3-E289-478C-B070-1DB664B56E44}"/>
                  </a:ext>
                </a:extLst>
              </p:cNvPr>
              <p:cNvSpPr>
                <a:spLocks noRot="1" noChangeAspect="1" noMove="1" noResize="1" noEditPoints="1" noAdjustHandles="1" noChangeArrowheads="1" noChangeShapeType="1" noTextEdit="1"/>
              </p:cNvSpPr>
              <p:nvPr/>
            </p:nvSpPr>
            <p:spPr>
              <a:xfrm>
                <a:off x="2749526" y="4473148"/>
                <a:ext cx="536380" cy="53638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D4D8EB6B-4D23-4208-8A83-81CDFFDA7D57}"/>
                  </a:ext>
                </a:extLst>
              </p:cNvPr>
              <p:cNvSpPr/>
              <p:nvPr/>
            </p:nvSpPr>
            <p:spPr>
              <a:xfrm>
                <a:off x="2750673" y="501236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81" name="矩形 80">
                <a:extLst>
                  <a:ext uri="{FF2B5EF4-FFF2-40B4-BE49-F238E27FC236}">
                    <a16:creationId xmlns:a16="http://schemas.microsoft.com/office/drawing/2014/main" id="{D4D8EB6B-4D23-4208-8A83-81CDFFDA7D57}"/>
                  </a:ext>
                </a:extLst>
              </p:cNvPr>
              <p:cNvSpPr>
                <a:spLocks noRot="1" noChangeAspect="1" noMove="1" noResize="1" noEditPoints="1" noAdjustHandles="1" noChangeArrowheads="1" noChangeShapeType="1" noTextEdit="1"/>
              </p:cNvSpPr>
              <p:nvPr/>
            </p:nvSpPr>
            <p:spPr>
              <a:xfrm>
                <a:off x="2750673" y="5012367"/>
                <a:ext cx="536380" cy="53638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29155570-9784-4699-BDFC-0FACF59DD40F}"/>
                  </a:ext>
                </a:extLst>
              </p:cNvPr>
              <p:cNvSpPr/>
              <p:nvPr/>
            </p:nvSpPr>
            <p:spPr>
              <a:xfrm>
                <a:off x="5062186"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sub>
                      </m:sSub>
                    </m:oMath>
                  </m:oMathPara>
                </a14:m>
                <a:endParaRPr lang="zh-TW" altLang="en-US" sz="1000" dirty="0">
                  <a:solidFill>
                    <a:srgbClr val="000000"/>
                  </a:solidFill>
                </a:endParaRPr>
              </a:p>
            </p:txBody>
          </p:sp>
        </mc:Choice>
        <mc:Fallback xmlns="">
          <p:sp>
            <p:nvSpPr>
              <p:cNvPr id="82" name="矩形 81">
                <a:extLst>
                  <a:ext uri="{FF2B5EF4-FFF2-40B4-BE49-F238E27FC236}">
                    <a16:creationId xmlns:a16="http://schemas.microsoft.com/office/drawing/2014/main" id="{29155570-9784-4699-BDFC-0FACF59DD40F}"/>
                  </a:ext>
                </a:extLst>
              </p:cNvPr>
              <p:cNvSpPr>
                <a:spLocks noRot="1" noChangeAspect="1" noMove="1" noResize="1" noEditPoints="1" noAdjustHandles="1" noChangeArrowheads="1" noChangeShapeType="1" noTextEdit="1"/>
              </p:cNvSpPr>
              <p:nvPr/>
            </p:nvSpPr>
            <p:spPr>
              <a:xfrm>
                <a:off x="5062186" y="3452239"/>
                <a:ext cx="536380" cy="2145519"/>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grpSp>
        <p:nvGrpSpPr>
          <p:cNvPr id="83" name="群組 82">
            <a:extLst>
              <a:ext uri="{FF2B5EF4-FFF2-40B4-BE49-F238E27FC236}">
                <a16:creationId xmlns:a16="http://schemas.microsoft.com/office/drawing/2014/main" id="{9A67D52D-CCEF-48C9-B70C-6445A910B455}"/>
              </a:ext>
            </a:extLst>
          </p:cNvPr>
          <p:cNvGrpSpPr/>
          <p:nvPr/>
        </p:nvGrpSpPr>
        <p:grpSpPr>
          <a:xfrm>
            <a:off x="4520897" y="4365864"/>
            <a:ext cx="321828" cy="321828"/>
            <a:chOff x="2889590" y="8733813"/>
            <a:chExt cx="360000" cy="360000"/>
          </a:xfrm>
        </p:grpSpPr>
        <p:sp>
          <p:nvSpPr>
            <p:cNvPr id="110" name="橢圓 109">
              <a:extLst>
                <a:ext uri="{FF2B5EF4-FFF2-40B4-BE49-F238E27FC236}">
                  <a16:creationId xmlns:a16="http://schemas.microsoft.com/office/drawing/2014/main" id="{317A2B7B-B79F-4A95-BABB-967CB379FEA9}"/>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1" name="直線接點 110">
              <a:extLst>
                <a:ext uri="{FF2B5EF4-FFF2-40B4-BE49-F238E27FC236}">
                  <a16:creationId xmlns:a16="http://schemas.microsoft.com/office/drawing/2014/main" id="{78443519-2EA8-4920-A2E3-997C8B21A39F}"/>
                </a:ext>
              </a:extLst>
            </p:cNvPr>
            <p:cNvCxnSpPr>
              <a:stCxn id="110" idx="0"/>
              <a:endCxn id="110"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2" name="直線接點 111">
              <a:extLst>
                <a:ext uri="{FF2B5EF4-FFF2-40B4-BE49-F238E27FC236}">
                  <a16:creationId xmlns:a16="http://schemas.microsoft.com/office/drawing/2014/main" id="{82F1084F-8BDA-496A-BC41-0627509452AD}"/>
                </a:ext>
              </a:extLst>
            </p:cNvPr>
            <p:cNvCxnSpPr>
              <a:stCxn id="110" idx="2"/>
              <a:endCxn id="110"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84" name="矩形 83">
            <a:extLst>
              <a:ext uri="{FF2B5EF4-FFF2-40B4-BE49-F238E27FC236}">
                <a16:creationId xmlns:a16="http://schemas.microsoft.com/office/drawing/2014/main" id="{24D8D33F-1F9C-4BFF-B622-64348F14A00F}"/>
              </a:ext>
            </a:extLst>
          </p:cNvPr>
          <p:cNvSpPr/>
          <p:nvPr/>
        </p:nvSpPr>
        <p:spPr>
          <a:xfrm>
            <a:off x="5600943"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D27B6ED5-5557-4703-923B-6C0ACC4E90B2}"/>
                  </a:ext>
                </a:extLst>
              </p:cNvPr>
              <p:cNvSpPr/>
              <p:nvPr/>
            </p:nvSpPr>
            <p:spPr>
              <a:xfrm>
                <a:off x="6139635"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+2</m:t>
                          </m:r>
                        </m:sub>
                      </m:sSub>
                    </m:oMath>
                  </m:oMathPara>
                </a14:m>
                <a:endParaRPr lang="zh-TW" altLang="en-US" sz="1000" dirty="0"/>
              </a:p>
            </p:txBody>
          </p:sp>
        </mc:Choice>
        <mc:Fallback xmlns="">
          <p:sp>
            <p:nvSpPr>
              <p:cNvPr id="85" name="矩形 84">
                <a:extLst>
                  <a:ext uri="{FF2B5EF4-FFF2-40B4-BE49-F238E27FC236}">
                    <a16:creationId xmlns:a16="http://schemas.microsoft.com/office/drawing/2014/main" id="{D27B6ED5-5557-4703-923B-6C0ACC4E90B2}"/>
                  </a:ext>
                </a:extLst>
              </p:cNvPr>
              <p:cNvSpPr>
                <a:spLocks noRot="1" noChangeAspect="1" noMove="1" noResize="1" noEditPoints="1" noAdjustHandles="1" noChangeArrowheads="1" noChangeShapeType="1" noTextEdit="1"/>
              </p:cNvSpPr>
              <p:nvPr/>
            </p:nvSpPr>
            <p:spPr>
              <a:xfrm>
                <a:off x="6139635" y="3454018"/>
                <a:ext cx="536380" cy="2145519"/>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CDDBEADC-5584-4511-B46F-E647B6040952}"/>
                  </a:ext>
                </a:extLst>
              </p:cNvPr>
              <p:cNvSpPr/>
              <p:nvPr/>
            </p:nvSpPr>
            <p:spPr>
              <a:xfrm>
                <a:off x="6680703"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+3</m:t>
                          </m:r>
                        </m:sub>
                      </m:sSub>
                    </m:oMath>
                  </m:oMathPara>
                </a14:m>
                <a:endParaRPr lang="zh-TW" altLang="en-US" sz="1000" dirty="0"/>
              </a:p>
            </p:txBody>
          </p:sp>
        </mc:Choice>
        <mc:Fallback xmlns="">
          <p:sp>
            <p:nvSpPr>
              <p:cNvPr id="86" name="矩形 85">
                <a:extLst>
                  <a:ext uri="{FF2B5EF4-FFF2-40B4-BE49-F238E27FC236}">
                    <a16:creationId xmlns:a16="http://schemas.microsoft.com/office/drawing/2014/main" id="{CDDBEADC-5584-4511-B46F-E647B6040952}"/>
                  </a:ext>
                </a:extLst>
              </p:cNvPr>
              <p:cNvSpPr>
                <a:spLocks noRot="1" noChangeAspect="1" noMove="1" noResize="1" noEditPoints="1" noAdjustHandles="1" noChangeArrowheads="1" noChangeShapeType="1" noTextEdit="1"/>
              </p:cNvSpPr>
              <p:nvPr/>
            </p:nvSpPr>
            <p:spPr>
              <a:xfrm>
                <a:off x="6680703" y="3454018"/>
                <a:ext cx="536380" cy="2145519"/>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A5BC9ED1-A04A-4836-80F7-42E658D7C62F}"/>
                  </a:ext>
                </a:extLst>
              </p:cNvPr>
              <p:cNvSpPr/>
              <p:nvPr/>
            </p:nvSpPr>
            <p:spPr>
              <a:xfrm>
                <a:off x="5658204" y="3395472"/>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m:t>
                          </m:r>
                          <m:r>
                            <a:rPr lang="en-US" altLang="zh-TW" sz="1000" b="0" i="1" smtClean="0">
                              <a:solidFill>
                                <a:srgbClr val="000000"/>
                              </a:solidFill>
                              <a:latin typeface="Cambria Math" panose="02040503050406030204" pitchFamily="18" charset="0"/>
                            </a:rPr>
                            <m:t>𝑐</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A5BC9ED1-A04A-4836-80F7-42E658D7C62F}"/>
                  </a:ext>
                </a:extLst>
              </p:cNvPr>
              <p:cNvSpPr>
                <a:spLocks noRot="1" noChangeAspect="1" noMove="1" noResize="1" noEditPoints="1" noAdjustHandles="1" noChangeArrowheads="1" noChangeShapeType="1" noTextEdit="1"/>
              </p:cNvSpPr>
              <p:nvPr/>
            </p:nvSpPr>
            <p:spPr>
              <a:xfrm>
                <a:off x="5658204" y="3395472"/>
                <a:ext cx="536380" cy="2145519"/>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p:cxnSp>
        <p:nvCxnSpPr>
          <p:cNvPr id="88" name="直線接點 87">
            <a:extLst>
              <a:ext uri="{FF2B5EF4-FFF2-40B4-BE49-F238E27FC236}">
                <a16:creationId xmlns:a16="http://schemas.microsoft.com/office/drawing/2014/main" id="{75F97F8F-7C95-4FD5-9A64-B75B41E6B8F7}"/>
              </a:ext>
            </a:extLst>
          </p:cNvPr>
          <p:cNvCxnSpPr/>
          <p:nvPr/>
        </p:nvCxnSpPr>
        <p:spPr>
          <a:xfrm>
            <a:off x="7418896" y="4472375"/>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A39686B1-C2F3-4A28-BEDC-E29EE7A2F2E7}"/>
              </a:ext>
            </a:extLst>
          </p:cNvPr>
          <p:cNvCxnSpPr/>
          <p:nvPr/>
        </p:nvCxnSpPr>
        <p:spPr>
          <a:xfrm>
            <a:off x="7418896" y="4578814"/>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14DD75A6-9044-49F8-BC13-38BBEB772EBB}"/>
                  </a:ext>
                </a:extLst>
              </p:cNvPr>
              <p:cNvSpPr/>
              <p:nvPr/>
            </p:nvSpPr>
            <p:spPr>
              <a:xfrm>
                <a:off x="7887500"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14DD75A6-9044-49F8-BC13-38BBEB772EBB}"/>
                  </a:ext>
                </a:extLst>
              </p:cNvPr>
              <p:cNvSpPr>
                <a:spLocks noRot="1" noChangeAspect="1" noMove="1" noResize="1" noEditPoints="1" noAdjustHandles="1" noChangeArrowheads="1" noChangeShapeType="1" noTextEdit="1"/>
              </p:cNvSpPr>
              <p:nvPr/>
            </p:nvSpPr>
            <p:spPr>
              <a:xfrm>
                <a:off x="7887500" y="3452239"/>
                <a:ext cx="536380" cy="53638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sp>
        <p:nvSpPr>
          <p:cNvPr id="91" name="矩形 90">
            <a:extLst>
              <a:ext uri="{FF2B5EF4-FFF2-40B4-BE49-F238E27FC236}">
                <a16:creationId xmlns:a16="http://schemas.microsoft.com/office/drawing/2014/main" id="{3DF73C7A-C1EE-4C86-9F99-DFB2E87245D4}"/>
              </a:ext>
            </a:extLst>
          </p:cNvPr>
          <p:cNvSpPr/>
          <p:nvPr/>
        </p:nvSpPr>
        <p:spPr>
          <a:xfrm>
            <a:off x="8425842"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57FD6AB5-8D57-4A1F-AE94-9F5D22C7DDE5}"/>
                  </a:ext>
                </a:extLst>
              </p:cNvPr>
              <p:cNvSpPr/>
              <p:nvPr/>
            </p:nvSpPr>
            <p:spPr>
              <a:xfrm>
                <a:off x="8965586"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2" name="矩形 91">
                <a:extLst>
                  <a:ext uri="{FF2B5EF4-FFF2-40B4-BE49-F238E27FC236}">
                    <a16:creationId xmlns:a16="http://schemas.microsoft.com/office/drawing/2014/main" id="{57FD6AB5-8D57-4A1F-AE94-9F5D22C7DDE5}"/>
                  </a:ext>
                </a:extLst>
              </p:cNvPr>
              <p:cNvSpPr>
                <a:spLocks noRot="1" noChangeAspect="1" noMove="1" noResize="1" noEditPoints="1" noAdjustHandles="1" noChangeArrowheads="1" noChangeShapeType="1" noTextEdit="1"/>
              </p:cNvSpPr>
              <p:nvPr/>
            </p:nvSpPr>
            <p:spPr>
              <a:xfrm>
                <a:off x="8965586" y="3452239"/>
                <a:ext cx="536380" cy="53638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8B394FC6-40B7-4CBA-9C50-DFC701F71717}"/>
                  </a:ext>
                </a:extLst>
              </p:cNvPr>
              <p:cNvSpPr/>
              <p:nvPr/>
            </p:nvSpPr>
            <p:spPr>
              <a:xfrm>
                <a:off x="9506030"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8B394FC6-40B7-4CBA-9C50-DFC701F71717}"/>
                  </a:ext>
                </a:extLst>
              </p:cNvPr>
              <p:cNvSpPr>
                <a:spLocks noRot="1" noChangeAspect="1" noMove="1" noResize="1" noEditPoints="1" noAdjustHandles="1" noChangeArrowheads="1" noChangeShapeType="1" noTextEdit="1"/>
              </p:cNvSpPr>
              <p:nvPr/>
            </p:nvSpPr>
            <p:spPr>
              <a:xfrm>
                <a:off x="9506030" y="3452239"/>
                <a:ext cx="536380" cy="53638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6A2FF5FE-7665-4226-9895-6BF5381BB7FE}"/>
                  </a:ext>
                </a:extLst>
              </p:cNvPr>
              <p:cNvSpPr/>
              <p:nvPr/>
            </p:nvSpPr>
            <p:spPr>
              <a:xfrm>
                <a:off x="7888586"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6A2FF5FE-7665-4226-9895-6BF5381BB7FE}"/>
                  </a:ext>
                </a:extLst>
              </p:cNvPr>
              <p:cNvSpPr>
                <a:spLocks noRot="1" noChangeAspect="1" noMove="1" noResize="1" noEditPoints="1" noAdjustHandles="1" noChangeArrowheads="1" noChangeShapeType="1" noTextEdit="1"/>
              </p:cNvSpPr>
              <p:nvPr/>
            </p:nvSpPr>
            <p:spPr>
              <a:xfrm>
                <a:off x="7888586" y="3991457"/>
                <a:ext cx="536380" cy="53638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9511DC15-903C-466C-8C4B-2D6A43FA2A18}"/>
                  </a:ext>
                </a:extLst>
              </p:cNvPr>
              <p:cNvSpPr/>
              <p:nvPr/>
            </p:nvSpPr>
            <p:spPr>
              <a:xfrm>
                <a:off x="8966672"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9511DC15-903C-466C-8C4B-2D6A43FA2A18}"/>
                  </a:ext>
                </a:extLst>
              </p:cNvPr>
              <p:cNvSpPr>
                <a:spLocks noRot="1" noChangeAspect="1" noMove="1" noResize="1" noEditPoints="1" noAdjustHandles="1" noChangeArrowheads="1" noChangeShapeType="1" noTextEdit="1"/>
              </p:cNvSpPr>
              <p:nvPr/>
            </p:nvSpPr>
            <p:spPr>
              <a:xfrm>
                <a:off x="8966672" y="3991457"/>
                <a:ext cx="536380" cy="53638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矩形 95">
                <a:extLst>
                  <a:ext uri="{FF2B5EF4-FFF2-40B4-BE49-F238E27FC236}">
                    <a16:creationId xmlns:a16="http://schemas.microsoft.com/office/drawing/2014/main" id="{0702E4AD-6F69-4425-A862-AD436EF0BA53}"/>
                  </a:ext>
                </a:extLst>
              </p:cNvPr>
              <p:cNvSpPr/>
              <p:nvPr/>
            </p:nvSpPr>
            <p:spPr>
              <a:xfrm>
                <a:off x="9504278" y="399145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6" name="矩形 95">
                <a:extLst>
                  <a:ext uri="{FF2B5EF4-FFF2-40B4-BE49-F238E27FC236}">
                    <a16:creationId xmlns:a16="http://schemas.microsoft.com/office/drawing/2014/main" id="{0702E4AD-6F69-4425-A862-AD436EF0BA53}"/>
                  </a:ext>
                </a:extLst>
              </p:cNvPr>
              <p:cNvSpPr>
                <a:spLocks noRot="1" noChangeAspect="1" noMove="1" noResize="1" noEditPoints="1" noAdjustHandles="1" noChangeArrowheads="1" noChangeShapeType="1" noTextEdit="1"/>
              </p:cNvSpPr>
              <p:nvPr/>
            </p:nvSpPr>
            <p:spPr>
              <a:xfrm>
                <a:off x="9504278" y="3991457"/>
                <a:ext cx="536380" cy="53638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F572D60B-3EAB-4B49-BC97-7C2A6ACFA196}"/>
                  </a:ext>
                </a:extLst>
              </p:cNvPr>
              <p:cNvSpPr/>
              <p:nvPr/>
            </p:nvSpPr>
            <p:spPr>
              <a:xfrm>
                <a:off x="7888586"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F572D60B-3EAB-4B49-BC97-7C2A6ACFA196}"/>
                  </a:ext>
                </a:extLst>
              </p:cNvPr>
              <p:cNvSpPr>
                <a:spLocks noRot="1" noChangeAspect="1" noMove="1" noResize="1" noEditPoints="1" noAdjustHandles="1" noChangeArrowheads="1" noChangeShapeType="1" noTextEdit="1"/>
              </p:cNvSpPr>
              <p:nvPr/>
            </p:nvSpPr>
            <p:spPr>
              <a:xfrm>
                <a:off x="7888586" y="4530675"/>
                <a:ext cx="536380" cy="53638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p:sp>
        <p:nvSpPr>
          <p:cNvPr id="98" name="矩形 97">
            <a:extLst>
              <a:ext uri="{FF2B5EF4-FFF2-40B4-BE49-F238E27FC236}">
                <a16:creationId xmlns:a16="http://schemas.microsoft.com/office/drawing/2014/main" id="{1E643A84-283F-4605-83A3-E7D265B2E949}"/>
              </a:ext>
            </a:extLst>
          </p:cNvPr>
          <p:cNvSpPr/>
          <p:nvPr/>
        </p:nvSpPr>
        <p:spPr>
          <a:xfrm>
            <a:off x="842692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9" name="矩形 98">
                <a:extLst>
                  <a:ext uri="{FF2B5EF4-FFF2-40B4-BE49-F238E27FC236}">
                    <a16:creationId xmlns:a16="http://schemas.microsoft.com/office/drawing/2014/main" id="{595EC6C2-B6F5-4F20-84D6-E750352A2AF8}"/>
                  </a:ext>
                </a:extLst>
              </p:cNvPr>
              <p:cNvSpPr/>
              <p:nvPr/>
            </p:nvSpPr>
            <p:spPr>
              <a:xfrm>
                <a:off x="8966672"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9" name="矩形 98">
                <a:extLst>
                  <a:ext uri="{FF2B5EF4-FFF2-40B4-BE49-F238E27FC236}">
                    <a16:creationId xmlns:a16="http://schemas.microsoft.com/office/drawing/2014/main" id="{595EC6C2-B6F5-4F20-84D6-E750352A2AF8}"/>
                  </a:ext>
                </a:extLst>
              </p:cNvPr>
              <p:cNvSpPr>
                <a:spLocks noRot="1" noChangeAspect="1" noMove="1" noResize="1" noEditPoints="1" noAdjustHandles="1" noChangeArrowheads="1" noChangeShapeType="1" noTextEdit="1"/>
              </p:cNvSpPr>
              <p:nvPr/>
            </p:nvSpPr>
            <p:spPr>
              <a:xfrm>
                <a:off x="8966672" y="4530675"/>
                <a:ext cx="536380" cy="53638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矩形 99">
                <a:extLst>
                  <a:ext uri="{FF2B5EF4-FFF2-40B4-BE49-F238E27FC236}">
                    <a16:creationId xmlns:a16="http://schemas.microsoft.com/office/drawing/2014/main" id="{DCA209A5-4EAF-4AA4-9084-D175DB1BF3C2}"/>
                  </a:ext>
                </a:extLst>
              </p:cNvPr>
              <p:cNvSpPr/>
              <p:nvPr/>
            </p:nvSpPr>
            <p:spPr>
              <a:xfrm>
                <a:off x="950427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00" name="矩形 99">
                <a:extLst>
                  <a:ext uri="{FF2B5EF4-FFF2-40B4-BE49-F238E27FC236}">
                    <a16:creationId xmlns:a16="http://schemas.microsoft.com/office/drawing/2014/main" id="{DCA209A5-4EAF-4AA4-9084-D175DB1BF3C2}"/>
                  </a:ext>
                </a:extLst>
              </p:cNvPr>
              <p:cNvSpPr>
                <a:spLocks noRot="1" noChangeAspect="1" noMove="1" noResize="1" noEditPoints="1" noAdjustHandles="1" noChangeArrowheads="1" noChangeShapeType="1" noTextEdit="1"/>
              </p:cNvSpPr>
              <p:nvPr/>
            </p:nvSpPr>
            <p:spPr>
              <a:xfrm>
                <a:off x="9504278" y="4530675"/>
                <a:ext cx="536380" cy="53638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BDDF2A80-79C4-4790-8AA7-F829036E8158}"/>
                  </a:ext>
                </a:extLst>
              </p:cNvPr>
              <p:cNvSpPr/>
              <p:nvPr/>
            </p:nvSpPr>
            <p:spPr>
              <a:xfrm>
                <a:off x="7888586"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01" name="矩形 100">
                <a:extLst>
                  <a:ext uri="{FF2B5EF4-FFF2-40B4-BE49-F238E27FC236}">
                    <a16:creationId xmlns:a16="http://schemas.microsoft.com/office/drawing/2014/main" id="{BDDF2A80-79C4-4790-8AA7-F829036E8158}"/>
                  </a:ext>
                </a:extLst>
              </p:cNvPr>
              <p:cNvSpPr>
                <a:spLocks noRot="1" noChangeAspect="1" noMove="1" noResize="1" noEditPoints="1" noAdjustHandles="1" noChangeArrowheads="1" noChangeShapeType="1" noTextEdit="1"/>
              </p:cNvSpPr>
              <p:nvPr/>
            </p:nvSpPr>
            <p:spPr>
              <a:xfrm>
                <a:off x="7888586" y="5069893"/>
                <a:ext cx="536380" cy="53638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p:sp>
        <p:nvSpPr>
          <p:cNvPr id="102" name="矩形 101">
            <a:extLst>
              <a:ext uri="{FF2B5EF4-FFF2-40B4-BE49-F238E27FC236}">
                <a16:creationId xmlns:a16="http://schemas.microsoft.com/office/drawing/2014/main" id="{528052CD-DF7C-4533-818E-EDD352DB61AC}"/>
              </a:ext>
            </a:extLst>
          </p:cNvPr>
          <p:cNvSpPr/>
          <p:nvPr/>
        </p:nvSpPr>
        <p:spPr>
          <a:xfrm>
            <a:off x="842692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03" name="矩形 102">
                <a:extLst>
                  <a:ext uri="{FF2B5EF4-FFF2-40B4-BE49-F238E27FC236}">
                    <a16:creationId xmlns:a16="http://schemas.microsoft.com/office/drawing/2014/main" id="{F0A41855-2FCE-4106-80E1-033E84480939}"/>
                  </a:ext>
                </a:extLst>
              </p:cNvPr>
              <p:cNvSpPr/>
              <p:nvPr/>
            </p:nvSpPr>
            <p:spPr>
              <a:xfrm>
                <a:off x="8966672"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03" name="矩形 102">
                <a:extLst>
                  <a:ext uri="{FF2B5EF4-FFF2-40B4-BE49-F238E27FC236}">
                    <a16:creationId xmlns:a16="http://schemas.microsoft.com/office/drawing/2014/main" id="{F0A41855-2FCE-4106-80E1-033E84480939}"/>
                  </a:ext>
                </a:extLst>
              </p:cNvPr>
              <p:cNvSpPr>
                <a:spLocks noRot="1" noChangeAspect="1" noMove="1" noResize="1" noEditPoints="1" noAdjustHandles="1" noChangeArrowheads="1" noChangeShapeType="1" noTextEdit="1"/>
              </p:cNvSpPr>
              <p:nvPr/>
            </p:nvSpPr>
            <p:spPr>
              <a:xfrm>
                <a:off x="8966672" y="5069893"/>
                <a:ext cx="536380" cy="53638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4" name="矩形 103">
                <a:extLst>
                  <a:ext uri="{FF2B5EF4-FFF2-40B4-BE49-F238E27FC236}">
                    <a16:creationId xmlns:a16="http://schemas.microsoft.com/office/drawing/2014/main" id="{CE01DE07-2DED-4EE9-A297-534EBC08A99E}"/>
                  </a:ext>
                </a:extLst>
              </p:cNvPr>
              <p:cNvSpPr/>
              <p:nvPr/>
            </p:nvSpPr>
            <p:spPr>
              <a:xfrm>
                <a:off x="950427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04" name="矩形 103">
                <a:extLst>
                  <a:ext uri="{FF2B5EF4-FFF2-40B4-BE49-F238E27FC236}">
                    <a16:creationId xmlns:a16="http://schemas.microsoft.com/office/drawing/2014/main" id="{CE01DE07-2DED-4EE9-A297-534EBC08A99E}"/>
                  </a:ext>
                </a:extLst>
              </p:cNvPr>
              <p:cNvSpPr>
                <a:spLocks noRot="1" noChangeAspect="1" noMove="1" noResize="1" noEditPoints="1" noAdjustHandles="1" noChangeArrowheads="1" noChangeShapeType="1" noTextEdit="1"/>
              </p:cNvSpPr>
              <p:nvPr/>
            </p:nvSpPr>
            <p:spPr>
              <a:xfrm>
                <a:off x="9504278" y="5069893"/>
                <a:ext cx="536380" cy="536380"/>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5" name="矩形 104">
                <a:extLst>
                  <a:ext uri="{FF2B5EF4-FFF2-40B4-BE49-F238E27FC236}">
                    <a16:creationId xmlns:a16="http://schemas.microsoft.com/office/drawing/2014/main" id="{DBCFF12A-ED65-48FE-8928-EFD7E923C205}"/>
                  </a:ext>
                </a:extLst>
              </p:cNvPr>
              <p:cNvSpPr/>
              <p:nvPr/>
            </p:nvSpPr>
            <p:spPr>
              <a:xfrm>
                <a:off x="8482749" y="3935636"/>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5" name="矩形 104">
                <a:extLst>
                  <a:ext uri="{FF2B5EF4-FFF2-40B4-BE49-F238E27FC236}">
                    <a16:creationId xmlns:a16="http://schemas.microsoft.com/office/drawing/2014/main" id="{DBCFF12A-ED65-48FE-8928-EFD7E923C205}"/>
                  </a:ext>
                </a:extLst>
              </p:cNvPr>
              <p:cNvSpPr>
                <a:spLocks noRot="1" noChangeAspect="1" noMove="1" noResize="1" noEditPoints="1" noAdjustHandles="1" noChangeArrowheads="1" noChangeShapeType="1" noTextEdit="1"/>
              </p:cNvSpPr>
              <p:nvPr/>
            </p:nvSpPr>
            <p:spPr>
              <a:xfrm>
                <a:off x="8482749" y="3935636"/>
                <a:ext cx="536380" cy="536380"/>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6" name="矩形 105">
                <a:extLst>
                  <a:ext uri="{FF2B5EF4-FFF2-40B4-BE49-F238E27FC236}">
                    <a16:creationId xmlns:a16="http://schemas.microsoft.com/office/drawing/2014/main" id="{B03E7244-E7CD-4965-B9AC-B64D49EEBDFD}"/>
                  </a:ext>
                </a:extLst>
              </p:cNvPr>
              <p:cNvSpPr/>
              <p:nvPr/>
            </p:nvSpPr>
            <p:spPr>
              <a:xfrm>
                <a:off x="8483801" y="3398340"/>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6" name="矩形 105">
                <a:extLst>
                  <a:ext uri="{FF2B5EF4-FFF2-40B4-BE49-F238E27FC236}">
                    <a16:creationId xmlns:a16="http://schemas.microsoft.com/office/drawing/2014/main" id="{B03E7244-E7CD-4965-B9AC-B64D49EEBDFD}"/>
                  </a:ext>
                </a:extLst>
              </p:cNvPr>
              <p:cNvSpPr>
                <a:spLocks noRot="1" noChangeAspect="1" noMove="1" noResize="1" noEditPoints="1" noAdjustHandles="1" noChangeArrowheads="1" noChangeShapeType="1" noTextEdit="1"/>
              </p:cNvSpPr>
              <p:nvPr/>
            </p:nvSpPr>
            <p:spPr>
              <a:xfrm>
                <a:off x="8483801" y="3398340"/>
                <a:ext cx="536380" cy="536380"/>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id="{832A4A3D-7309-468D-A2FB-3BB4C635FE0E}"/>
                  </a:ext>
                </a:extLst>
              </p:cNvPr>
              <p:cNvSpPr/>
              <p:nvPr/>
            </p:nvSpPr>
            <p:spPr>
              <a:xfrm>
                <a:off x="8483626" y="447598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7" name="矩形 106">
                <a:extLst>
                  <a:ext uri="{FF2B5EF4-FFF2-40B4-BE49-F238E27FC236}">
                    <a16:creationId xmlns:a16="http://schemas.microsoft.com/office/drawing/2014/main" id="{832A4A3D-7309-468D-A2FB-3BB4C635FE0E}"/>
                  </a:ext>
                </a:extLst>
              </p:cNvPr>
              <p:cNvSpPr>
                <a:spLocks noRot="1" noChangeAspect="1" noMove="1" noResize="1" noEditPoints="1" noAdjustHandles="1" noChangeArrowheads="1" noChangeShapeType="1" noTextEdit="1"/>
              </p:cNvSpPr>
              <p:nvPr/>
            </p:nvSpPr>
            <p:spPr>
              <a:xfrm>
                <a:off x="8483626" y="4475987"/>
                <a:ext cx="536380" cy="536380"/>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矩形 107">
                <a:extLst>
                  <a:ext uri="{FF2B5EF4-FFF2-40B4-BE49-F238E27FC236}">
                    <a16:creationId xmlns:a16="http://schemas.microsoft.com/office/drawing/2014/main" id="{E1E1ECFB-8C07-40BE-9F03-C96D51DA210E}"/>
                  </a:ext>
                </a:extLst>
              </p:cNvPr>
              <p:cNvSpPr/>
              <p:nvPr/>
            </p:nvSpPr>
            <p:spPr>
              <a:xfrm>
                <a:off x="8484774" y="5015205"/>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8" name="矩形 107">
                <a:extLst>
                  <a:ext uri="{FF2B5EF4-FFF2-40B4-BE49-F238E27FC236}">
                    <a16:creationId xmlns:a16="http://schemas.microsoft.com/office/drawing/2014/main" id="{E1E1ECFB-8C07-40BE-9F03-C96D51DA210E}"/>
                  </a:ext>
                </a:extLst>
              </p:cNvPr>
              <p:cNvSpPr>
                <a:spLocks noRot="1" noChangeAspect="1" noMove="1" noResize="1" noEditPoints="1" noAdjustHandles="1" noChangeArrowheads="1" noChangeShapeType="1" noTextEdit="1"/>
              </p:cNvSpPr>
              <p:nvPr/>
            </p:nvSpPr>
            <p:spPr>
              <a:xfrm>
                <a:off x="8484774" y="5015205"/>
                <a:ext cx="536380" cy="536380"/>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文字方塊 108">
                <a:extLst>
                  <a:ext uri="{FF2B5EF4-FFF2-40B4-BE49-F238E27FC236}">
                    <a16:creationId xmlns:a16="http://schemas.microsoft.com/office/drawing/2014/main" id="{C03A3C6B-1DE7-4689-A893-5D028715CE06}"/>
                  </a:ext>
                </a:extLst>
              </p:cNvPr>
              <p:cNvSpPr txBox="1"/>
              <p:nvPr/>
            </p:nvSpPr>
            <p:spPr>
              <a:xfrm>
                <a:off x="6198605" y="3086273"/>
                <a:ext cx="1501863" cy="366855"/>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altLang="zh-TW" sz="1000" b="0" i="1" smtClean="0">
                          <a:latin typeface="Cambria Math" panose="02040503050406030204" pitchFamily="18" charset="0"/>
                        </a:rPr>
                        <m:t>𝑖</m:t>
                      </m:r>
                      <m:r>
                        <a:rPr lang="en-US" altLang="zh-TW" sz="1000" b="0" i="1" smtClean="0">
                          <a:latin typeface="Cambria Math" panose="02040503050406030204" pitchFamily="18" charset="0"/>
                        </a:rPr>
                        <m:t>=</m:t>
                      </m:r>
                      <m:r>
                        <a:rPr lang="en-US" altLang="zh-TW" sz="1000" b="0" i="1" smtClean="0">
                          <a:latin typeface="Cambria Math" panose="02040503050406030204" pitchFamily="18" charset="0"/>
                        </a:rPr>
                        <m:t>𝑟𝑜𝑢𝑛𝑑</m:t>
                      </m:r>
                      <m:r>
                        <a:rPr lang="en-US" altLang="zh-TW" sz="1000" i="1">
                          <a:latin typeface="Cambria Math" panose="02040503050406030204" pitchFamily="18" charset="0"/>
                          <a:ea typeface="Cambria Math" panose="02040503050406030204" pitchFamily="18" charset="0"/>
                        </a:rPr>
                        <m:t>∗</m:t>
                      </m:r>
                      <m:r>
                        <a:rPr lang="en-US" altLang="zh-TW" sz="1000" b="0" i="1" smtClean="0">
                          <a:latin typeface="Cambria Math" panose="02040503050406030204" pitchFamily="18" charset="0"/>
                          <a:ea typeface="Cambria Math" panose="02040503050406030204" pitchFamily="18" charset="0"/>
                        </a:rPr>
                        <m:t>𝑁𝑏</m:t>
                      </m:r>
                    </m:oMath>
                  </m:oMathPara>
                </a14:m>
                <a:endParaRPr lang="zh-TW" altLang="en-US" sz="1000" dirty="0"/>
              </a:p>
            </p:txBody>
          </p:sp>
        </mc:Choice>
        <mc:Fallback xmlns="">
          <p:sp>
            <p:nvSpPr>
              <p:cNvPr id="109" name="文字方塊 108">
                <a:extLst>
                  <a:ext uri="{FF2B5EF4-FFF2-40B4-BE49-F238E27FC236}">
                    <a16:creationId xmlns:a16="http://schemas.microsoft.com/office/drawing/2014/main" id="{C03A3C6B-1DE7-4689-A893-5D028715CE06}"/>
                  </a:ext>
                </a:extLst>
              </p:cNvPr>
              <p:cNvSpPr txBox="1">
                <a:spLocks noRot="1" noChangeAspect="1" noMove="1" noResize="1" noEditPoints="1" noAdjustHandles="1" noChangeArrowheads="1" noChangeShapeType="1" noTextEdit="1"/>
              </p:cNvSpPr>
              <p:nvPr/>
            </p:nvSpPr>
            <p:spPr>
              <a:xfrm>
                <a:off x="6198605" y="3086273"/>
                <a:ext cx="1501863" cy="366855"/>
              </a:xfrm>
              <a:prstGeom prst="rect">
                <a:avLst/>
              </a:prstGeom>
              <a:blipFill>
                <a:blip r:embed="rId40"/>
                <a:stretch>
                  <a:fillRect/>
                </a:stretch>
              </a:blipFill>
            </p:spPr>
            <p:txBody>
              <a:bodyPr/>
              <a:lstStyle/>
              <a:p>
                <a:r>
                  <a:rPr lang="zh-TW" altLang="en-US">
                    <a:noFill/>
                  </a:rPr>
                  <a:t> </a:t>
                </a:r>
              </a:p>
            </p:txBody>
          </p:sp>
        </mc:Fallback>
      </mc:AlternateContent>
      <p:sp>
        <p:nvSpPr>
          <p:cNvPr id="58" name="文字方塊 57">
            <a:extLst>
              <a:ext uri="{FF2B5EF4-FFF2-40B4-BE49-F238E27FC236}">
                <a16:creationId xmlns:a16="http://schemas.microsoft.com/office/drawing/2014/main" id="{68E37343-33BF-4BF4-8B0C-21F1143C74B2}"/>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59" name="文字方塊 58">
            <a:extLst>
              <a:ext uri="{FF2B5EF4-FFF2-40B4-BE49-F238E27FC236}">
                <a16:creationId xmlns:a16="http://schemas.microsoft.com/office/drawing/2014/main" id="{486F1622-DC4F-4BE3-B400-DFA929AAA014}"/>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18</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72435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4" grpId="0" animBg="1"/>
      <p:bldP spid="85" grpId="0" animBg="1"/>
      <p:bldP spid="86" grpId="0" animBg="1"/>
      <p:bldP spid="87"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466212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AES Algorithm – Key Expansion</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46C61B24-46B7-404F-864F-800874E14D95}"/>
                  </a:ext>
                </a:extLst>
              </p:cNvPr>
              <p:cNvSpPr txBox="1"/>
              <p:nvPr/>
            </p:nvSpPr>
            <p:spPr>
              <a:xfrm>
                <a:off x="5301343" y="2954837"/>
                <a:ext cx="4887227" cy="1004057"/>
              </a:xfrm>
              <a:prstGeom prst="rect">
                <a:avLst/>
              </a:prstGeom>
              <a:noFill/>
            </p:spPr>
            <p:txBody>
              <a:bodyPr wrap="square" rtlCol="0">
                <a:spAutoFit/>
              </a:bodyPr>
              <a:lstStyle/>
              <a:p>
                <a:pPr algn="just"/>
                <a14:m>
                  <m:oMathPara xmlns:m="http://schemas.openxmlformats.org/officeDocument/2006/math">
                    <m:oMathParaPr>
                      <m:jc m:val="left"/>
                    </m:oMathParaPr>
                    <m:oMath xmlns:m="http://schemas.openxmlformats.org/officeDocument/2006/math">
                      <m:d>
                        <m:dPr>
                          <m:begChr m:val="{"/>
                          <m:endChr m:val=""/>
                          <m:ctrlPr>
                            <a:rPr lang="zh-TW" altLang="en-US" sz="1600" i="1" smtClean="0">
                              <a:latin typeface="Cambria Math" panose="02040503050406030204" pitchFamily="18" charset="0"/>
                            </a:rPr>
                          </m:ctrlPr>
                        </m:dPr>
                        <m:e>
                          <m:r>
                            <a:rPr lang="zh-TW" altLang="en-US" sz="1600">
                              <a:latin typeface="Cambria Math" panose="02040503050406030204" pitchFamily="18" charset="0"/>
                            </a:rPr>
                            <m:t> </m:t>
                          </m:r>
                          <m:eqArr>
                            <m:eqArrPr>
                              <m:ctrlPr>
                                <a:rPr lang="zh-TW" altLang="en-US" sz="1600" i="1">
                                  <a:latin typeface="Cambria Math" panose="02040503050406030204" pitchFamily="18" charset="0"/>
                                </a:rPr>
                              </m:ctrlPr>
                            </m:eqArrPr>
                            <m:e>
                              <m:r>
                                <a:rPr lang="zh-TW" altLang="en-US" sz="1600" i="0">
                                  <a:latin typeface="Cambria Math" panose="02040503050406030204" pitchFamily="18" charset="0"/>
                                </a:rPr>
                                <m:t>&amp;</m:t>
                              </m:r>
                              <m:r>
                                <a:rPr lang="zh-TW" altLang="en-US" sz="1600" i="1">
                                  <a:latin typeface="Cambria Math" panose="02040503050406030204" pitchFamily="18" charset="0"/>
                                </a:rPr>
                                <m:t>𝑅𝑐𝑜𝑛</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 0, 0, 0</m:t>
                                  </m:r>
                                </m:e>
                              </m:d>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=2 ⋅ </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r>
                                    <a:rPr lang="zh-TW" altLang="en-US" sz="1600" i="0">
                                      <a:latin typeface="Cambria Math" panose="02040503050406030204" pitchFamily="18" charset="0"/>
                                    </a:rPr>
                                    <m:t> − 1</m:t>
                                  </m:r>
                                </m:e>
                              </m:d>
                              <m:r>
                                <a:rPr lang="zh-TW" altLang="en-US" sz="1600" i="0">
                                  <a:latin typeface="Cambria Math" panose="02040503050406030204" pitchFamily="18" charset="0"/>
                                </a:rPr>
                                <m:t>         </m:t>
                              </m:r>
                              <m:r>
                                <a:rPr lang="zh-TW" altLang="en-US" sz="1600" i="1">
                                  <a:latin typeface="Cambria Math" panose="02040503050406030204" pitchFamily="18" charset="0"/>
                                </a:rPr>
                                <m:t>𝑓𝑜𝑟</m:t>
                              </m:r>
                              <m:r>
                                <a:rPr lang="zh-TW" altLang="en-US" sz="1600" i="0">
                                  <a:latin typeface="Cambria Math" panose="02040503050406030204" pitchFamily="18" charset="0"/>
                                </a:rPr>
                                <m:t> 1≤</m:t>
                              </m:r>
                              <m:r>
                                <a:rPr lang="zh-TW" altLang="en-US" sz="1600" i="1">
                                  <a:latin typeface="Cambria Math" panose="02040503050406030204" pitchFamily="18" charset="0"/>
                                </a:rPr>
                                <m:t>𝑖</m:t>
                              </m:r>
                              <m:r>
                                <a:rPr lang="zh-TW" altLang="en-US" sz="1600" i="0">
                                  <a:latin typeface="Cambria Math" panose="02040503050406030204" pitchFamily="18" charset="0"/>
                                </a:rPr>
                                <m:t>≤</m:t>
                              </m:r>
                              <m:r>
                                <a:rPr lang="zh-TW" altLang="en-US" sz="1600" i="1">
                                  <a:latin typeface="Cambria Math" panose="02040503050406030204" pitchFamily="18" charset="0"/>
                                </a:rPr>
                                <m:t>𝑁</m:t>
                              </m:r>
                              <m:r>
                                <a:rPr lang="zh-TW" altLang="en-US" sz="1600" i="1" smtClean="0">
                                  <a:latin typeface="Cambria Math" panose="02040503050406030204" pitchFamily="18" charset="0"/>
                                </a:rPr>
                                <m:t>𝑟</m:t>
                              </m:r>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0">
                                      <a:latin typeface="Cambria Math" panose="02040503050406030204" pitchFamily="18" charset="0"/>
                                    </a:rPr>
                                    <m:t>1</m:t>
                                  </m:r>
                                </m:e>
                              </m:d>
                              <m:r>
                                <a:rPr lang="zh-TW" altLang="en-US" sz="1600" i="0">
                                  <a:latin typeface="Cambria Math" panose="02040503050406030204" pitchFamily="18" charset="0"/>
                                </a:rPr>
                                <m:t>=1</m:t>
                              </m:r>
                            </m:e>
                          </m:eqArr>
                        </m:e>
                      </m:d>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46C61B24-46B7-404F-864F-800874E14D95}"/>
                  </a:ext>
                </a:extLst>
              </p:cNvPr>
              <p:cNvSpPr txBox="1">
                <a:spLocks noRot="1" noChangeAspect="1" noMove="1" noResize="1" noEditPoints="1" noAdjustHandles="1" noChangeArrowheads="1" noChangeShapeType="1" noTextEdit="1"/>
              </p:cNvSpPr>
              <p:nvPr/>
            </p:nvSpPr>
            <p:spPr>
              <a:xfrm>
                <a:off x="5301343" y="2954837"/>
                <a:ext cx="4887227" cy="1004057"/>
              </a:xfrm>
              <a:prstGeom prst="rect">
                <a:avLst/>
              </a:prstGeom>
              <a:blipFill>
                <a:blip r:embed="rId3"/>
                <a:stretch>
                  <a:fillRect/>
                </a:stretch>
              </a:blipFill>
            </p:spPr>
            <p:txBody>
              <a:bodyPr/>
              <a:lstStyle/>
              <a:p>
                <a:r>
                  <a:rPr lang="zh-TW" altLang="en-US">
                    <a:noFill/>
                  </a:rPr>
                  <a:t> </a:t>
                </a:r>
              </a:p>
            </p:txBody>
          </p:sp>
        </mc:Fallback>
      </mc:AlternateContent>
      <p:pic>
        <p:nvPicPr>
          <p:cNvPr id="4" name="圖片 3">
            <a:extLst>
              <a:ext uri="{FF2B5EF4-FFF2-40B4-BE49-F238E27FC236}">
                <a16:creationId xmlns:a16="http://schemas.microsoft.com/office/drawing/2014/main" id="{5174DC80-DB96-4AD2-A78B-5E43E2D3E8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7658" y="1301737"/>
            <a:ext cx="3743857" cy="5040000"/>
          </a:xfrm>
          <a:prstGeom prst="rect">
            <a:avLst/>
          </a:prstGeom>
        </p:spPr>
      </p:pic>
      <p:sp>
        <p:nvSpPr>
          <p:cNvPr id="9" name="文字方塊 8">
            <a:extLst>
              <a:ext uri="{FF2B5EF4-FFF2-40B4-BE49-F238E27FC236}">
                <a16:creationId xmlns:a16="http://schemas.microsoft.com/office/drawing/2014/main" id="{D92728CF-B4B1-417A-B84D-8A7F8C22A708}"/>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F313BDF6-A3AF-4880-803A-A766945511FF}"/>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637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320496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AES Module</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grpSp>
        <p:nvGrpSpPr>
          <p:cNvPr id="139" name="群組 138">
            <a:extLst>
              <a:ext uri="{FF2B5EF4-FFF2-40B4-BE49-F238E27FC236}">
                <a16:creationId xmlns:a16="http://schemas.microsoft.com/office/drawing/2014/main" id="{E1FA8BAF-7380-4B60-87F0-D2F15DD960FB}"/>
              </a:ext>
            </a:extLst>
          </p:cNvPr>
          <p:cNvGrpSpPr/>
          <p:nvPr/>
        </p:nvGrpSpPr>
        <p:grpSpPr>
          <a:xfrm>
            <a:off x="4274862" y="2098741"/>
            <a:ext cx="3642276" cy="3100354"/>
            <a:chOff x="1251796" y="1610863"/>
            <a:chExt cx="3642276" cy="3100354"/>
          </a:xfrm>
        </p:grpSpPr>
        <p:sp>
          <p:nvSpPr>
            <p:cNvPr id="140" name="文字方塊 139">
              <a:extLst>
                <a:ext uri="{FF2B5EF4-FFF2-40B4-BE49-F238E27FC236}">
                  <a16:creationId xmlns:a16="http://schemas.microsoft.com/office/drawing/2014/main" id="{1A862DDC-3504-43A8-8AAA-FB7B11FBF689}"/>
                </a:ext>
              </a:extLst>
            </p:cNvPr>
            <p:cNvSpPr txBox="1"/>
            <p:nvPr/>
          </p:nvSpPr>
          <p:spPr>
            <a:xfrm>
              <a:off x="1970100" y="348075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sp>
          <p:nvSpPr>
            <p:cNvPr id="141" name="文字方塊 140">
              <a:extLst>
                <a:ext uri="{FF2B5EF4-FFF2-40B4-BE49-F238E27FC236}">
                  <a16:creationId xmlns:a16="http://schemas.microsoft.com/office/drawing/2014/main" id="{C6729FCA-9454-44EC-A898-F9661DC69352}"/>
                </a:ext>
              </a:extLst>
            </p:cNvPr>
            <p:cNvSpPr txBox="1"/>
            <p:nvPr/>
          </p:nvSpPr>
          <p:spPr>
            <a:xfrm>
              <a:off x="1970100" y="3973142"/>
              <a:ext cx="1188000" cy="246221"/>
            </a:xfrm>
            <a:prstGeom prst="rect">
              <a:avLst/>
            </a:prstGeom>
            <a:solidFill>
              <a:schemeClr val="accent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142" name="文字方塊 141">
              <a:extLst>
                <a:ext uri="{FF2B5EF4-FFF2-40B4-BE49-F238E27FC236}">
                  <a16:creationId xmlns:a16="http://schemas.microsoft.com/office/drawing/2014/main" id="{B8381E7D-B2EF-4EC6-9438-FBEA2B7C7A72}"/>
                </a:ext>
              </a:extLst>
            </p:cNvPr>
            <p:cNvSpPr txBox="1"/>
            <p:nvPr/>
          </p:nvSpPr>
          <p:spPr>
            <a:xfrm>
              <a:off x="1970100" y="4464996"/>
              <a:ext cx="1188000" cy="246221"/>
            </a:xfrm>
            <a:prstGeom prst="rect">
              <a:avLst/>
            </a:prstGeom>
            <a:solidFill>
              <a:schemeClr val="accent4">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cxnSp>
          <p:nvCxnSpPr>
            <p:cNvPr id="143" name="直線單箭頭接點 142">
              <a:extLst>
                <a:ext uri="{FF2B5EF4-FFF2-40B4-BE49-F238E27FC236}">
                  <a16:creationId xmlns:a16="http://schemas.microsoft.com/office/drawing/2014/main" id="{DBF58599-0919-45A0-A6C4-F3D03645345A}"/>
                </a:ext>
              </a:extLst>
            </p:cNvPr>
            <p:cNvCxnSpPr>
              <a:cxnSpLocks/>
              <a:stCxn id="141" idx="2"/>
              <a:endCxn id="142" idx="0"/>
            </p:cNvCxnSpPr>
            <p:nvPr/>
          </p:nvCxnSpPr>
          <p:spPr>
            <a:xfrm>
              <a:off x="2564100" y="4219363"/>
              <a:ext cx="0" cy="24563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4" name="文字方塊 143">
              <a:extLst>
                <a:ext uri="{FF2B5EF4-FFF2-40B4-BE49-F238E27FC236}">
                  <a16:creationId xmlns:a16="http://schemas.microsoft.com/office/drawing/2014/main" id="{67223B04-BA87-4EBF-8D24-081F14D77CA5}"/>
                </a:ext>
              </a:extLst>
            </p:cNvPr>
            <p:cNvSpPr txBox="1"/>
            <p:nvPr/>
          </p:nvSpPr>
          <p:spPr>
            <a:xfrm>
              <a:off x="3769969" y="2090809"/>
              <a:ext cx="399468"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Key</a:t>
              </a:r>
              <a:endParaRPr lang="zh-TW" altLang="en-US" sz="1000" dirty="0">
                <a:latin typeface="Times New Roman" panose="02020603050405020304" pitchFamily="18" charset="0"/>
                <a:cs typeface="Times New Roman" panose="02020603050405020304" pitchFamily="18" charset="0"/>
              </a:endParaRPr>
            </a:p>
          </p:txBody>
        </p:sp>
        <p:sp>
          <p:nvSpPr>
            <p:cNvPr id="145" name="流程圖: 人工作業 144">
              <a:extLst>
                <a:ext uri="{FF2B5EF4-FFF2-40B4-BE49-F238E27FC236}">
                  <a16:creationId xmlns:a16="http://schemas.microsoft.com/office/drawing/2014/main" id="{5120447A-FA63-4B98-AF68-6BEA54D15BB3}"/>
                </a:ext>
              </a:extLst>
            </p:cNvPr>
            <p:cNvSpPr/>
            <p:nvPr/>
          </p:nvSpPr>
          <p:spPr>
            <a:xfrm>
              <a:off x="3788773" y="2624880"/>
              <a:ext cx="720000" cy="180000"/>
            </a:xfrm>
            <a:prstGeom prst="flowChartManualOperation">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solidFill>
                  <a:schemeClr val="tx1"/>
                </a:solidFill>
                <a:latin typeface="Times New Roman" panose="02020603050405020304" pitchFamily="18" charset="0"/>
                <a:cs typeface="Times New Roman" panose="02020603050405020304" pitchFamily="18" charset="0"/>
              </a:endParaRPr>
            </a:p>
          </p:txBody>
        </p:sp>
        <p:sp>
          <p:nvSpPr>
            <p:cNvPr id="146" name="文字方塊 145">
              <a:extLst>
                <a:ext uri="{FF2B5EF4-FFF2-40B4-BE49-F238E27FC236}">
                  <a16:creationId xmlns:a16="http://schemas.microsoft.com/office/drawing/2014/main" id="{DAFB7883-2593-4283-A559-DFBD30117991}"/>
                </a:ext>
              </a:extLst>
            </p:cNvPr>
            <p:cNvSpPr txBox="1"/>
            <p:nvPr/>
          </p:nvSpPr>
          <p:spPr>
            <a:xfrm>
              <a:off x="1376100" y="2228773"/>
              <a:ext cx="1188000" cy="246221"/>
            </a:xfrm>
            <a:prstGeom prst="rect">
              <a:avLst/>
            </a:prstGeom>
            <a:solidFill>
              <a:schemeClr val="accent6">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sp>
          <p:nvSpPr>
            <p:cNvPr id="147" name="文字方塊 146">
              <a:extLst>
                <a:ext uri="{FF2B5EF4-FFF2-40B4-BE49-F238E27FC236}">
                  <a16:creationId xmlns:a16="http://schemas.microsoft.com/office/drawing/2014/main" id="{D684DC88-BCF2-44D3-B9FE-BAA71A1A7F84}"/>
                </a:ext>
              </a:extLst>
            </p:cNvPr>
            <p:cNvSpPr txBox="1"/>
            <p:nvPr/>
          </p:nvSpPr>
          <p:spPr>
            <a:xfrm>
              <a:off x="3555408" y="3019742"/>
              <a:ext cx="1188000" cy="246221"/>
            </a:xfrm>
            <a:prstGeom prst="rect">
              <a:avLst/>
            </a:prstGeom>
            <a:solidFill>
              <a:schemeClr val="bg2">
                <a:lumMod val="9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KeyExpansion</a:t>
              </a:r>
              <a:endParaRPr lang="zh-TW" altLang="en-US" sz="1000" dirty="0">
                <a:latin typeface="Times New Roman" panose="02020603050405020304" pitchFamily="18" charset="0"/>
                <a:cs typeface="Times New Roman" panose="02020603050405020304" pitchFamily="18" charset="0"/>
              </a:endParaRPr>
            </a:p>
          </p:txBody>
        </p:sp>
        <p:sp>
          <p:nvSpPr>
            <p:cNvPr id="148" name="流程圖: 人工作業 147">
              <a:extLst>
                <a:ext uri="{FF2B5EF4-FFF2-40B4-BE49-F238E27FC236}">
                  <a16:creationId xmlns:a16="http://schemas.microsoft.com/office/drawing/2014/main" id="{5A1BDE45-87C2-4456-A7AA-13BC769C57D9}"/>
                </a:ext>
              </a:extLst>
            </p:cNvPr>
            <p:cNvSpPr/>
            <p:nvPr/>
          </p:nvSpPr>
          <p:spPr>
            <a:xfrm>
              <a:off x="2204980" y="3084908"/>
              <a:ext cx="720000" cy="180000"/>
            </a:xfrm>
            <a:prstGeom prst="flowChartManualOperation">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solidFill>
                  <a:schemeClr val="tx1"/>
                </a:solidFill>
                <a:latin typeface="Times New Roman" panose="02020603050405020304" pitchFamily="18" charset="0"/>
                <a:cs typeface="Times New Roman" panose="02020603050405020304" pitchFamily="18" charset="0"/>
              </a:endParaRPr>
            </a:p>
          </p:txBody>
        </p:sp>
        <p:cxnSp>
          <p:nvCxnSpPr>
            <p:cNvPr id="149" name="直線單箭頭接點 148">
              <a:extLst>
                <a:ext uri="{FF2B5EF4-FFF2-40B4-BE49-F238E27FC236}">
                  <a16:creationId xmlns:a16="http://schemas.microsoft.com/office/drawing/2014/main" id="{92216C01-8824-4CBA-9B63-DB15EB29629B}"/>
                </a:ext>
              </a:extLst>
            </p:cNvPr>
            <p:cNvCxnSpPr>
              <a:cxnSpLocks/>
              <a:stCxn id="148" idx="2"/>
              <a:endCxn id="140" idx="0"/>
            </p:cNvCxnSpPr>
            <p:nvPr/>
          </p:nvCxnSpPr>
          <p:spPr>
            <a:xfrm flipH="1">
              <a:off x="2564100" y="3264908"/>
              <a:ext cx="880" cy="2158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a:extLst>
                <a:ext uri="{FF2B5EF4-FFF2-40B4-BE49-F238E27FC236}">
                  <a16:creationId xmlns:a16="http://schemas.microsoft.com/office/drawing/2014/main" id="{EC79FF07-C7E1-43F4-A461-7A08EBD894A0}"/>
                </a:ext>
              </a:extLst>
            </p:cNvPr>
            <p:cNvCxnSpPr>
              <a:cxnSpLocks/>
              <a:stCxn id="140" idx="2"/>
              <a:endCxn id="141" idx="0"/>
            </p:cNvCxnSpPr>
            <p:nvPr/>
          </p:nvCxnSpPr>
          <p:spPr>
            <a:xfrm>
              <a:off x="2564100" y="3726973"/>
              <a:ext cx="0" cy="24616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接點: 肘形 150">
              <a:extLst>
                <a:ext uri="{FF2B5EF4-FFF2-40B4-BE49-F238E27FC236}">
                  <a16:creationId xmlns:a16="http://schemas.microsoft.com/office/drawing/2014/main" id="{4CBE7192-2F48-4C28-8BCA-B97826C3FE85}"/>
                </a:ext>
              </a:extLst>
            </p:cNvPr>
            <p:cNvCxnSpPr>
              <a:cxnSpLocks/>
              <a:stCxn id="142" idx="2"/>
              <a:endCxn id="146" idx="0"/>
            </p:cNvCxnSpPr>
            <p:nvPr/>
          </p:nvCxnSpPr>
          <p:spPr>
            <a:xfrm rot="5400000" flipH="1">
              <a:off x="1025878" y="3172995"/>
              <a:ext cx="2482444" cy="594000"/>
            </a:xfrm>
            <a:prstGeom prst="bentConnector5">
              <a:avLst>
                <a:gd name="adj1" fmla="val -3914"/>
                <a:gd name="adj2" fmla="val 217960"/>
                <a:gd name="adj3" fmla="val 106293"/>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接點: 肘形 151">
              <a:extLst>
                <a:ext uri="{FF2B5EF4-FFF2-40B4-BE49-F238E27FC236}">
                  <a16:creationId xmlns:a16="http://schemas.microsoft.com/office/drawing/2014/main" id="{7631A1B3-026D-4FD2-8EF2-070B1DD48442}"/>
                </a:ext>
              </a:extLst>
            </p:cNvPr>
            <p:cNvCxnSpPr>
              <a:cxnSpLocks/>
              <a:stCxn id="146" idx="2"/>
              <a:endCxn id="148" idx="0"/>
            </p:cNvCxnSpPr>
            <p:nvPr/>
          </p:nvCxnSpPr>
          <p:spPr>
            <a:xfrm rot="16200000" flipH="1">
              <a:off x="1962583" y="2482511"/>
              <a:ext cx="609914" cy="594880"/>
            </a:xfrm>
            <a:prstGeom prst="bentConnector3">
              <a:avLst>
                <a:gd name="adj1" fmla="val 28449"/>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接點: 肘形 152">
              <a:extLst>
                <a:ext uri="{FF2B5EF4-FFF2-40B4-BE49-F238E27FC236}">
                  <a16:creationId xmlns:a16="http://schemas.microsoft.com/office/drawing/2014/main" id="{B6BCC6C1-6283-4020-ABE1-59D47B49BDDF}"/>
                </a:ext>
              </a:extLst>
            </p:cNvPr>
            <p:cNvCxnSpPr>
              <a:cxnSpLocks/>
            </p:cNvCxnSpPr>
            <p:nvPr/>
          </p:nvCxnSpPr>
          <p:spPr>
            <a:xfrm>
              <a:off x="1278271" y="2795339"/>
              <a:ext cx="1105734" cy="289569"/>
            </a:xfrm>
            <a:prstGeom prst="bentConnector3">
              <a:avLst>
                <a:gd name="adj1" fmla="val 100135"/>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4" name="橢圓 153">
              <a:extLst>
                <a:ext uri="{FF2B5EF4-FFF2-40B4-BE49-F238E27FC236}">
                  <a16:creationId xmlns:a16="http://schemas.microsoft.com/office/drawing/2014/main" id="{50012C64-72EC-4ADF-B392-93A5026733FB}"/>
                </a:ext>
              </a:extLst>
            </p:cNvPr>
            <p:cNvSpPr/>
            <p:nvPr/>
          </p:nvSpPr>
          <p:spPr>
            <a:xfrm>
              <a:off x="1251796" y="2778796"/>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cxnSp>
          <p:nvCxnSpPr>
            <p:cNvPr id="155" name="直線單箭頭接點 154">
              <a:extLst>
                <a:ext uri="{FF2B5EF4-FFF2-40B4-BE49-F238E27FC236}">
                  <a16:creationId xmlns:a16="http://schemas.microsoft.com/office/drawing/2014/main" id="{41B2B3F4-FD37-46B0-95EB-58159D071E2B}"/>
                </a:ext>
              </a:extLst>
            </p:cNvPr>
            <p:cNvCxnSpPr>
              <a:cxnSpLocks/>
              <a:stCxn id="145" idx="2"/>
              <a:endCxn id="147" idx="0"/>
            </p:cNvCxnSpPr>
            <p:nvPr/>
          </p:nvCxnSpPr>
          <p:spPr>
            <a:xfrm>
              <a:off x="4148773" y="2804880"/>
              <a:ext cx="635" cy="21486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單箭頭接點 155">
              <a:extLst>
                <a:ext uri="{FF2B5EF4-FFF2-40B4-BE49-F238E27FC236}">
                  <a16:creationId xmlns:a16="http://schemas.microsoft.com/office/drawing/2014/main" id="{40B8A266-9DF0-4A70-9F84-7D8E700B1DA6}"/>
                </a:ext>
              </a:extLst>
            </p:cNvPr>
            <p:cNvCxnSpPr>
              <a:cxnSpLocks/>
              <a:stCxn id="144" idx="2"/>
            </p:cNvCxnSpPr>
            <p:nvPr/>
          </p:nvCxnSpPr>
          <p:spPr>
            <a:xfrm>
              <a:off x="3969703" y="2337030"/>
              <a:ext cx="0" cy="28785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接點: 肘形 156">
              <a:extLst>
                <a:ext uri="{FF2B5EF4-FFF2-40B4-BE49-F238E27FC236}">
                  <a16:creationId xmlns:a16="http://schemas.microsoft.com/office/drawing/2014/main" id="{8BA4B517-6BB8-4A92-9E63-55D9F77C07BC}"/>
                </a:ext>
              </a:extLst>
            </p:cNvPr>
            <p:cNvCxnSpPr>
              <a:stCxn id="147" idx="2"/>
              <a:endCxn id="140" idx="3"/>
            </p:cNvCxnSpPr>
            <p:nvPr/>
          </p:nvCxnSpPr>
          <p:spPr>
            <a:xfrm rot="5400000">
              <a:off x="3484804" y="2939259"/>
              <a:ext cx="337900" cy="991308"/>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接點: 肘形 157">
              <a:extLst>
                <a:ext uri="{FF2B5EF4-FFF2-40B4-BE49-F238E27FC236}">
                  <a16:creationId xmlns:a16="http://schemas.microsoft.com/office/drawing/2014/main" id="{C1BFFF5D-F01D-4A41-896B-791B327451BA}"/>
                </a:ext>
              </a:extLst>
            </p:cNvPr>
            <p:cNvCxnSpPr>
              <a:cxnSpLocks/>
              <a:stCxn id="147" idx="2"/>
            </p:cNvCxnSpPr>
            <p:nvPr/>
          </p:nvCxnSpPr>
          <p:spPr>
            <a:xfrm rot="5400000" flipH="1" flipV="1">
              <a:off x="3920693" y="2855638"/>
              <a:ext cx="639040" cy="181610"/>
            </a:xfrm>
            <a:prstGeom prst="bentConnector5">
              <a:avLst>
                <a:gd name="adj1" fmla="val -52824"/>
                <a:gd name="adj2" fmla="val 396306"/>
                <a:gd name="adj3" fmla="val 14441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9" name="橢圓 158">
              <a:extLst>
                <a:ext uri="{FF2B5EF4-FFF2-40B4-BE49-F238E27FC236}">
                  <a16:creationId xmlns:a16="http://schemas.microsoft.com/office/drawing/2014/main" id="{548AC17C-16F7-4CD6-9CB1-162963542C90}"/>
                </a:ext>
              </a:extLst>
            </p:cNvPr>
            <p:cNvSpPr/>
            <p:nvPr/>
          </p:nvSpPr>
          <p:spPr>
            <a:xfrm>
              <a:off x="4131725" y="3585862"/>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160" name="矩形 159">
              <a:extLst>
                <a:ext uri="{FF2B5EF4-FFF2-40B4-BE49-F238E27FC236}">
                  <a16:creationId xmlns:a16="http://schemas.microsoft.com/office/drawing/2014/main" id="{6CF4FCA6-CD53-4E11-A05B-CBB2AB64B875}"/>
                </a:ext>
              </a:extLst>
            </p:cNvPr>
            <p:cNvSpPr/>
            <p:nvPr/>
          </p:nvSpPr>
          <p:spPr>
            <a:xfrm>
              <a:off x="2637288" y="2115277"/>
              <a:ext cx="72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CTR</a:t>
              </a:r>
            </a:p>
            <a:p>
              <a:pPr algn="ctr"/>
              <a:r>
                <a:rPr lang="en-US" altLang="zh-TW" sz="1000" dirty="0">
                  <a:solidFill>
                    <a:schemeClr val="tx1"/>
                  </a:solidFill>
                  <a:latin typeface="Times New Roman" panose="02020603050405020304" pitchFamily="18" charset="0"/>
                  <a:cs typeface="Times New Roman" panose="02020603050405020304" pitchFamily="18" charset="0"/>
                </a:rPr>
                <a:t>counter</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cxnSp>
          <p:nvCxnSpPr>
            <p:cNvPr id="161" name="接點: 肘形 160">
              <a:extLst>
                <a:ext uri="{FF2B5EF4-FFF2-40B4-BE49-F238E27FC236}">
                  <a16:creationId xmlns:a16="http://schemas.microsoft.com/office/drawing/2014/main" id="{88D1D070-C5F4-452A-9A58-C166241149D4}"/>
                </a:ext>
              </a:extLst>
            </p:cNvPr>
            <p:cNvCxnSpPr>
              <a:cxnSpLocks/>
              <a:stCxn id="160" idx="2"/>
            </p:cNvCxnSpPr>
            <p:nvPr/>
          </p:nvCxnSpPr>
          <p:spPr>
            <a:xfrm rot="5400000">
              <a:off x="2566222" y="2653843"/>
              <a:ext cx="609633" cy="252500"/>
            </a:xfrm>
            <a:prstGeom prst="bentConnector3">
              <a:avLst>
                <a:gd name="adj1" fmla="val 52187"/>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2" name="橢圓 161">
              <a:extLst>
                <a:ext uri="{FF2B5EF4-FFF2-40B4-BE49-F238E27FC236}">
                  <a16:creationId xmlns:a16="http://schemas.microsoft.com/office/drawing/2014/main" id="{07DF231B-A214-49E5-A4AD-51476B9C286B}"/>
                </a:ext>
              </a:extLst>
            </p:cNvPr>
            <p:cNvSpPr/>
            <p:nvPr/>
          </p:nvSpPr>
          <p:spPr>
            <a:xfrm>
              <a:off x="4041140" y="4124729"/>
              <a:ext cx="216000" cy="216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63" name="直線接點 162">
              <a:extLst>
                <a:ext uri="{FF2B5EF4-FFF2-40B4-BE49-F238E27FC236}">
                  <a16:creationId xmlns:a16="http://schemas.microsoft.com/office/drawing/2014/main" id="{6B2B508C-BDA0-4C42-9035-568DD02C5650}"/>
                </a:ext>
              </a:extLst>
            </p:cNvPr>
            <p:cNvCxnSpPr>
              <a:cxnSpLocks/>
              <a:stCxn id="162" idx="0"/>
              <a:endCxn id="162" idx="4"/>
            </p:cNvCxnSpPr>
            <p:nvPr/>
          </p:nvCxnSpPr>
          <p:spPr>
            <a:xfrm>
              <a:off x="4149140" y="4124729"/>
              <a:ext cx="0" cy="216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4" name="直線接點 163">
              <a:extLst>
                <a:ext uri="{FF2B5EF4-FFF2-40B4-BE49-F238E27FC236}">
                  <a16:creationId xmlns:a16="http://schemas.microsoft.com/office/drawing/2014/main" id="{CA3FF585-2FBC-41FA-945F-A5BA399556A3}"/>
                </a:ext>
              </a:extLst>
            </p:cNvPr>
            <p:cNvCxnSpPr>
              <a:cxnSpLocks/>
              <a:stCxn id="162" idx="2"/>
              <a:endCxn id="162" idx="6"/>
            </p:cNvCxnSpPr>
            <p:nvPr/>
          </p:nvCxnSpPr>
          <p:spPr>
            <a:xfrm>
              <a:off x="4041140" y="4232729"/>
              <a:ext cx="216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5" name="接點: 肘形 164">
              <a:extLst>
                <a:ext uri="{FF2B5EF4-FFF2-40B4-BE49-F238E27FC236}">
                  <a16:creationId xmlns:a16="http://schemas.microsoft.com/office/drawing/2014/main" id="{AC5DA610-E7B3-412C-B911-514EB9996E85}"/>
                </a:ext>
              </a:extLst>
            </p:cNvPr>
            <p:cNvCxnSpPr>
              <a:cxnSpLocks/>
              <a:stCxn id="140" idx="2"/>
              <a:endCxn id="162" idx="0"/>
            </p:cNvCxnSpPr>
            <p:nvPr/>
          </p:nvCxnSpPr>
          <p:spPr>
            <a:xfrm rot="16200000" flipH="1">
              <a:off x="3157742" y="3133331"/>
              <a:ext cx="397756" cy="1585040"/>
            </a:xfrm>
            <a:prstGeom prst="bentConnector3">
              <a:avLst>
                <a:gd name="adj1" fmla="val 18869"/>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6" name="橢圓 165">
              <a:extLst>
                <a:ext uri="{FF2B5EF4-FFF2-40B4-BE49-F238E27FC236}">
                  <a16:creationId xmlns:a16="http://schemas.microsoft.com/office/drawing/2014/main" id="{67F0CC10-BE0C-4674-BA17-17CF19C7C70C}"/>
                </a:ext>
              </a:extLst>
            </p:cNvPr>
            <p:cNvSpPr/>
            <p:nvPr/>
          </p:nvSpPr>
          <p:spPr>
            <a:xfrm>
              <a:off x="2548004" y="3783097"/>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cxnSp>
          <p:nvCxnSpPr>
            <p:cNvPr id="167" name="直線單箭頭接點 166">
              <a:extLst>
                <a:ext uri="{FF2B5EF4-FFF2-40B4-BE49-F238E27FC236}">
                  <a16:creationId xmlns:a16="http://schemas.microsoft.com/office/drawing/2014/main" id="{47E9945A-08E6-433E-AB03-5BA1EBA5ABC1}"/>
                </a:ext>
              </a:extLst>
            </p:cNvPr>
            <p:cNvCxnSpPr>
              <a:cxnSpLocks/>
              <a:stCxn id="168" idx="3"/>
              <a:endCxn id="162" idx="2"/>
            </p:cNvCxnSpPr>
            <p:nvPr/>
          </p:nvCxnSpPr>
          <p:spPr>
            <a:xfrm flipV="1">
              <a:off x="3752636" y="4232729"/>
              <a:ext cx="288504" cy="82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8" name="文字方塊 167">
              <a:extLst>
                <a:ext uri="{FF2B5EF4-FFF2-40B4-BE49-F238E27FC236}">
                  <a16:creationId xmlns:a16="http://schemas.microsoft.com/office/drawing/2014/main" id="{369C23C0-BAF6-4E77-8402-212EE82AADC4}"/>
                </a:ext>
              </a:extLst>
            </p:cNvPr>
            <p:cNvSpPr txBox="1"/>
            <p:nvPr/>
          </p:nvSpPr>
          <p:spPr>
            <a:xfrm>
              <a:off x="3468584" y="4110442"/>
              <a:ext cx="284052"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in</a:t>
              </a:r>
              <a:endParaRPr lang="zh-TW" altLang="en-US" sz="1000" dirty="0">
                <a:latin typeface="Times New Roman" panose="02020603050405020304" pitchFamily="18" charset="0"/>
                <a:cs typeface="Times New Roman" panose="02020603050405020304" pitchFamily="18" charset="0"/>
              </a:endParaRPr>
            </a:p>
          </p:txBody>
        </p:sp>
        <p:cxnSp>
          <p:nvCxnSpPr>
            <p:cNvPr id="169" name="直線單箭頭接點 168">
              <a:extLst>
                <a:ext uri="{FF2B5EF4-FFF2-40B4-BE49-F238E27FC236}">
                  <a16:creationId xmlns:a16="http://schemas.microsoft.com/office/drawing/2014/main" id="{557C5F05-25F8-427B-932D-79E2DA697E60}"/>
                </a:ext>
              </a:extLst>
            </p:cNvPr>
            <p:cNvCxnSpPr>
              <a:cxnSpLocks/>
              <a:stCxn id="162" idx="6"/>
              <a:endCxn id="170" idx="1"/>
            </p:cNvCxnSpPr>
            <p:nvPr/>
          </p:nvCxnSpPr>
          <p:spPr>
            <a:xfrm>
              <a:off x="4257140" y="4232729"/>
              <a:ext cx="288760" cy="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0" name="文字方塊 169">
              <a:extLst>
                <a:ext uri="{FF2B5EF4-FFF2-40B4-BE49-F238E27FC236}">
                  <a16:creationId xmlns:a16="http://schemas.microsoft.com/office/drawing/2014/main" id="{C30C0F11-62B1-4744-B085-F7CB5AE8D141}"/>
                </a:ext>
              </a:extLst>
            </p:cNvPr>
            <p:cNvSpPr txBox="1"/>
            <p:nvPr/>
          </p:nvSpPr>
          <p:spPr>
            <a:xfrm>
              <a:off x="4545900" y="4109894"/>
              <a:ext cx="348172"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out</a:t>
              </a:r>
              <a:endParaRPr lang="zh-TW" altLang="en-US" sz="1000" dirty="0">
                <a:latin typeface="Times New Roman" panose="02020603050405020304" pitchFamily="18" charset="0"/>
                <a:cs typeface="Times New Roman" panose="02020603050405020304" pitchFamily="18" charset="0"/>
              </a:endParaRPr>
            </a:p>
          </p:txBody>
        </p:sp>
        <p:sp>
          <p:nvSpPr>
            <p:cNvPr id="171" name="文字方塊 170">
              <a:extLst>
                <a:ext uri="{FF2B5EF4-FFF2-40B4-BE49-F238E27FC236}">
                  <a16:creationId xmlns:a16="http://schemas.microsoft.com/office/drawing/2014/main" id="{7ECEDC97-4824-4460-85F6-34893BFA6970}"/>
                </a:ext>
              </a:extLst>
            </p:cNvPr>
            <p:cNvSpPr txBox="1"/>
            <p:nvPr/>
          </p:nvSpPr>
          <p:spPr>
            <a:xfrm>
              <a:off x="2170825" y="1612074"/>
              <a:ext cx="1728000" cy="24622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AES Controller</a:t>
              </a:r>
              <a:endParaRPr lang="zh-TW" altLang="en-US" sz="1000" dirty="0">
                <a:latin typeface="Times New Roman" panose="02020603050405020304" pitchFamily="18" charset="0"/>
                <a:cs typeface="Times New Roman" panose="02020603050405020304" pitchFamily="18" charset="0"/>
              </a:endParaRPr>
            </a:p>
          </p:txBody>
        </p:sp>
        <p:cxnSp>
          <p:nvCxnSpPr>
            <p:cNvPr id="172" name="接點: 肘形 171">
              <a:extLst>
                <a:ext uri="{FF2B5EF4-FFF2-40B4-BE49-F238E27FC236}">
                  <a16:creationId xmlns:a16="http://schemas.microsoft.com/office/drawing/2014/main" id="{B77066ED-8C7A-4254-BF1B-C47BC837BE2E}"/>
                </a:ext>
              </a:extLst>
            </p:cNvPr>
            <p:cNvCxnSpPr>
              <a:endCxn id="145" idx="1"/>
            </p:cNvCxnSpPr>
            <p:nvPr/>
          </p:nvCxnSpPr>
          <p:spPr>
            <a:xfrm rot="16200000" flipH="1">
              <a:off x="3324544" y="2178650"/>
              <a:ext cx="856585" cy="215873"/>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接點: 肘形 172">
              <a:extLst>
                <a:ext uri="{FF2B5EF4-FFF2-40B4-BE49-F238E27FC236}">
                  <a16:creationId xmlns:a16="http://schemas.microsoft.com/office/drawing/2014/main" id="{26EB37A5-5684-45EC-BEBF-017F167DD4AC}"/>
                </a:ext>
              </a:extLst>
            </p:cNvPr>
            <p:cNvCxnSpPr>
              <a:cxnSpLocks/>
              <a:endCxn id="148" idx="3"/>
            </p:cNvCxnSpPr>
            <p:nvPr/>
          </p:nvCxnSpPr>
          <p:spPr>
            <a:xfrm rot="5400000">
              <a:off x="2500941" y="2210335"/>
              <a:ext cx="1316613" cy="612533"/>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單箭頭接點 173">
              <a:extLst>
                <a:ext uri="{FF2B5EF4-FFF2-40B4-BE49-F238E27FC236}">
                  <a16:creationId xmlns:a16="http://schemas.microsoft.com/office/drawing/2014/main" id="{731C81AA-21BD-44A8-BFB0-2A4458893D15}"/>
                </a:ext>
              </a:extLst>
            </p:cNvPr>
            <p:cNvCxnSpPr>
              <a:cxnSpLocks/>
              <a:stCxn id="175" idx="3"/>
              <a:endCxn id="171" idx="1"/>
            </p:cNvCxnSpPr>
            <p:nvPr/>
          </p:nvCxnSpPr>
          <p:spPr>
            <a:xfrm>
              <a:off x="1874449" y="1733974"/>
              <a:ext cx="296376" cy="121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5" name="文字方塊 174">
              <a:extLst>
                <a:ext uri="{FF2B5EF4-FFF2-40B4-BE49-F238E27FC236}">
                  <a16:creationId xmlns:a16="http://schemas.microsoft.com/office/drawing/2014/main" id="{6BD7E02E-C15B-433A-8A89-1AAF41AC58C0}"/>
                </a:ext>
              </a:extLst>
            </p:cNvPr>
            <p:cNvSpPr txBox="1"/>
            <p:nvPr/>
          </p:nvSpPr>
          <p:spPr>
            <a:xfrm>
              <a:off x="1269796" y="1610863"/>
              <a:ext cx="604653"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in_valid</a:t>
              </a:r>
              <a:endParaRPr lang="zh-TW" altLang="en-US" sz="1000" dirty="0">
                <a:latin typeface="Times New Roman" panose="02020603050405020304" pitchFamily="18" charset="0"/>
                <a:cs typeface="Times New Roman" panose="02020603050405020304" pitchFamily="18" charset="0"/>
              </a:endParaRPr>
            </a:p>
          </p:txBody>
        </p:sp>
        <p:cxnSp>
          <p:nvCxnSpPr>
            <p:cNvPr id="176" name="直線單箭頭接點 175">
              <a:extLst>
                <a:ext uri="{FF2B5EF4-FFF2-40B4-BE49-F238E27FC236}">
                  <a16:creationId xmlns:a16="http://schemas.microsoft.com/office/drawing/2014/main" id="{C4F839B3-D43F-4EAC-9636-08642072BD6B}"/>
                </a:ext>
              </a:extLst>
            </p:cNvPr>
            <p:cNvCxnSpPr>
              <a:cxnSpLocks/>
              <a:stCxn id="171" idx="3"/>
              <a:endCxn id="177" idx="1"/>
            </p:cNvCxnSpPr>
            <p:nvPr/>
          </p:nvCxnSpPr>
          <p:spPr>
            <a:xfrm flipV="1">
              <a:off x="3898825" y="1733974"/>
              <a:ext cx="301708" cy="121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7" name="文字方塊 176">
              <a:extLst>
                <a:ext uri="{FF2B5EF4-FFF2-40B4-BE49-F238E27FC236}">
                  <a16:creationId xmlns:a16="http://schemas.microsoft.com/office/drawing/2014/main" id="{72B7BFE0-0F25-4193-9018-AE3DE28A46FE}"/>
                </a:ext>
              </a:extLst>
            </p:cNvPr>
            <p:cNvSpPr txBox="1"/>
            <p:nvPr/>
          </p:nvSpPr>
          <p:spPr>
            <a:xfrm>
              <a:off x="4200533" y="1610863"/>
              <a:ext cx="668774"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out_valid</a:t>
              </a:r>
              <a:endParaRPr lang="zh-TW" altLang="en-US" sz="1000" dirty="0">
                <a:latin typeface="Times New Roman" panose="02020603050405020304" pitchFamily="18" charset="0"/>
                <a:cs typeface="Times New Roman" panose="02020603050405020304" pitchFamily="18" charset="0"/>
              </a:endParaRPr>
            </a:p>
          </p:txBody>
        </p:sp>
      </p:grpSp>
      <p:sp>
        <p:nvSpPr>
          <p:cNvPr id="46" name="文字方塊 45">
            <a:extLst>
              <a:ext uri="{FF2B5EF4-FFF2-40B4-BE49-F238E27FC236}">
                <a16:creationId xmlns:a16="http://schemas.microsoft.com/office/drawing/2014/main" id="{7029B418-3156-428B-9E70-D9072AD8C9BF}"/>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47" name="文字方塊 46">
            <a:extLst>
              <a:ext uri="{FF2B5EF4-FFF2-40B4-BE49-F238E27FC236}">
                <a16:creationId xmlns:a16="http://schemas.microsoft.com/office/drawing/2014/main" id="{DD9C3E43-AAED-4A9A-BF59-D59EF8881FB7}"/>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73066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A2302496-63A3-42D2-B453-04B8889EEFDB}"/>
              </a:ext>
            </a:extLst>
          </p:cNvPr>
          <p:cNvGrpSpPr/>
          <p:nvPr/>
        </p:nvGrpSpPr>
        <p:grpSpPr>
          <a:xfrm>
            <a:off x="4771679" y="1244963"/>
            <a:ext cx="5677501" cy="555003"/>
            <a:chOff x="3711773" y="710044"/>
            <a:chExt cx="5677501" cy="555003"/>
          </a:xfrm>
        </p:grpSpPr>
        <p:sp>
          <p:nvSpPr>
            <p:cNvPr id="22" name="圆角矩形 21"/>
            <p:cNvSpPr/>
            <p:nvPr/>
          </p:nvSpPr>
          <p:spPr>
            <a:xfrm>
              <a:off x="3989274" y="711255"/>
              <a:ext cx="5400000" cy="540000"/>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35" name="矩形 34"/>
            <p:cNvSpPr/>
            <p:nvPr/>
          </p:nvSpPr>
          <p:spPr>
            <a:xfrm>
              <a:off x="4381722" y="796589"/>
              <a:ext cx="1499760" cy="369332"/>
            </a:xfrm>
            <a:prstGeom prst="rect">
              <a:avLst/>
            </a:prstGeom>
            <a:ln>
              <a:noFill/>
            </a:ln>
          </p:spPr>
          <p:txBody>
            <a:bodyPr wrap="square">
              <a:spAutoFit/>
            </a:bodyPr>
            <a:lstStyle/>
            <a:p>
              <a:r>
                <a:rPr lang="zh-TW" altLang="en-US"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個人簡介</a:t>
              </a:r>
              <a:endParaRPr lang="en-US" altLang="zh-CN"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grpSp>
          <p:nvGrpSpPr>
            <p:cNvPr id="3" name="群組 2">
              <a:extLst>
                <a:ext uri="{FF2B5EF4-FFF2-40B4-BE49-F238E27FC236}">
                  <a16:creationId xmlns:a16="http://schemas.microsoft.com/office/drawing/2014/main" id="{41763CA7-58AF-45F7-8942-16D1DBE376DD}"/>
                </a:ext>
              </a:extLst>
            </p:cNvPr>
            <p:cNvGrpSpPr/>
            <p:nvPr/>
          </p:nvGrpSpPr>
          <p:grpSpPr>
            <a:xfrm>
              <a:off x="3711773" y="710044"/>
              <a:ext cx="555004" cy="555003"/>
              <a:chOff x="4227339" y="5322365"/>
              <a:chExt cx="555004" cy="555003"/>
            </a:xfrm>
          </p:grpSpPr>
          <p:sp>
            <p:nvSpPr>
              <p:cNvPr id="23" name="矩形 22"/>
              <p:cNvSpPr/>
              <p:nvPr/>
            </p:nvSpPr>
            <p:spPr>
              <a:xfrm rot="13500000">
                <a:off x="4227339" y="5322365"/>
                <a:ext cx="555003" cy="555004"/>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49" name="矩形 48"/>
              <p:cNvSpPr/>
              <p:nvPr/>
            </p:nvSpPr>
            <p:spPr>
              <a:xfrm>
                <a:off x="4253446" y="5370142"/>
                <a:ext cx="492443" cy="461665"/>
              </a:xfrm>
              <a:prstGeom prst="rect">
                <a:avLst/>
              </a:prstGeom>
            </p:spPr>
            <p:txBody>
              <a:bodyPr wrap="none">
                <a:spAutoFit/>
              </a:bodyPr>
              <a:lstStyle/>
              <a:p>
                <a:pPr algn="ctr"/>
                <a:r>
                  <a:rPr lang="en-US" altLang="zh-CN" sz="24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01</a:t>
                </a:r>
                <a:endParaRPr lang="zh-CN" altLang="en-US" sz="2400" dirty="0">
                  <a:solidFill>
                    <a:prstClr val="white"/>
                  </a:solidFill>
                  <a:latin typeface="Times New Roman" panose="02020603050405020304" pitchFamily="18" charset="0"/>
                  <a:cs typeface="Times New Roman" panose="02020603050405020304" pitchFamily="18" charset="0"/>
                </a:endParaRPr>
              </a:p>
            </p:txBody>
          </p:sp>
        </p:grpSp>
      </p:grpSp>
      <p:grpSp>
        <p:nvGrpSpPr>
          <p:cNvPr id="45" name="群組 44">
            <a:extLst>
              <a:ext uri="{FF2B5EF4-FFF2-40B4-BE49-F238E27FC236}">
                <a16:creationId xmlns:a16="http://schemas.microsoft.com/office/drawing/2014/main" id="{45A17D10-2071-47EC-BF5A-89089561FC45}"/>
              </a:ext>
            </a:extLst>
          </p:cNvPr>
          <p:cNvGrpSpPr/>
          <p:nvPr/>
        </p:nvGrpSpPr>
        <p:grpSpPr>
          <a:xfrm>
            <a:off x="4771679" y="2198897"/>
            <a:ext cx="5677501" cy="555003"/>
            <a:chOff x="3711773" y="710044"/>
            <a:chExt cx="5677501" cy="555003"/>
          </a:xfrm>
        </p:grpSpPr>
        <p:sp>
          <p:nvSpPr>
            <p:cNvPr id="46" name="圆角矩形 21">
              <a:extLst>
                <a:ext uri="{FF2B5EF4-FFF2-40B4-BE49-F238E27FC236}">
                  <a16:creationId xmlns:a16="http://schemas.microsoft.com/office/drawing/2014/main" id="{63CF3D2A-4CCF-4E08-807B-945EB8571345}"/>
                </a:ext>
              </a:extLst>
            </p:cNvPr>
            <p:cNvSpPr/>
            <p:nvPr/>
          </p:nvSpPr>
          <p:spPr>
            <a:xfrm>
              <a:off x="3989274" y="711255"/>
              <a:ext cx="5400000" cy="540000"/>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Times New Roman" panose="02020603050405020304" pitchFamily="18" charset="0"/>
                <a:cs typeface="Times New Roman" panose="02020603050405020304" pitchFamily="18" charset="0"/>
              </a:endParaRPr>
            </a:p>
          </p:txBody>
        </p:sp>
        <p:sp>
          <p:nvSpPr>
            <p:cNvPr id="47" name="矩形 46">
              <a:extLst>
                <a:ext uri="{FF2B5EF4-FFF2-40B4-BE49-F238E27FC236}">
                  <a16:creationId xmlns:a16="http://schemas.microsoft.com/office/drawing/2014/main" id="{B1650C6C-4382-4C2D-BC57-280757B8605A}"/>
                </a:ext>
              </a:extLst>
            </p:cNvPr>
            <p:cNvSpPr/>
            <p:nvPr/>
          </p:nvSpPr>
          <p:spPr>
            <a:xfrm>
              <a:off x="4381721" y="796589"/>
              <a:ext cx="2438734" cy="369332"/>
            </a:xfrm>
            <a:prstGeom prst="rect">
              <a:avLst/>
            </a:prstGeom>
            <a:ln>
              <a:noFill/>
            </a:ln>
          </p:spPr>
          <p:txBody>
            <a:bodyPr wrap="square">
              <a:spAutoFit/>
            </a:bodyPr>
            <a:lstStyle/>
            <a:p>
              <a:r>
                <a:rPr lang="zh-TW" altLang="en-US"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論文研究</a:t>
              </a:r>
              <a:endParaRPr lang="en-US" altLang="zh-CN"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grpSp>
          <p:nvGrpSpPr>
            <p:cNvPr id="53" name="群組 52">
              <a:extLst>
                <a:ext uri="{FF2B5EF4-FFF2-40B4-BE49-F238E27FC236}">
                  <a16:creationId xmlns:a16="http://schemas.microsoft.com/office/drawing/2014/main" id="{BFF0FA2E-6ED6-44C6-BDCC-186568621F6D}"/>
                </a:ext>
              </a:extLst>
            </p:cNvPr>
            <p:cNvGrpSpPr/>
            <p:nvPr/>
          </p:nvGrpSpPr>
          <p:grpSpPr>
            <a:xfrm>
              <a:off x="3711773" y="710044"/>
              <a:ext cx="555004" cy="555003"/>
              <a:chOff x="4227339" y="5322365"/>
              <a:chExt cx="555004" cy="555003"/>
            </a:xfrm>
          </p:grpSpPr>
          <p:sp>
            <p:nvSpPr>
              <p:cNvPr id="54" name="矩形 53">
                <a:extLst>
                  <a:ext uri="{FF2B5EF4-FFF2-40B4-BE49-F238E27FC236}">
                    <a16:creationId xmlns:a16="http://schemas.microsoft.com/office/drawing/2014/main" id="{55A1C228-71EA-4CD1-8926-E364513C032B}"/>
                  </a:ext>
                </a:extLst>
              </p:cNvPr>
              <p:cNvSpPr/>
              <p:nvPr/>
            </p:nvSpPr>
            <p:spPr>
              <a:xfrm rot="13500000">
                <a:off x="4227339" y="5322365"/>
                <a:ext cx="555003" cy="555004"/>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FC3D534E-07E6-4F90-88E1-B4A9E002E1B6}"/>
                  </a:ext>
                </a:extLst>
              </p:cNvPr>
              <p:cNvSpPr/>
              <p:nvPr/>
            </p:nvSpPr>
            <p:spPr>
              <a:xfrm>
                <a:off x="4253445" y="5370142"/>
                <a:ext cx="492444" cy="461665"/>
              </a:xfrm>
              <a:prstGeom prst="rect">
                <a:avLst/>
              </a:prstGeom>
            </p:spPr>
            <p:txBody>
              <a:bodyPr wrap="none">
                <a:spAutoFit/>
              </a:bodyPr>
              <a:lstStyle/>
              <a:p>
                <a:pPr algn="ctr"/>
                <a:r>
                  <a:rPr lang="en-US" altLang="zh-CN" sz="24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2400" dirty="0">
                  <a:solidFill>
                    <a:prstClr val="white"/>
                  </a:solidFill>
                  <a:latin typeface="Times New Roman" panose="02020603050405020304" pitchFamily="18" charset="0"/>
                  <a:cs typeface="Times New Roman" panose="02020603050405020304" pitchFamily="18" charset="0"/>
                </a:endParaRPr>
              </a:p>
            </p:txBody>
          </p:sp>
        </p:grpSp>
      </p:grpSp>
      <p:grpSp>
        <p:nvGrpSpPr>
          <p:cNvPr id="56" name="群組 55">
            <a:extLst>
              <a:ext uri="{FF2B5EF4-FFF2-40B4-BE49-F238E27FC236}">
                <a16:creationId xmlns:a16="http://schemas.microsoft.com/office/drawing/2014/main" id="{47336DB8-8E9C-4F5D-87ED-26D1455AF9D3}"/>
              </a:ext>
            </a:extLst>
          </p:cNvPr>
          <p:cNvGrpSpPr/>
          <p:nvPr/>
        </p:nvGrpSpPr>
        <p:grpSpPr>
          <a:xfrm>
            <a:off x="4771679" y="3152425"/>
            <a:ext cx="5677501" cy="555003"/>
            <a:chOff x="3711773" y="710044"/>
            <a:chExt cx="5677501" cy="555003"/>
          </a:xfrm>
        </p:grpSpPr>
        <p:sp>
          <p:nvSpPr>
            <p:cNvPr id="57" name="圆角矩形 21">
              <a:extLst>
                <a:ext uri="{FF2B5EF4-FFF2-40B4-BE49-F238E27FC236}">
                  <a16:creationId xmlns:a16="http://schemas.microsoft.com/office/drawing/2014/main" id="{EC8D2033-1F44-4CF2-88CE-350F436E92F9}"/>
                </a:ext>
              </a:extLst>
            </p:cNvPr>
            <p:cNvSpPr/>
            <p:nvPr/>
          </p:nvSpPr>
          <p:spPr>
            <a:xfrm>
              <a:off x="3989274" y="711255"/>
              <a:ext cx="5400000" cy="540000"/>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F453137B-4932-4C38-A58D-01FF5E798E61}"/>
                </a:ext>
              </a:extLst>
            </p:cNvPr>
            <p:cNvSpPr/>
            <p:nvPr/>
          </p:nvSpPr>
          <p:spPr>
            <a:xfrm>
              <a:off x="4381722" y="796589"/>
              <a:ext cx="2566902" cy="369332"/>
            </a:xfrm>
            <a:prstGeom prst="rect">
              <a:avLst/>
            </a:prstGeom>
            <a:ln>
              <a:noFill/>
            </a:ln>
          </p:spPr>
          <p:txBody>
            <a:bodyPr wrap="square">
              <a:spAutoFit/>
            </a:bodyPr>
            <a:lstStyle/>
            <a:p>
              <a:r>
                <a:rPr lang="zh-TW" altLang="en-US"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教育性晶片下線經驗</a:t>
              </a:r>
              <a:endParaRPr lang="en-US" altLang="zh-CN"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grpSp>
          <p:nvGrpSpPr>
            <p:cNvPr id="59" name="群組 58">
              <a:extLst>
                <a:ext uri="{FF2B5EF4-FFF2-40B4-BE49-F238E27FC236}">
                  <a16:creationId xmlns:a16="http://schemas.microsoft.com/office/drawing/2014/main" id="{6C3A1263-596A-405C-94BB-D07353B019A0}"/>
                </a:ext>
              </a:extLst>
            </p:cNvPr>
            <p:cNvGrpSpPr/>
            <p:nvPr/>
          </p:nvGrpSpPr>
          <p:grpSpPr>
            <a:xfrm>
              <a:off x="3711773" y="710044"/>
              <a:ext cx="555004" cy="555003"/>
              <a:chOff x="4227339" y="5322365"/>
              <a:chExt cx="555004" cy="555003"/>
            </a:xfrm>
          </p:grpSpPr>
          <p:sp>
            <p:nvSpPr>
              <p:cNvPr id="60" name="矩形 59">
                <a:extLst>
                  <a:ext uri="{FF2B5EF4-FFF2-40B4-BE49-F238E27FC236}">
                    <a16:creationId xmlns:a16="http://schemas.microsoft.com/office/drawing/2014/main" id="{E76C652A-7A5D-44E4-85C4-9A937F1D338B}"/>
                  </a:ext>
                </a:extLst>
              </p:cNvPr>
              <p:cNvSpPr/>
              <p:nvPr/>
            </p:nvSpPr>
            <p:spPr>
              <a:xfrm rot="13500000">
                <a:off x="4227339" y="5322365"/>
                <a:ext cx="555003" cy="555004"/>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BB8DF988-52A7-4D7E-8458-D24EE05626FA}"/>
                  </a:ext>
                </a:extLst>
              </p:cNvPr>
              <p:cNvSpPr/>
              <p:nvPr/>
            </p:nvSpPr>
            <p:spPr>
              <a:xfrm>
                <a:off x="4253445" y="5370142"/>
                <a:ext cx="492444" cy="461665"/>
              </a:xfrm>
              <a:prstGeom prst="rect">
                <a:avLst/>
              </a:prstGeom>
            </p:spPr>
            <p:txBody>
              <a:bodyPr wrap="none">
                <a:spAutoFit/>
              </a:bodyPr>
              <a:lstStyle/>
              <a:p>
                <a:pPr algn="ctr"/>
                <a:r>
                  <a:rPr lang="en-US" altLang="zh-CN" sz="24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03</a:t>
                </a:r>
                <a:endParaRPr lang="zh-CN" altLang="en-US" sz="2400" dirty="0">
                  <a:solidFill>
                    <a:prstClr val="white"/>
                  </a:solidFill>
                  <a:latin typeface="Times New Roman" panose="02020603050405020304" pitchFamily="18" charset="0"/>
                  <a:cs typeface="Times New Roman" panose="02020603050405020304" pitchFamily="18" charset="0"/>
                </a:endParaRPr>
              </a:p>
            </p:txBody>
          </p:sp>
        </p:grpSp>
      </p:grpSp>
      <p:grpSp>
        <p:nvGrpSpPr>
          <p:cNvPr id="62" name="群組 61">
            <a:extLst>
              <a:ext uri="{FF2B5EF4-FFF2-40B4-BE49-F238E27FC236}">
                <a16:creationId xmlns:a16="http://schemas.microsoft.com/office/drawing/2014/main" id="{CFA5A203-A765-4265-80C2-4A592340FE68}"/>
              </a:ext>
            </a:extLst>
          </p:cNvPr>
          <p:cNvGrpSpPr/>
          <p:nvPr/>
        </p:nvGrpSpPr>
        <p:grpSpPr>
          <a:xfrm>
            <a:off x="4771679" y="4107164"/>
            <a:ext cx="5677501" cy="555003"/>
            <a:chOff x="3711773" y="710044"/>
            <a:chExt cx="5677501" cy="555003"/>
          </a:xfrm>
        </p:grpSpPr>
        <p:sp>
          <p:nvSpPr>
            <p:cNvPr id="63" name="圆角矩形 21">
              <a:extLst>
                <a:ext uri="{FF2B5EF4-FFF2-40B4-BE49-F238E27FC236}">
                  <a16:creationId xmlns:a16="http://schemas.microsoft.com/office/drawing/2014/main" id="{9773654A-C58D-4B17-8052-41B7BAD53D35}"/>
                </a:ext>
              </a:extLst>
            </p:cNvPr>
            <p:cNvSpPr/>
            <p:nvPr/>
          </p:nvSpPr>
          <p:spPr>
            <a:xfrm>
              <a:off x="3989274" y="711255"/>
              <a:ext cx="5400000" cy="540000"/>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64" name="矩形 63">
              <a:extLst>
                <a:ext uri="{FF2B5EF4-FFF2-40B4-BE49-F238E27FC236}">
                  <a16:creationId xmlns:a16="http://schemas.microsoft.com/office/drawing/2014/main" id="{D34ACC52-3775-44C1-A1C6-1C69B2F3FE87}"/>
                </a:ext>
              </a:extLst>
            </p:cNvPr>
            <p:cNvSpPr/>
            <p:nvPr/>
          </p:nvSpPr>
          <p:spPr>
            <a:xfrm>
              <a:off x="4381721" y="760809"/>
              <a:ext cx="2166896" cy="369332"/>
            </a:xfrm>
            <a:prstGeom prst="rect">
              <a:avLst/>
            </a:prstGeom>
            <a:ln>
              <a:noFill/>
            </a:ln>
          </p:spPr>
          <p:txBody>
            <a:bodyPr wrap="square">
              <a:spAutoFit/>
            </a:bodyPr>
            <a:lstStyle/>
            <a:p>
              <a:r>
                <a:rPr lang="en-US" altLang="zh-TW"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FPGA</a:t>
              </a:r>
              <a:r>
                <a:rPr lang="zh-TW" altLang="en-US"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系統設計實務</a:t>
              </a:r>
              <a:endParaRPr lang="en-US" altLang="zh-CN"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grpSp>
          <p:nvGrpSpPr>
            <p:cNvPr id="65" name="群組 64">
              <a:extLst>
                <a:ext uri="{FF2B5EF4-FFF2-40B4-BE49-F238E27FC236}">
                  <a16:creationId xmlns:a16="http://schemas.microsoft.com/office/drawing/2014/main" id="{5C600E41-4F2F-4F8A-9C2C-C28378B66F1E}"/>
                </a:ext>
              </a:extLst>
            </p:cNvPr>
            <p:cNvGrpSpPr/>
            <p:nvPr/>
          </p:nvGrpSpPr>
          <p:grpSpPr>
            <a:xfrm>
              <a:off x="3711773" y="710044"/>
              <a:ext cx="555004" cy="555003"/>
              <a:chOff x="4227339" y="5322365"/>
              <a:chExt cx="555004" cy="555003"/>
            </a:xfrm>
          </p:grpSpPr>
          <p:sp>
            <p:nvSpPr>
              <p:cNvPr id="66" name="矩形 65">
                <a:extLst>
                  <a:ext uri="{FF2B5EF4-FFF2-40B4-BE49-F238E27FC236}">
                    <a16:creationId xmlns:a16="http://schemas.microsoft.com/office/drawing/2014/main" id="{E70D2F26-913C-4EF5-BC77-D303D4B0E319}"/>
                  </a:ext>
                </a:extLst>
              </p:cNvPr>
              <p:cNvSpPr/>
              <p:nvPr/>
            </p:nvSpPr>
            <p:spPr>
              <a:xfrm rot="13500000">
                <a:off x="4227339" y="5322365"/>
                <a:ext cx="555003" cy="555004"/>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542DAC7E-91DB-41FD-AC18-0D09986E6EA1}"/>
                  </a:ext>
                </a:extLst>
              </p:cNvPr>
              <p:cNvSpPr/>
              <p:nvPr/>
            </p:nvSpPr>
            <p:spPr>
              <a:xfrm>
                <a:off x="4253445" y="5370142"/>
                <a:ext cx="492444" cy="461665"/>
              </a:xfrm>
              <a:prstGeom prst="rect">
                <a:avLst/>
              </a:prstGeom>
            </p:spPr>
            <p:txBody>
              <a:bodyPr wrap="none">
                <a:spAutoFit/>
              </a:bodyPr>
              <a:lstStyle/>
              <a:p>
                <a:pPr algn="ctr"/>
                <a:r>
                  <a:rPr lang="en-US" altLang="zh-CN" sz="24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04</a:t>
                </a:r>
                <a:endParaRPr lang="zh-CN" altLang="en-US" sz="2400" dirty="0">
                  <a:solidFill>
                    <a:prstClr val="white"/>
                  </a:solidFill>
                  <a:latin typeface="Times New Roman" panose="02020603050405020304" pitchFamily="18" charset="0"/>
                  <a:cs typeface="Times New Roman" panose="02020603050405020304" pitchFamily="18" charset="0"/>
                </a:endParaRPr>
              </a:p>
            </p:txBody>
          </p:sp>
        </p:grpSp>
      </p:grpSp>
      <p:grpSp>
        <p:nvGrpSpPr>
          <p:cNvPr id="68" name="群組 67">
            <a:extLst>
              <a:ext uri="{FF2B5EF4-FFF2-40B4-BE49-F238E27FC236}">
                <a16:creationId xmlns:a16="http://schemas.microsoft.com/office/drawing/2014/main" id="{0B8F2D3F-CE96-48AB-B0C7-F872F8C25D8F}"/>
              </a:ext>
            </a:extLst>
          </p:cNvPr>
          <p:cNvGrpSpPr/>
          <p:nvPr/>
        </p:nvGrpSpPr>
        <p:grpSpPr>
          <a:xfrm>
            <a:off x="4771679" y="5063114"/>
            <a:ext cx="5677501" cy="555003"/>
            <a:chOff x="3711773" y="710044"/>
            <a:chExt cx="5677501" cy="555003"/>
          </a:xfrm>
        </p:grpSpPr>
        <p:sp>
          <p:nvSpPr>
            <p:cNvPr id="69" name="圆角矩形 21">
              <a:extLst>
                <a:ext uri="{FF2B5EF4-FFF2-40B4-BE49-F238E27FC236}">
                  <a16:creationId xmlns:a16="http://schemas.microsoft.com/office/drawing/2014/main" id="{D67D7CF5-9C8C-4CDF-9067-41476DAAF522}"/>
                </a:ext>
              </a:extLst>
            </p:cNvPr>
            <p:cNvSpPr/>
            <p:nvPr/>
          </p:nvSpPr>
          <p:spPr>
            <a:xfrm>
              <a:off x="3989274" y="711255"/>
              <a:ext cx="5400000" cy="540000"/>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70" name="矩形 69">
              <a:extLst>
                <a:ext uri="{FF2B5EF4-FFF2-40B4-BE49-F238E27FC236}">
                  <a16:creationId xmlns:a16="http://schemas.microsoft.com/office/drawing/2014/main" id="{8631B779-790B-4E9D-A5ED-C4D59F191F9A}"/>
                </a:ext>
              </a:extLst>
            </p:cNvPr>
            <p:cNvSpPr/>
            <p:nvPr/>
          </p:nvSpPr>
          <p:spPr>
            <a:xfrm>
              <a:off x="4381721" y="796589"/>
              <a:ext cx="2566903" cy="369332"/>
            </a:xfrm>
            <a:prstGeom prst="rect">
              <a:avLst/>
            </a:prstGeom>
            <a:ln>
              <a:noFill/>
            </a:ln>
          </p:spPr>
          <p:txBody>
            <a:bodyPr wrap="square">
              <a:spAutoFit/>
            </a:bodyPr>
            <a:lstStyle/>
            <a:p>
              <a:r>
                <a:rPr lang="zh-TW" altLang="en-US"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其他成果與證書</a:t>
              </a:r>
              <a:endParaRPr lang="en-US" altLang="zh-CN"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grpSp>
          <p:nvGrpSpPr>
            <p:cNvPr id="71" name="群組 70">
              <a:extLst>
                <a:ext uri="{FF2B5EF4-FFF2-40B4-BE49-F238E27FC236}">
                  <a16:creationId xmlns:a16="http://schemas.microsoft.com/office/drawing/2014/main" id="{5BBC4559-496D-4E52-BFE3-12A80823E8CE}"/>
                </a:ext>
              </a:extLst>
            </p:cNvPr>
            <p:cNvGrpSpPr/>
            <p:nvPr/>
          </p:nvGrpSpPr>
          <p:grpSpPr>
            <a:xfrm>
              <a:off x="3711773" y="710044"/>
              <a:ext cx="555004" cy="555003"/>
              <a:chOff x="4227339" y="5322365"/>
              <a:chExt cx="555004" cy="555003"/>
            </a:xfrm>
          </p:grpSpPr>
          <p:sp>
            <p:nvSpPr>
              <p:cNvPr id="72" name="矩形 71">
                <a:extLst>
                  <a:ext uri="{FF2B5EF4-FFF2-40B4-BE49-F238E27FC236}">
                    <a16:creationId xmlns:a16="http://schemas.microsoft.com/office/drawing/2014/main" id="{6787FED8-D52F-4DBE-A458-156B28A52A8B}"/>
                  </a:ext>
                </a:extLst>
              </p:cNvPr>
              <p:cNvSpPr/>
              <p:nvPr/>
            </p:nvSpPr>
            <p:spPr>
              <a:xfrm rot="13500000">
                <a:off x="4227339" y="5322365"/>
                <a:ext cx="555003" cy="555004"/>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73" name="矩形 72">
                <a:extLst>
                  <a:ext uri="{FF2B5EF4-FFF2-40B4-BE49-F238E27FC236}">
                    <a16:creationId xmlns:a16="http://schemas.microsoft.com/office/drawing/2014/main" id="{AE7D49AA-A08E-4356-A9C5-5BF8CAD0657B}"/>
                  </a:ext>
                </a:extLst>
              </p:cNvPr>
              <p:cNvSpPr/>
              <p:nvPr/>
            </p:nvSpPr>
            <p:spPr>
              <a:xfrm>
                <a:off x="4253445" y="5370142"/>
                <a:ext cx="492444" cy="461665"/>
              </a:xfrm>
              <a:prstGeom prst="rect">
                <a:avLst/>
              </a:prstGeom>
            </p:spPr>
            <p:txBody>
              <a:bodyPr wrap="none">
                <a:spAutoFit/>
              </a:bodyPr>
              <a:lstStyle/>
              <a:p>
                <a:pPr algn="ctr"/>
                <a:r>
                  <a:rPr lang="en-US" altLang="zh-CN" sz="24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05</a:t>
                </a:r>
                <a:endParaRPr lang="zh-CN" altLang="en-US" sz="2400" dirty="0">
                  <a:solidFill>
                    <a:prstClr val="white"/>
                  </a:solidFill>
                  <a:latin typeface="Times New Roman" panose="02020603050405020304" pitchFamily="18" charset="0"/>
                  <a:cs typeface="Times New Roman" panose="02020603050405020304" pitchFamily="18" charset="0"/>
                </a:endParaRPr>
              </a:p>
            </p:txBody>
          </p:sp>
        </p:grpSp>
      </p:grpSp>
      <p:grpSp>
        <p:nvGrpSpPr>
          <p:cNvPr id="7" name="群組 6">
            <a:extLst>
              <a:ext uri="{FF2B5EF4-FFF2-40B4-BE49-F238E27FC236}">
                <a16:creationId xmlns:a16="http://schemas.microsoft.com/office/drawing/2014/main" id="{BE4746D1-780C-4DDC-B1A3-2289D7FAEBD8}"/>
              </a:ext>
            </a:extLst>
          </p:cNvPr>
          <p:cNvGrpSpPr/>
          <p:nvPr/>
        </p:nvGrpSpPr>
        <p:grpSpPr>
          <a:xfrm>
            <a:off x="955889" y="1831855"/>
            <a:ext cx="3078479" cy="3196086"/>
            <a:chOff x="955889" y="1999495"/>
            <a:chExt cx="3078479" cy="3196086"/>
          </a:xfrm>
        </p:grpSpPr>
        <p:grpSp>
          <p:nvGrpSpPr>
            <p:cNvPr id="2" name="群組 1">
              <a:extLst>
                <a:ext uri="{FF2B5EF4-FFF2-40B4-BE49-F238E27FC236}">
                  <a16:creationId xmlns:a16="http://schemas.microsoft.com/office/drawing/2014/main" id="{AD4316DD-06C7-48FA-8A95-36A837F61882}"/>
                </a:ext>
              </a:extLst>
            </p:cNvPr>
            <p:cNvGrpSpPr/>
            <p:nvPr/>
          </p:nvGrpSpPr>
          <p:grpSpPr>
            <a:xfrm>
              <a:off x="1735200" y="3266686"/>
              <a:ext cx="2299168" cy="1928895"/>
              <a:chOff x="4946415" y="521146"/>
              <a:chExt cx="2299168" cy="1928895"/>
            </a:xfrm>
          </p:grpSpPr>
          <p:sp>
            <p:nvSpPr>
              <p:cNvPr id="19" name="圆角矩形 18"/>
              <p:cNvSpPr/>
              <p:nvPr/>
            </p:nvSpPr>
            <p:spPr>
              <a:xfrm rot="2700000">
                <a:off x="5131552" y="521146"/>
                <a:ext cx="1928895" cy="1928895"/>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20" name="圆角矩形 19"/>
              <p:cNvSpPr/>
              <p:nvPr/>
            </p:nvSpPr>
            <p:spPr>
              <a:xfrm rot="2700000">
                <a:off x="5233247" y="622841"/>
                <a:ext cx="1725504" cy="1725504"/>
              </a:xfrm>
              <a:prstGeom prst="ellipse">
                <a:avLst/>
              </a:prstGeom>
              <a:noFill/>
              <a:ln w="3175">
                <a:solidFill>
                  <a:srgbClr val="18478F"/>
                </a:solidFill>
                <a:prstDash val="solid"/>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21" name="矩形 20"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4946415" y="1113924"/>
                <a:ext cx="2299168" cy="649188"/>
              </a:xfrm>
              <a:prstGeom prst="ellipse">
                <a:avLst/>
              </a:prstGeom>
              <a:ln>
                <a:noFill/>
              </a:ln>
            </p:spPr>
            <p:txBody>
              <a:bodyPr wrap="square">
                <a:spAutoFit/>
              </a:bodyPr>
              <a:lstStyle/>
              <a:p>
                <a:pPr algn="ctr"/>
                <a:r>
                  <a:rPr lang="en-US" altLang="zh-CN" sz="24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OUTLINE</a:t>
                </a:r>
              </a:p>
            </p:txBody>
          </p:sp>
        </p:grpSp>
        <p:grpSp>
          <p:nvGrpSpPr>
            <p:cNvPr id="6" name="群組 5">
              <a:extLst>
                <a:ext uri="{FF2B5EF4-FFF2-40B4-BE49-F238E27FC236}">
                  <a16:creationId xmlns:a16="http://schemas.microsoft.com/office/drawing/2014/main" id="{AC016BCD-C4A2-4984-81CD-831F58033110}"/>
                </a:ext>
              </a:extLst>
            </p:cNvPr>
            <p:cNvGrpSpPr/>
            <p:nvPr/>
          </p:nvGrpSpPr>
          <p:grpSpPr>
            <a:xfrm>
              <a:off x="955889" y="1999495"/>
              <a:ext cx="1928895" cy="1928895"/>
              <a:chOff x="28268" y="1737112"/>
              <a:chExt cx="1928895" cy="1928895"/>
            </a:xfrm>
          </p:grpSpPr>
          <p:grpSp>
            <p:nvGrpSpPr>
              <p:cNvPr id="52" name="群組 51">
                <a:extLst>
                  <a:ext uri="{FF2B5EF4-FFF2-40B4-BE49-F238E27FC236}">
                    <a16:creationId xmlns:a16="http://schemas.microsoft.com/office/drawing/2014/main" id="{DB1A6CEA-20BC-4A73-A48D-64439773E462}"/>
                  </a:ext>
                </a:extLst>
              </p:cNvPr>
              <p:cNvGrpSpPr/>
              <p:nvPr/>
            </p:nvGrpSpPr>
            <p:grpSpPr>
              <a:xfrm>
                <a:off x="28268" y="1737112"/>
                <a:ext cx="1928895" cy="1928895"/>
                <a:chOff x="5131552" y="521146"/>
                <a:chExt cx="1928895" cy="1928895"/>
              </a:xfrm>
            </p:grpSpPr>
            <p:sp>
              <p:nvSpPr>
                <p:cNvPr id="86" name="圆角矩形 18">
                  <a:extLst>
                    <a:ext uri="{FF2B5EF4-FFF2-40B4-BE49-F238E27FC236}">
                      <a16:creationId xmlns:a16="http://schemas.microsoft.com/office/drawing/2014/main" id="{027E0C2C-EF14-4DBC-BD5E-75DA39C3F746}"/>
                    </a:ext>
                  </a:extLst>
                </p:cNvPr>
                <p:cNvSpPr/>
                <p:nvPr/>
              </p:nvSpPr>
              <p:spPr>
                <a:xfrm rot="2700000">
                  <a:off x="5131552" y="521146"/>
                  <a:ext cx="1928895" cy="1928895"/>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Times New Roman" panose="02020603050405020304" pitchFamily="18" charset="0"/>
                    <a:cs typeface="Times New Roman" panose="02020603050405020304" pitchFamily="18" charset="0"/>
                  </a:endParaRPr>
                </a:p>
              </p:txBody>
            </p:sp>
            <p:sp>
              <p:nvSpPr>
                <p:cNvPr id="87" name="圆角矩形 19">
                  <a:extLst>
                    <a:ext uri="{FF2B5EF4-FFF2-40B4-BE49-F238E27FC236}">
                      <a16:creationId xmlns:a16="http://schemas.microsoft.com/office/drawing/2014/main" id="{F95B4E9B-39E3-4871-94F9-A77F1B150A5B}"/>
                    </a:ext>
                  </a:extLst>
                </p:cNvPr>
                <p:cNvSpPr/>
                <p:nvPr/>
              </p:nvSpPr>
              <p:spPr>
                <a:xfrm rot="2700000">
                  <a:off x="5233247" y="622841"/>
                  <a:ext cx="1725504" cy="1725504"/>
                </a:xfrm>
                <a:prstGeom prst="ellipse">
                  <a:avLst/>
                </a:prstGeom>
                <a:noFill/>
                <a:ln w="3175">
                  <a:solidFill>
                    <a:srgbClr val="18478F"/>
                  </a:solidFill>
                  <a:prstDash val="solid"/>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grpSp>
          <p:pic>
            <p:nvPicPr>
              <p:cNvPr id="8" name="圖片 7">
                <a:extLst>
                  <a:ext uri="{FF2B5EF4-FFF2-40B4-BE49-F238E27FC236}">
                    <a16:creationId xmlns:a16="http://schemas.microsoft.com/office/drawing/2014/main" id="{A04B9732-B006-416F-8841-6A0559C25103}"/>
                  </a:ext>
                </a:extLst>
              </p:cNvPr>
              <p:cNvPicPr>
                <a:picLocks noChangeAspect="1"/>
              </p:cNvPicPr>
              <p:nvPr/>
            </p:nvPicPr>
            <p:blipFill>
              <a:blip r:embed="rId4" cstate="print">
                <a:duotone>
                  <a:prstClr val="black"/>
                  <a:schemeClr val="accent5">
                    <a:lumMod val="60000"/>
                    <a:lumOff val="40000"/>
                    <a:tint val="45000"/>
                    <a:satMod val="400000"/>
                  </a:schemeClr>
                </a:duotone>
                <a:extLst>
                  <a:ext uri="{28A0092B-C50C-407E-A947-70E740481C1C}">
                    <a14:useLocalDpi xmlns:a14="http://schemas.microsoft.com/office/drawing/2010/main" val="0"/>
                  </a:ext>
                </a:extLst>
              </a:blip>
              <a:stretch>
                <a:fillRect/>
              </a:stretch>
            </p:blipFill>
            <p:spPr>
              <a:xfrm>
                <a:off x="452715" y="2161559"/>
                <a:ext cx="1080000" cy="1080000"/>
              </a:xfrm>
              <a:prstGeom prst="rect">
                <a:avLst/>
              </a:prstGeom>
            </p:spPr>
          </p:pic>
        </p:grpSp>
      </p:grpSp>
    </p:spTree>
    <p:extLst>
      <p:ext uri="{BB962C8B-B14F-4D97-AF65-F5344CB8AC3E}">
        <p14:creationId xmlns:p14="http://schemas.microsoft.com/office/powerpoint/2010/main" val="381600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8438642"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Karatsuba Multiplier - Traditional Multiplier </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8F637210-1660-48C5-AFB2-B34E50C8D1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0880" y="2160445"/>
            <a:ext cx="2920001" cy="2880000"/>
          </a:xfrm>
          <a:prstGeom prst="rect">
            <a:avLst/>
          </a:prstGeom>
        </p:spPr>
      </p:pic>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E90EB92E-D73D-470F-917E-FB2C7FB4275C}"/>
                  </a:ext>
                </a:extLst>
              </p:cNvPr>
              <p:cNvSpPr/>
              <p:nvPr/>
            </p:nvSpPr>
            <p:spPr>
              <a:xfrm>
                <a:off x="6328952" y="5175951"/>
                <a:ext cx="2843855" cy="338554"/>
              </a:xfrm>
              <a:prstGeom prst="rect">
                <a:avLst/>
              </a:prstGeom>
            </p:spPr>
            <p:txBody>
              <a:bodyPr wrap="none">
                <a:spAutoFit/>
              </a:bodyPr>
              <a:lstStyle/>
              <a:p>
                <a:r>
                  <a:rPr lang="en-US" altLang="zh-TW" sz="16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Resource Consumption : </a:t>
                </a:r>
                <a14:m>
                  <m:oMath xmlns:m="http://schemas.openxmlformats.org/officeDocument/2006/math">
                    <m:r>
                      <a:rPr lang="en-US" altLang="zh-TW" sz="1600" b="0" i="1">
                        <a:solidFill>
                          <a:schemeClr val="tx1"/>
                        </a:solidFill>
                        <a:latin typeface="Cambria Math" panose="02040503050406030204" pitchFamily="18" charset="0"/>
                      </a:rPr>
                      <m:t>𝑂</m:t>
                    </m:r>
                    <m:d>
                      <m:dPr>
                        <m:ctrlPr>
                          <a:rPr lang="zh-TW" altLang="zh-TW" sz="1600" i="1">
                            <a:solidFill>
                              <a:schemeClr val="tx1"/>
                            </a:solidFill>
                            <a:latin typeface="Cambria Math" panose="02040503050406030204" pitchFamily="18" charset="0"/>
                          </a:rPr>
                        </m:ctrlPr>
                      </m:dPr>
                      <m:e>
                        <m:sSup>
                          <m:sSupPr>
                            <m:ctrlPr>
                              <a:rPr lang="zh-TW" altLang="zh-TW" sz="1600" i="1">
                                <a:solidFill>
                                  <a:schemeClr val="tx1"/>
                                </a:solidFill>
                                <a:latin typeface="Cambria Math" panose="02040503050406030204" pitchFamily="18" charset="0"/>
                              </a:rPr>
                            </m:ctrlPr>
                          </m:sSupPr>
                          <m:e>
                            <m:r>
                              <a:rPr lang="en-US" altLang="zh-TW" sz="1600" b="0" i="1">
                                <a:solidFill>
                                  <a:schemeClr val="tx1"/>
                                </a:solidFill>
                                <a:latin typeface="Cambria Math" panose="02040503050406030204" pitchFamily="18" charset="0"/>
                              </a:rPr>
                              <m:t>𝑛</m:t>
                            </m:r>
                          </m:e>
                          <m:sup>
                            <m:r>
                              <a:rPr lang="en-US" altLang="zh-TW" sz="1600" b="0" i="1">
                                <a:solidFill>
                                  <a:schemeClr val="tx1"/>
                                </a:solidFill>
                                <a:latin typeface="Cambria Math" panose="02040503050406030204" pitchFamily="18" charset="0"/>
                              </a:rPr>
                              <m:t>2</m:t>
                            </m:r>
                          </m:sup>
                        </m:sSup>
                      </m:e>
                    </m:d>
                    <m:r>
                      <a:rPr lang="en-US" altLang="zh-TW" sz="1600" b="0" i="1">
                        <a:solidFill>
                          <a:schemeClr val="tx1"/>
                        </a:solidFill>
                        <a:latin typeface="Cambria Math" panose="02040503050406030204" pitchFamily="18" charset="0"/>
                      </a:rPr>
                      <m:t> </m:t>
                    </m:r>
                  </m:oMath>
                </a14:m>
                <a:endParaRPr lang="zh-TW" altLang="en-US" sz="16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14" name="矩形 13">
                <a:extLst>
                  <a:ext uri="{FF2B5EF4-FFF2-40B4-BE49-F238E27FC236}">
                    <a16:creationId xmlns:a16="http://schemas.microsoft.com/office/drawing/2014/main" id="{E90EB92E-D73D-470F-917E-FB2C7FB4275C}"/>
                  </a:ext>
                </a:extLst>
              </p:cNvPr>
              <p:cNvSpPr>
                <a:spLocks noRot="1" noChangeAspect="1" noMove="1" noResize="1" noEditPoints="1" noAdjustHandles="1" noChangeArrowheads="1" noChangeShapeType="1" noTextEdit="1"/>
              </p:cNvSpPr>
              <p:nvPr/>
            </p:nvSpPr>
            <p:spPr>
              <a:xfrm>
                <a:off x="6328952" y="5175951"/>
                <a:ext cx="2843855" cy="338554"/>
              </a:xfrm>
              <a:prstGeom prst="rect">
                <a:avLst/>
              </a:prstGeom>
              <a:blipFill>
                <a:blip r:embed="rId4"/>
                <a:stretch>
                  <a:fillRect l="-1071" t="-5357" b="-21429"/>
                </a:stretch>
              </a:blipFill>
            </p:spPr>
            <p:txBody>
              <a:bodyPr/>
              <a:lstStyle/>
              <a:p>
                <a:r>
                  <a:rPr lang="zh-TW" altLang="en-US">
                    <a:noFill/>
                  </a:rPr>
                  <a:t> </a:t>
                </a:r>
              </a:p>
            </p:txBody>
          </p:sp>
        </mc:Fallback>
      </mc:AlternateContent>
      <p:sp>
        <p:nvSpPr>
          <p:cNvPr id="9" name="文字方塊 8">
            <a:extLst>
              <a:ext uri="{FF2B5EF4-FFF2-40B4-BE49-F238E27FC236}">
                <a16:creationId xmlns:a16="http://schemas.microsoft.com/office/drawing/2014/main" id="{89AB89A2-B2A0-4AC1-944B-A29387AD69F4}"/>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A4C10C45-BABF-43CE-AB09-802EBD16BA25}"/>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grpSp>
        <p:nvGrpSpPr>
          <p:cNvPr id="11" name="群組 10">
            <a:extLst>
              <a:ext uri="{FF2B5EF4-FFF2-40B4-BE49-F238E27FC236}">
                <a16:creationId xmlns:a16="http://schemas.microsoft.com/office/drawing/2014/main" id="{7B42B66E-1D7C-4A14-BDC8-5FACF49BE1BA}"/>
              </a:ext>
            </a:extLst>
          </p:cNvPr>
          <p:cNvGrpSpPr/>
          <p:nvPr/>
        </p:nvGrpSpPr>
        <p:grpSpPr>
          <a:xfrm>
            <a:off x="2891119" y="3204445"/>
            <a:ext cx="180000" cy="180000"/>
            <a:chOff x="2889590" y="8733813"/>
            <a:chExt cx="360000" cy="360000"/>
          </a:xfrm>
        </p:grpSpPr>
        <p:sp>
          <p:nvSpPr>
            <p:cNvPr id="12" name="橢圓 11">
              <a:extLst>
                <a:ext uri="{FF2B5EF4-FFF2-40B4-BE49-F238E27FC236}">
                  <a16:creationId xmlns:a16="http://schemas.microsoft.com/office/drawing/2014/main" id="{B28D8FFE-9A04-4CA9-9766-6F01387D07EA}"/>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latin typeface="Times New Roman" panose="02020603050405020304" pitchFamily="18" charset="0"/>
                <a:cs typeface="Times New Roman" panose="02020603050405020304" pitchFamily="18" charset="0"/>
              </a:endParaRPr>
            </a:p>
          </p:txBody>
        </p:sp>
        <p:cxnSp>
          <p:nvCxnSpPr>
            <p:cNvPr id="13" name="直線接點 12">
              <a:extLst>
                <a:ext uri="{FF2B5EF4-FFF2-40B4-BE49-F238E27FC236}">
                  <a16:creationId xmlns:a16="http://schemas.microsoft.com/office/drawing/2014/main" id="{5C3D9823-D2C7-441D-A605-554291CCF4E0}"/>
                </a:ext>
              </a:extLst>
            </p:cNvPr>
            <p:cNvCxnSpPr>
              <a:cxnSpLocks/>
              <a:stCxn id="12" idx="0"/>
              <a:endCxn id="12"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6EFE3AAA-F599-4B72-AFCD-3FBDE9AF1258}"/>
                </a:ext>
              </a:extLst>
            </p:cNvPr>
            <p:cNvCxnSpPr>
              <a:cxnSpLocks/>
              <a:stCxn id="12" idx="2"/>
              <a:endCxn id="12"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9BE76040-F942-46DF-AF6B-E0DB877CE0F2}"/>
                  </a:ext>
                </a:extLst>
              </p:cNvPr>
              <p:cNvSpPr txBox="1"/>
              <p:nvPr/>
            </p:nvSpPr>
            <p:spPr>
              <a:xfrm>
                <a:off x="2811400" y="4098666"/>
                <a:ext cx="340927"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Y</m:t>
                          </m:r>
                        </m:e>
                        <m:sub>
                          <m:r>
                            <a:rPr lang="en-US" altLang="zh-TW" sz="1000" b="0" i="0" dirty="0" smtClean="0">
                              <a:latin typeface="Cambria Math" panose="02040503050406030204" pitchFamily="18" charset="0"/>
                              <a:cs typeface="Times New Roman" panose="02020603050405020304" pitchFamily="18" charset="0"/>
                            </a:rPr>
                            <m:t>2</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9" name="文字方塊 18">
                <a:extLst>
                  <a:ext uri="{FF2B5EF4-FFF2-40B4-BE49-F238E27FC236}">
                    <a16:creationId xmlns:a16="http://schemas.microsoft.com/office/drawing/2014/main" id="{9BE76040-F942-46DF-AF6B-E0DB877CE0F2}"/>
                  </a:ext>
                </a:extLst>
              </p:cNvPr>
              <p:cNvSpPr txBox="1">
                <a:spLocks noRot="1" noChangeAspect="1" noMove="1" noResize="1" noEditPoints="1" noAdjustHandles="1" noChangeArrowheads="1" noChangeShapeType="1" noTextEdit="1"/>
              </p:cNvSpPr>
              <p:nvPr/>
            </p:nvSpPr>
            <p:spPr>
              <a:xfrm>
                <a:off x="2811400" y="4098666"/>
                <a:ext cx="340927" cy="246221"/>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0C4A9D5D-C1FC-4713-B8EF-0975A194D6DF}"/>
                  </a:ext>
                </a:extLst>
              </p:cNvPr>
              <p:cNvSpPr txBox="1"/>
              <p:nvPr/>
            </p:nvSpPr>
            <p:spPr>
              <a:xfrm>
                <a:off x="2804302" y="2743473"/>
                <a:ext cx="354071"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X</m:t>
                          </m:r>
                        </m:e>
                        <m:sub>
                          <m:r>
                            <a:rPr lang="en-US" altLang="zh-TW" sz="1000" b="0" i="0" dirty="0" smtClean="0">
                              <a:latin typeface="Cambria Math" panose="02040503050406030204" pitchFamily="18" charset="0"/>
                              <a:cs typeface="Times New Roman" panose="02020603050405020304" pitchFamily="18" charset="0"/>
                            </a:rPr>
                            <m:t>2</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0" name="文字方塊 19">
                <a:extLst>
                  <a:ext uri="{FF2B5EF4-FFF2-40B4-BE49-F238E27FC236}">
                    <a16:creationId xmlns:a16="http://schemas.microsoft.com/office/drawing/2014/main" id="{0C4A9D5D-C1FC-4713-B8EF-0975A194D6DF}"/>
                  </a:ext>
                </a:extLst>
              </p:cNvPr>
              <p:cNvSpPr txBox="1">
                <a:spLocks noRot="1" noChangeAspect="1" noMove="1" noResize="1" noEditPoints="1" noAdjustHandles="1" noChangeArrowheads="1" noChangeShapeType="1" noTextEdit="1"/>
              </p:cNvSpPr>
              <p:nvPr/>
            </p:nvSpPr>
            <p:spPr>
              <a:xfrm>
                <a:off x="2804302" y="2743473"/>
                <a:ext cx="354071" cy="246221"/>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p:cxnSp>
        <p:nvCxnSpPr>
          <p:cNvPr id="21" name="直線單箭頭接點 20">
            <a:extLst>
              <a:ext uri="{FF2B5EF4-FFF2-40B4-BE49-F238E27FC236}">
                <a16:creationId xmlns:a16="http://schemas.microsoft.com/office/drawing/2014/main" id="{A90B828D-8826-4383-A1DE-40D46B4A03FE}"/>
              </a:ext>
            </a:extLst>
          </p:cNvPr>
          <p:cNvCxnSpPr>
            <a:cxnSpLocks/>
            <a:stCxn id="20" idx="2"/>
            <a:endCxn id="12" idx="0"/>
          </p:cNvCxnSpPr>
          <p:nvPr/>
        </p:nvCxnSpPr>
        <p:spPr>
          <a:xfrm flipH="1">
            <a:off x="2981119" y="2989694"/>
            <a:ext cx="219" cy="2147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913AB5DB-D008-4F75-85C6-100FD838B52A}"/>
                  </a:ext>
                </a:extLst>
              </p:cNvPr>
              <p:cNvSpPr txBox="1"/>
              <p:nvPr/>
            </p:nvSpPr>
            <p:spPr>
              <a:xfrm>
                <a:off x="2801008" y="3600445"/>
                <a:ext cx="360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US" altLang="zh-TW" sz="1000" i="0"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TW" sz="1000" i="0" dirty="0">
                          <a:latin typeface="Cambria Math" panose="02040503050406030204" pitchFamily="18" charset="0"/>
                          <a:ea typeface="Cambria Math" panose="02040503050406030204" pitchFamily="18" charset="0"/>
                          <a:cs typeface="Times New Roman" panose="02020603050405020304" pitchFamily="18" charset="0"/>
                        </a:rPr>
                        <m:t>H</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2" name="文字方塊 21">
                <a:extLst>
                  <a:ext uri="{FF2B5EF4-FFF2-40B4-BE49-F238E27FC236}">
                    <a16:creationId xmlns:a16="http://schemas.microsoft.com/office/drawing/2014/main" id="{913AB5DB-D008-4F75-85C6-100FD838B52A}"/>
                  </a:ext>
                </a:extLst>
              </p:cNvPr>
              <p:cNvSpPr txBox="1">
                <a:spLocks noRot="1" noChangeAspect="1" noMove="1" noResize="1" noEditPoints="1" noAdjustHandles="1" noChangeArrowheads="1" noChangeShapeType="1" noTextEdit="1"/>
              </p:cNvSpPr>
              <p:nvPr/>
            </p:nvSpPr>
            <p:spPr>
              <a:xfrm>
                <a:off x="2801008" y="3600445"/>
                <a:ext cx="360000" cy="246221"/>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p:cxnSp>
        <p:nvCxnSpPr>
          <p:cNvPr id="23" name="直線單箭頭接點 22">
            <a:extLst>
              <a:ext uri="{FF2B5EF4-FFF2-40B4-BE49-F238E27FC236}">
                <a16:creationId xmlns:a16="http://schemas.microsoft.com/office/drawing/2014/main" id="{BBF69383-AD54-4644-A717-D8CDA470E142}"/>
              </a:ext>
            </a:extLst>
          </p:cNvPr>
          <p:cNvCxnSpPr>
            <a:cxnSpLocks/>
            <a:stCxn id="12" idx="4"/>
            <a:endCxn id="22" idx="0"/>
          </p:cNvCxnSpPr>
          <p:nvPr/>
        </p:nvCxnSpPr>
        <p:spPr>
          <a:xfrm flipH="1">
            <a:off x="2981008" y="3384445"/>
            <a:ext cx="111" cy="216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4AA9D570-0564-4309-94E1-9EFE9DC03781}"/>
              </a:ext>
            </a:extLst>
          </p:cNvPr>
          <p:cNvCxnSpPr>
            <a:cxnSpLocks/>
            <a:stCxn id="22" idx="2"/>
            <a:endCxn id="19" idx="0"/>
          </p:cNvCxnSpPr>
          <p:nvPr/>
        </p:nvCxnSpPr>
        <p:spPr>
          <a:xfrm>
            <a:off x="2981008" y="3846666"/>
            <a:ext cx="856" cy="252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E6003AAD-05D1-4B05-B801-254683FDD26E}"/>
                  </a:ext>
                </a:extLst>
              </p:cNvPr>
              <p:cNvSpPr txBox="1"/>
              <p:nvPr/>
            </p:nvSpPr>
            <p:spPr>
              <a:xfrm>
                <a:off x="1947310" y="4098666"/>
                <a:ext cx="337978"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Y</m:t>
                          </m:r>
                        </m:e>
                        <m:sub>
                          <m:r>
                            <a:rPr lang="en-US" altLang="zh-TW" sz="1000" b="0" i="0" dirty="0" smtClean="0">
                              <a:latin typeface="Cambria Math" panose="02040503050406030204" pitchFamily="18" charset="0"/>
                              <a:cs typeface="Times New Roman" panose="02020603050405020304" pitchFamily="18" charset="0"/>
                            </a:rPr>
                            <m:t>1</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5" name="文字方塊 24">
                <a:extLst>
                  <a:ext uri="{FF2B5EF4-FFF2-40B4-BE49-F238E27FC236}">
                    <a16:creationId xmlns:a16="http://schemas.microsoft.com/office/drawing/2014/main" id="{E6003AAD-05D1-4B05-B801-254683FDD26E}"/>
                  </a:ext>
                </a:extLst>
              </p:cNvPr>
              <p:cNvSpPr txBox="1">
                <a:spLocks noRot="1" noChangeAspect="1" noMove="1" noResize="1" noEditPoints="1" noAdjustHandles="1" noChangeArrowheads="1" noChangeShapeType="1" noTextEdit="1"/>
              </p:cNvSpPr>
              <p:nvPr/>
            </p:nvSpPr>
            <p:spPr>
              <a:xfrm>
                <a:off x="1947310" y="4098666"/>
                <a:ext cx="337978" cy="246221"/>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DEAACE6-99A2-49B5-BEF0-F05C22876209}"/>
                  </a:ext>
                </a:extLst>
              </p:cNvPr>
              <p:cNvSpPr txBox="1"/>
              <p:nvPr/>
            </p:nvSpPr>
            <p:spPr>
              <a:xfrm>
                <a:off x="1940212" y="2743473"/>
                <a:ext cx="351122"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X</m:t>
                          </m:r>
                        </m:e>
                        <m:sub>
                          <m:r>
                            <a:rPr lang="en-US" altLang="zh-TW" sz="1000" b="0" i="0" dirty="0" smtClean="0">
                              <a:latin typeface="Cambria Math" panose="02040503050406030204" pitchFamily="18" charset="0"/>
                              <a:cs typeface="Times New Roman" panose="02020603050405020304" pitchFamily="18" charset="0"/>
                            </a:rPr>
                            <m:t>1</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8" name="文字方塊 27">
                <a:extLst>
                  <a:ext uri="{FF2B5EF4-FFF2-40B4-BE49-F238E27FC236}">
                    <a16:creationId xmlns:a16="http://schemas.microsoft.com/office/drawing/2014/main" id="{ADEAACE6-99A2-49B5-BEF0-F05C22876209}"/>
                  </a:ext>
                </a:extLst>
              </p:cNvPr>
              <p:cNvSpPr txBox="1">
                <a:spLocks noRot="1" noChangeAspect="1" noMove="1" noResize="1" noEditPoints="1" noAdjustHandles="1" noChangeArrowheads="1" noChangeShapeType="1" noTextEdit="1"/>
              </p:cNvSpPr>
              <p:nvPr/>
            </p:nvSpPr>
            <p:spPr>
              <a:xfrm>
                <a:off x="1940212" y="2743473"/>
                <a:ext cx="351122" cy="246221"/>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p:cxnSp>
        <p:nvCxnSpPr>
          <p:cNvPr id="29" name="直線單箭頭接點 28">
            <a:extLst>
              <a:ext uri="{FF2B5EF4-FFF2-40B4-BE49-F238E27FC236}">
                <a16:creationId xmlns:a16="http://schemas.microsoft.com/office/drawing/2014/main" id="{05198452-2A75-47FF-8E16-4C8758F533A9}"/>
              </a:ext>
            </a:extLst>
          </p:cNvPr>
          <p:cNvCxnSpPr>
            <a:cxnSpLocks/>
            <a:stCxn id="28" idx="2"/>
            <a:endCxn id="30" idx="0"/>
          </p:cNvCxnSpPr>
          <p:nvPr/>
        </p:nvCxnSpPr>
        <p:spPr>
          <a:xfrm flipH="1">
            <a:off x="2115444" y="2989694"/>
            <a:ext cx="329" cy="6107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5700179E-D33D-46F2-ACDC-75DBF7115F45}"/>
                  </a:ext>
                </a:extLst>
              </p:cNvPr>
              <p:cNvSpPr txBox="1"/>
              <p:nvPr/>
            </p:nvSpPr>
            <p:spPr>
              <a:xfrm>
                <a:off x="1935444" y="3600445"/>
                <a:ext cx="360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US" altLang="zh-TW" sz="1000" i="0"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TW" sz="1000" i="0" dirty="0">
                          <a:latin typeface="Cambria Math" panose="02040503050406030204" pitchFamily="18" charset="0"/>
                          <a:ea typeface="Cambria Math" panose="02040503050406030204" pitchFamily="18" charset="0"/>
                          <a:cs typeface="Times New Roman" panose="02020603050405020304" pitchFamily="18" charset="0"/>
                        </a:rPr>
                        <m:t>H</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0" name="文字方塊 29">
                <a:extLst>
                  <a:ext uri="{FF2B5EF4-FFF2-40B4-BE49-F238E27FC236}">
                    <a16:creationId xmlns:a16="http://schemas.microsoft.com/office/drawing/2014/main" id="{5700179E-D33D-46F2-ACDC-75DBF7115F45}"/>
                  </a:ext>
                </a:extLst>
              </p:cNvPr>
              <p:cNvSpPr txBox="1">
                <a:spLocks noRot="1" noChangeAspect="1" noMove="1" noResize="1" noEditPoints="1" noAdjustHandles="1" noChangeArrowheads="1" noChangeShapeType="1" noTextEdit="1"/>
              </p:cNvSpPr>
              <p:nvPr/>
            </p:nvSpPr>
            <p:spPr>
              <a:xfrm>
                <a:off x="1935444" y="3600445"/>
                <a:ext cx="360000" cy="246221"/>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p:cxnSp>
        <p:nvCxnSpPr>
          <p:cNvPr id="31" name="直線單箭頭接點 30">
            <a:extLst>
              <a:ext uri="{FF2B5EF4-FFF2-40B4-BE49-F238E27FC236}">
                <a16:creationId xmlns:a16="http://schemas.microsoft.com/office/drawing/2014/main" id="{4A4A7491-2613-4283-8E11-C28E14940AA6}"/>
              </a:ext>
            </a:extLst>
          </p:cNvPr>
          <p:cNvCxnSpPr>
            <a:cxnSpLocks/>
            <a:stCxn id="30" idx="2"/>
            <a:endCxn id="25" idx="0"/>
          </p:cNvCxnSpPr>
          <p:nvPr/>
        </p:nvCxnSpPr>
        <p:spPr>
          <a:xfrm>
            <a:off x="2115444" y="3846666"/>
            <a:ext cx="855" cy="252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接點: 肘形 31">
            <a:extLst>
              <a:ext uri="{FF2B5EF4-FFF2-40B4-BE49-F238E27FC236}">
                <a16:creationId xmlns:a16="http://schemas.microsoft.com/office/drawing/2014/main" id="{E6342A96-E4EE-4594-9903-6E9831C5B64E}"/>
              </a:ext>
            </a:extLst>
          </p:cNvPr>
          <p:cNvCxnSpPr>
            <a:cxnSpLocks/>
            <a:stCxn id="25" idx="3"/>
            <a:endCxn id="12" idx="2"/>
          </p:cNvCxnSpPr>
          <p:nvPr/>
        </p:nvCxnSpPr>
        <p:spPr>
          <a:xfrm flipV="1">
            <a:off x="2285288" y="3294445"/>
            <a:ext cx="605831" cy="927332"/>
          </a:xfrm>
          <a:prstGeom prst="bentConnector3">
            <a:avLst>
              <a:gd name="adj1" fmla="val 50000"/>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群組 32">
            <a:extLst>
              <a:ext uri="{FF2B5EF4-FFF2-40B4-BE49-F238E27FC236}">
                <a16:creationId xmlns:a16="http://schemas.microsoft.com/office/drawing/2014/main" id="{53988D94-1606-43F8-8D02-70E73AFE576E}"/>
              </a:ext>
            </a:extLst>
          </p:cNvPr>
          <p:cNvGrpSpPr/>
          <p:nvPr/>
        </p:nvGrpSpPr>
        <p:grpSpPr>
          <a:xfrm>
            <a:off x="4223734" y="3204445"/>
            <a:ext cx="180000" cy="180000"/>
            <a:chOff x="2889590" y="8733813"/>
            <a:chExt cx="360000" cy="360000"/>
          </a:xfrm>
        </p:grpSpPr>
        <p:sp>
          <p:nvSpPr>
            <p:cNvPr id="34" name="橢圓 33">
              <a:extLst>
                <a:ext uri="{FF2B5EF4-FFF2-40B4-BE49-F238E27FC236}">
                  <a16:creationId xmlns:a16="http://schemas.microsoft.com/office/drawing/2014/main" id="{7DF6380D-9098-411C-AECF-2841FBFAE6F6}"/>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latin typeface="Times New Roman" panose="02020603050405020304" pitchFamily="18" charset="0"/>
                <a:cs typeface="Times New Roman" panose="02020603050405020304" pitchFamily="18" charset="0"/>
              </a:endParaRPr>
            </a:p>
          </p:txBody>
        </p:sp>
        <p:cxnSp>
          <p:nvCxnSpPr>
            <p:cNvPr id="35" name="直線接點 34">
              <a:extLst>
                <a:ext uri="{FF2B5EF4-FFF2-40B4-BE49-F238E27FC236}">
                  <a16:creationId xmlns:a16="http://schemas.microsoft.com/office/drawing/2014/main" id="{15902E4F-0459-45F3-96E4-13BB9701EAB2}"/>
                </a:ext>
              </a:extLst>
            </p:cNvPr>
            <p:cNvCxnSpPr>
              <a:cxnSpLocks/>
              <a:stCxn id="34" idx="0"/>
              <a:endCxn id="34"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A131A5E0-8BB0-4F7A-975E-E83D1011C789}"/>
                </a:ext>
              </a:extLst>
            </p:cNvPr>
            <p:cNvCxnSpPr>
              <a:cxnSpLocks/>
              <a:stCxn id="34" idx="2"/>
              <a:endCxn id="34"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590F7DB9-02C3-4AD2-985A-53A4D050A7BB}"/>
                  </a:ext>
                </a:extLst>
              </p:cNvPr>
              <p:cNvSpPr txBox="1"/>
              <p:nvPr/>
            </p:nvSpPr>
            <p:spPr>
              <a:xfrm>
                <a:off x="4126080" y="4098666"/>
                <a:ext cx="372987"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Y</m:t>
                          </m:r>
                        </m:e>
                        <m:sub>
                          <m:r>
                            <a:rPr lang="en-US" altLang="zh-TW" sz="1000" b="0" i="1" dirty="0" smtClean="0">
                              <a:latin typeface="Cambria Math" panose="02040503050406030204" pitchFamily="18" charset="0"/>
                              <a:cs typeface="Times New Roman" panose="02020603050405020304" pitchFamily="18" charset="0"/>
                            </a:rPr>
                            <m:t>𝑚</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7" name="文字方塊 36">
                <a:extLst>
                  <a:ext uri="{FF2B5EF4-FFF2-40B4-BE49-F238E27FC236}">
                    <a16:creationId xmlns:a16="http://schemas.microsoft.com/office/drawing/2014/main" id="{590F7DB9-02C3-4AD2-985A-53A4D050A7BB}"/>
                  </a:ext>
                </a:extLst>
              </p:cNvPr>
              <p:cNvSpPr txBox="1">
                <a:spLocks noRot="1" noChangeAspect="1" noMove="1" noResize="1" noEditPoints="1" noAdjustHandles="1" noChangeArrowheads="1" noChangeShapeType="1" noTextEdit="1"/>
              </p:cNvSpPr>
              <p:nvPr/>
            </p:nvSpPr>
            <p:spPr>
              <a:xfrm>
                <a:off x="4126080" y="4098666"/>
                <a:ext cx="372987" cy="246221"/>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42312200-BBD5-42E6-9BC9-C358518725ED}"/>
                  </a:ext>
                </a:extLst>
              </p:cNvPr>
              <p:cNvSpPr txBox="1"/>
              <p:nvPr/>
            </p:nvSpPr>
            <p:spPr>
              <a:xfrm>
                <a:off x="4120887" y="2743473"/>
                <a:ext cx="386131"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X</m:t>
                          </m:r>
                        </m:e>
                        <m:sub>
                          <m:r>
                            <a:rPr lang="en-US" altLang="zh-TW" sz="1000" b="0" i="1" dirty="0" smtClean="0">
                              <a:latin typeface="Cambria Math" panose="02040503050406030204" pitchFamily="18" charset="0"/>
                              <a:cs typeface="Times New Roman" panose="02020603050405020304" pitchFamily="18" charset="0"/>
                            </a:rPr>
                            <m:t>𝑚</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8" name="文字方塊 37">
                <a:extLst>
                  <a:ext uri="{FF2B5EF4-FFF2-40B4-BE49-F238E27FC236}">
                    <a16:creationId xmlns:a16="http://schemas.microsoft.com/office/drawing/2014/main" id="{42312200-BBD5-42E6-9BC9-C358518725ED}"/>
                  </a:ext>
                </a:extLst>
              </p:cNvPr>
              <p:cNvSpPr txBox="1">
                <a:spLocks noRot="1" noChangeAspect="1" noMove="1" noResize="1" noEditPoints="1" noAdjustHandles="1" noChangeArrowheads="1" noChangeShapeType="1" noTextEdit="1"/>
              </p:cNvSpPr>
              <p:nvPr/>
            </p:nvSpPr>
            <p:spPr>
              <a:xfrm>
                <a:off x="4120887" y="2743473"/>
                <a:ext cx="386131" cy="246221"/>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p:cxnSp>
        <p:nvCxnSpPr>
          <p:cNvPr id="39" name="直線單箭頭接點 38">
            <a:extLst>
              <a:ext uri="{FF2B5EF4-FFF2-40B4-BE49-F238E27FC236}">
                <a16:creationId xmlns:a16="http://schemas.microsoft.com/office/drawing/2014/main" id="{F315D15C-761F-4BF2-A795-2812F60B339D}"/>
              </a:ext>
            </a:extLst>
          </p:cNvPr>
          <p:cNvCxnSpPr>
            <a:cxnSpLocks/>
            <a:stCxn id="38" idx="2"/>
            <a:endCxn id="34" idx="0"/>
          </p:cNvCxnSpPr>
          <p:nvPr/>
        </p:nvCxnSpPr>
        <p:spPr>
          <a:xfrm flipH="1">
            <a:off x="4313734" y="2989694"/>
            <a:ext cx="219" cy="2147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987054C8-8FB0-4414-BA15-A7156ABA90F6}"/>
                  </a:ext>
                </a:extLst>
              </p:cNvPr>
              <p:cNvSpPr txBox="1"/>
              <p:nvPr/>
            </p:nvSpPr>
            <p:spPr>
              <a:xfrm>
                <a:off x="4133623" y="3600445"/>
                <a:ext cx="360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US" altLang="zh-TW" sz="1000" i="0"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TW" sz="1000" i="0" dirty="0">
                          <a:latin typeface="Cambria Math" panose="02040503050406030204" pitchFamily="18" charset="0"/>
                          <a:ea typeface="Cambria Math" panose="02040503050406030204" pitchFamily="18" charset="0"/>
                          <a:cs typeface="Times New Roman" panose="02020603050405020304" pitchFamily="18" charset="0"/>
                        </a:rPr>
                        <m:t>H</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40" name="文字方塊 39">
                <a:extLst>
                  <a:ext uri="{FF2B5EF4-FFF2-40B4-BE49-F238E27FC236}">
                    <a16:creationId xmlns:a16="http://schemas.microsoft.com/office/drawing/2014/main" id="{987054C8-8FB0-4414-BA15-A7156ABA90F6}"/>
                  </a:ext>
                </a:extLst>
              </p:cNvPr>
              <p:cNvSpPr txBox="1">
                <a:spLocks noRot="1" noChangeAspect="1" noMove="1" noResize="1" noEditPoints="1" noAdjustHandles="1" noChangeArrowheads="1" noChangeShapeType="1" noTextEdit="1"/>
              </p:cNvSpPr>
              <p:nvPr/>
            </p:nvSpPr>
            <p:spPr>
              <a:xfrm>
                <a:off x="4133623" y="3600445"/>
                <a:ext cx="360000" cy="246221"/>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p:cxnSp>
        <p:nvCxnSpPr>
          <p:cNvPr id="41" name="直線單箭頭接點 40">
            <a:extLst>
              <a:ext uri="{FF2B5EF4-FFF2-40B4-BE49-F238E27FC236}">
                <a16:creationId xmlns:a16="http://schemas.microsoft.com/office/drawing/2014/main" id="{7F371BDE-C575-4BD7-A4E1-7C18F3B74C3D}"/>
              </a:ext>
            </a:extLst>
          </p:cNvPr>
          <p:cNvCxnSpPr>
            <a:cxnSpLocks/>
            <a:stCxn id="34" idx="4"/>
            <a:endCxn id="40" idx="0"/>
          </p:cNvCxnSpPr>
          <p:nvPr/>
        </p:nvCxnSpPr>
        <p:spPr>
          <a:xfrm flipH="1">
            <a:off x="4313623" y="3384445"/>
            <a:ext cx="111" cy="216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4090940E-27C0-4EC1-83E5-70F764170955}"/>
              </a:ext>
            </a:extLst>
          </p:cNvPr>
          <p:cNvCxnSpPr>
            <a:cxnSpLocks/>
            <a:stCxn id="40" idx="2"/>
            <a:endCxn id="37" idx="0"/>
          </p:cNvCxnSpPr>
          <p:nvPr/>
        </p:nvCxnSpPr>
        <p:spPr>
          <a:xfrm flipH="1">
            <a:off x="4312574" y="3846666"/>
            <a:ext cx="1049" cy="252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接點: 肘形 42">
            <a:extLst>
              <a:ext uri="{FF2B5EF4-FFF2-40B4-BE49-F238E27FC236}">
                <a16:creationId xmlns:a16="http://schemas.microsoft.com/office/drawing/2014/main" id="{482E6786-999D-4D95-A7B8-70E50FCE8609}"/>
              </a:ext>
            </a:extLst>
          </p:cNvPr>
          <p:cNvCxnSpPr>
            <a:cxnSpLocks/>
            <a:endCxn id="34" idx="2"/>
          </p:cNvCxnSpPr>
          <p:nvPr/>
        </p:nvCxnSpPr>
        <p:spPr>
          <a:xfrm rot="5400000" flipH="1" flipV="1">
            <a:off x="3864997" y="3309253"/>
            <a:ext cx="373544" cy="343929"/>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接點: 肘形 43">
            <a:extLst>
              <a:ext uri="{FF2B5EF4-FFF2-40B4-BE49-F238E27FC236}">
                <a16:creationId xmlns:a16="http://schemas.microsoft.com/office/drawing/2014/main" id="{C248DDAA-EC2D-4297-A0C6-C89D233409B9}"/>
              </a:ext>
            </a:extLst>
          </p:cNvPr>
          <p:cNvCxnSpPr>
            <a:cxnSpLocks/>
            <a:stCxn id="19" idx="3"/>
          </p:cNvCxnSpPr>
          <p:nvPr/>
        </p:nvCxnSpPr>
        <p:spPr>
          <a:xfrm flipV="1">
            <a:off x="3152327" y="3802135"/>
            <a:ext cx="259164" cy="419642"/>
          </a:xfrm>
          <a:prstGeom prst="bentConnector2">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45" name="群組 44">
            <a:extLst>
              <a:ext uri="{FF2B5EF4-FFF2-40B4-BE49-F238E27FC236}">
                <a16:creationId xmlns:a16="http://schemas.microsoft.com/office/drawing/2014/main" id="{BE760776-B98B-40BB-8055-6F6AE0E5314B}"/>
              </a:ext>
            </a:extLst>
          </p:cNvPr>
          <p:cNvGrpSpPr/>
          <p:nvPr/>
        </p:nvGrpSpPr>
        <p:grpSpPr>
          <a:xfrm rot="16200000">
            <a:off x="3628750" y="2804328"/>
            <a:ext cx="37789" cy="238499"/>
            <a:chOff x="3320809" y="4217642"/>
            <a:chExt cx="37789" cy="238499"/>
          </a:xfrm>
        </p:grpSpPr>
        <p:sp>
          <p:nvSpPr>
            <p:cNvPr id="46" name="橢圓 45">
              <a:extLst>
                <a:ext uri="{FF2B5EF4-FFF2-40B4-BE49-F238E27FC236}">
                  <a16:creationId xmlns:a16="http://schemas.microsoft.com/office/drawing/2014/main" id="{F6403E4C-28A6-4964-B3DC-526AAE7921D2}"/>
                </a:ext>
              </a:extLst>
            </p:cNvPr>
            <p:cNvSpPr/>
            <p:nvPr/>
          </p:nvSpPr>
          <p:spPr>
            <a:xfrm>
              <a:off x="3322598" y="4217642"/>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latin typeface="Times New Roman" panose="02020603050405020304" pitchFamily="18" charset="0"/>
                <a:cs typeface="Times New Roman" panose="02020603050405020304" pitchFamily="18" charset="0"/>
              </a:endParaRPr>
            </a:p>
          </p:txBody>
        </p:sp>
        <p:sp>
          <p:nvSpPr>
            <p:cNvPr id="47" name="橢圓 46">
              <a:extLst>
                <a:ext uri="{FF2B5EF4-FFF2-40B4-BE49-F238E27FC236}">
                  <a16:creationId xmlns:a16="http://schemas.microsoft.com/office/drawing/2014/main" id="{FA96BD5A-B046-43A9-80A7-E672E838E918}"/>
                </a:ext>
              </a:extLst>
            </p:cNvPr>
            <p:cNvSpPr/>
            <p:nvPr/>
          </p:nvSpPr>
          <p:spPr>
            <a:xfrm>
              <a:off x="3320809" y="4318820"/>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dirty="0">
                <a:latin typeface="Times New Roman" panose="02020603050405020304" pitchFamily="18" charset="0"/>
                <a:cs typeface="Times New Roman" panose="02020603050405020304" pitchFamily="18" charset="0"/>
              </a:endParaRPr>
            </a:p>
          </p:txBody>
        </p:sp>
        <p:sp>
          <p:nvSpPr>
            <p:cNvPr id="48" name="橢圓 47">
              <a:extLst>
                <a:ext uri="{FF2B5EF4-FFF2-40B4-BE49-F238E27FC236}">
                  <a16:creationId xmlns:a16="http://schemas.microsoft.com/office/drawing/2014/main" id="{12C53926-B1B3-4F44-8790-D615B6A2050C}"/>
                </a:ext>
              </a:extLst>
            </p:cNvPr>
            <p:cNvSpPr/>
            <p:nvPr/>
          </p:nvSpPr>
          <p:spPr>
            <a:xfrm>
              <a:off x="3321055" y="4420141"/>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874789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43"/>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45"/>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4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42"/>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animBg="1"/>
      <p:bldP spid="20" grpId="0" animBg="1"/>
      <p:bldP spid="22" grpId="0" animBg="1"/>
      <p:bldP spid="25" grpId="0" animBg="1"/>
      <p:bldP spid="28" grpId="0" animBg="1"/>
      <p:bldP spid="30" grpId="0" animBg="1"/>
      <p:bldP spid="37" grpId="0" animBg="1"/>
      <p:bldP spid="38" grpId="0" animBg="1"/>
      <p:bldP spid="4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8438642"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Karatsuba Multiplier - Karatsuba Algorithm </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E14BA2D1-8A98-4283-AA4E-2A95C06E2E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7209" y="1631315"/>
            <a:ext cx="4169711" cy="4320000"/>
          </a:xfrm>
          <a:prstGeom prst="rect">
            <a:avLst/>
          </a:prstGeom>
        </p:spPr>
      </p:pic>
      <p:pic>
        <p:nvPicPr>
          <p:cNvPr id="4" name="圖片 3">
            <a:extLst>
              <a:ext uri="{FF2B5EF4-FFF2-40B4-BE49-F238E27FC236}">
                <a16:creationId xmlns:a16="http://schemas.microsoft.com/office/drawing/2014/main" id="{F8F6007A-D3C2-4E94-B74A-E807BA3930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049" y="1626235"/>
            <a:ext cx="5297376" cy="4320000"/>
          </a:xfrm>
          <a:prstGeom prst="rect">
            <a:avLst/>
          </a:prstGeom>
        </p:spPr>
      </p:pic>
      <p:sp>
        <p:nvSpPr>
          <p:cNvPr id="9" name="文字方塊 8">
            <a:extLst>
              <a:ext uri="{FF2B5EF4-FFF2-40B4-BE49-F238E27FC236}">
                <a16:creationId xmlns:a16="http://schemas.microsoft.com/office/drawing/2014/main" id="{E07EA535-AE8F-432C-85AE-8408AE7BE71B}"/>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DBB20672-1C13-45B7-83DD-7DFBE9D56B6F}"/>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9246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72519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Karatsuba Multiplier - space complexity  </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C35B2A9A-A8EA-44A3-AF93-D887CA72F9A9}"/>
                  </a:ext>
                </a:extLst>
              </p:cNvPr>
              <p:cNvSpPr txBox="1"/>
              <p:nvPr/>
            </p:nvSpPr>
            <p:spPr>
              <a:xfrm>
                <a:off x="807817" y="1270305"/>
                <a:ext cx="5288183" cy="2739789"/>
              </a:xfrm>
              <a:prstGeom prst="rect">
                <a:avLst/>
              </a:prstGeom>
              <a:noFill/>
            </p:spPr>
            <p:txBody>
              <a:bodyPr wrap="square">
                <a:spAutoFit/>
              </a:bodyPr>
              <a:lstStyle/>
              <a:p>
                <a:pPr>
                  <a:lnSpc>
                    <a:spcPct val="150000"/>
                  </a:lnSpc>
                  <a:spcBef>
                    <a:spcPts val="600"/>
                  </a:spcBef>
                </a:pPr>
                <a14:m>
                  <m:oMathPara xmlns:m="http://schemas.openxmlformats.org/officeDocument/2006/math">
                    <m:oMathParaPr>
                      <m:jc m:val="left"/>
                    </m:oMathParaPr>
                    <m:oMath xmlns:m="http://schemas.openxmlformats.org/officeDocument/2006/math">
                      <m:r>
                        <a:rPr lang="en-US" altLang="zh-TW" sz="1400" kern="100" smtClean="0">
                          <a:effectLst/>
                          <a:latin typeface="Cambria Math" panose="02040503050406030204" pitchFamily="18" charset="0"/>
                        </a:rPr>
                        <m:t>3×</m:t>
                      </m:r>
                      <m:d>
                        <m:dPr>
                          <m:ctrlPr>
                            <a:rPr lang="zh-TW" altLang="zh-TW" sz="1400" i="1" kern="100">
                              <a:effectLst/>
                              <a:latin typeface="Cambria Math" panose="02040503050406030204" pitchFamily="18" charset="0"/>
                            </a:rPr>
                          </m:ctrlPr>
                        </m:dPr>
                        <m:e>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2</m:t>
                              </m:r>
                            </m:den>
                          </m:f>
                          <m:r>
                            <a:rPr lang="en-US" altLang="zh-TW" sz="1400" kern="100">
                              <a:effectLst/>
                              <a:latin typeface="Cambria Math" panose="02040503050406030204" pitchFamily="18" charset="0"/>
                            </a:rPr>
                            <m:t>×</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2</m:t>
                              </m:r>
                            </m:den>
                          </m:f>
                        </m:e>
                      </m:d>
                      <m:r>
                        <a:rPr lang="en-US" altLang="zh-TW" sz="1400" kern="100">
                          <a:effectLst/>
                          <a:latin typeface="Cambria Math" panose="02040503050406030204" pitchFamily="18" charset="0"/>
                        </a:rPr>
                        <m:t>+4</m:t>
                      </m:r>
                      <m:r>
                        <a:rPr lang="en-US" altLang="zh-TW" sz="1400" kern="100">
                          <a:effectLst/>
                          <a:latin typeface="Cambria Math" panose="02040503050406030204" pitchFamily="18" charset="0"/>
                        </a:rPr>
                        <m:t>𝑛</m:t>
                      </m:r>
                    </m:oMath>
                  </m:oMathPara>
                </a14:m>
                <a:endPar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ct val="150000"/>
                  </a:lnSpc>
                  <a:spcBef>
                    <a:spcPts val="600"/>
                  </a:spcBef>
                </a:pPr>
                <a14:m>
                  <m:oMathPara xmlns:m="http://schemas.openxmlformats.org/officeDocument/2006/math">
                    <m:oMathParaPr>
                      <m:jc m:val="left"/>
                    </m:oMathParaPr>
                    <m:oMath xmlns:m="http://schemas.openxmlformats.org/officeDocument/2006/math">
                      <m:r>
                        <a:rPr lang="en-US" altLang="zh-TW" sz="1400" kern="100" smtClean="0">
                          <a:effectLst/>
                          <a:latin typeface="Cambria Math" panose="02040503050406030204" pitchFamily="18" charset="0"/>
                        </a:rPr>
                        <m:t>3×</m:t>
                      </m:r>
                      <m:d>
                        <m:dPr>
                          <m:ctrlPr>
                            <a:rPr lang="zh-TW" altLang="zh-TW" sz="1400" i="1" kern="100">
                              <a:effectLst/>
                              <a:latin typeface="Cambria Math" panose="02040503050406030204" pitchFamily="18" charset="0"/>
                            </a:rPr>
                          </m:ctrlPr>
                        </m:dPr>
                        <m:e>
                          <m:r>
                            <a:rPr lang="en-US" altLang="zh-TW" sz="1400" kern="100">
                              <a:effectLst/>
                              <a:latin typeface="Cambria Math" panose="02040503050406030204" pitchFamily="18" charset="0"/>
                            </a:rPr>
                            <m:t>3×</m:t>
                          </m:r>
                          <m:d>
                            <m:dPr>
                              <m:ctrlPr>
                                <a:rPr lang="zh-TW" altLang="zh-TW" sz="1400" i="1" kern="100">
                                  <a:effectLst/>
                                  <a:latin typeface="Cambria Math" panose="02040503050406030204" pitchFamily="18" charset="0"/>
                                </a:rPr>
                              </m:ctrlPr>
                            </m:dPr>
                            <m:e>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4</m:t>
                                  </m:r>
                                </m:den>
                              </m:f>
                              <m:r>
                                <a:rPr lang="en-US" altLang="zh-TW" sz="1400" kern="100">
                                  <a:effectLst/>
                                  <a:latin typeface="Cambria Math" panose="02040503050406030204" pitchFamily="18" charset="0"/>
                                </a:rPr>
                                <m:t>×</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4</m:t>
                                  </m:r>
                                </m:den>
                              </m:f>
                            </m:e>
                          </m:d>
                          <m:r>
                            <a:rPr lang="en-US" altLang="zh-TW" sz="1400" kern="100">
                              <a:effectLst/>
                              <a:latin typeface="Cambria Math" panose="02040503050406030204" pitchFamily="18" charset="0"/>
                            </a:rPr>
                            <m:t>+4×</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2</m:t>
                              </m:r>
                            </m:den>
                          </m:f>
                        </m:e>
                      </m:d>
                      <m:r>
                        <a:rPr lang="en-US" altLang="zh-TW" sz="1400" kern="100">
                          <a:effectLst/>
                          <a:latin typeface="Cambria Math" panose="02040503050406030204" pitchFamily="18" charset="0"/>
                        </a:rPr>
                        <m:t>+4</m:t>
                      </m:r>
                      <m:r>
                        <a:rPr lang="en-US" altLang="zh-TW" sz="1400" kern="100">
                          <a:effectLst/>
                          <a:latin typeface="Cambria Math" panose="02040503050406030204" pitchFamily="18" charset="0"/>
                        </a:rPr>
                        <m:t>𝑛</m:t>
                      </m:r>
                    </m:oMath>
                  </m:oMathPara>
                </a14:m>
                <a:endPar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ct val="150000"/>
                  </a:lnSpc>
                  <a:spcBef>
                    <a:spcPts val="600"/>
                  </a:spcBef>
                </a:pPr>
                <a14:m>
                  <m:oMathPara xmlns:m="http://schemas.openxmlformats.org/officeDocument/2006/math">
                    <m:oMathParaPr>
                      <m:jc m:val="left"/>
                    </m:oMathParaPr>
                    <m:oMath xmlns:m="http://schemas.openxmlformats.org/officeDocument/2006/math">
                      <m:r>
                        <a:rPr lang="en-US" altLang="zh-TW" sz="1400" kern="100">
                          <a:latin typeface="Cambria Math" panose="02040503050406030204" pitchFamily="18" charset="0"/>
                        </a:rPr>
                        <m:t>3×</m:t>
                      </m:r>
                      <m:d>
                        <m:dPr>
                          <m:ctrlPr>
                            <a:rPr lang="zh-TW" altLang="zh-TW" sz="1400" i="1" kern="100">
                              <a:latin typeface="Cambria Math" panose="02040503050406030204" pitchFamily="18" charset="0"/>
                            </a:rPr>
                          </m:ctrlPr>
                        </m:dPr>
                        <m:e>
                          <m:r>
                            <a:rPr lang="en-US" altLang="zh-TW" sz="1400" kern="100">
                              <a:latin typeface="Cambria Math" panose="02040503050406030204" pitchFamily="18" charset="0"/>
                            </a:rPr>
                            <m:t>3×</m:t>
                          </m:r>
                          <m:d>
                            <m:dPr>
                              <m:ctrlPr>
                                <a:rPr lang="zh-TW" altLang="zh-TW" sz="1400" i="1" kern="100">
                                  <a:latin typeface="Cambria Math" panose="02040503050406030204" pitchFamily="18" charset="0"/>
                                </a:rPr>
                              </m:ctrlPr>
                            </m:dPr>
                            <m:e>
                              <m:r>
                                <a:rPr lang="en-US" altLang="zh-TW" sz="1400" kern="100">
                                  <a:latin typeface="Cambria Math" panose="02040503050406030204" pitchFamily="18" charset="0"/>
                                </a:rPr>
                                <m:t>3×</m:t>
                              </m:r>
                              <m:d>
                                <m:dPr>
                                  <m:ctrlPr>
                                    <a:rPr lang="zh-TW" altLang="zh-TW" sz="1400" i="1" kern="100">
                                      <a:latin typeface="Cambria Math" panose="02040503050406030204" pitchFamily="18" charset="0"/>
                                    </a:rPr>
                                  </m:ctrlPr>
                                </m:dPr>
                                <m:e>
                                  <m:f>
                                    <m:fPr>
                                      <m:ctrlPr>
                                        <a:rPr lang="zh-TW" altLang="zh-TW" sz="1400" i="1" kern="100">
                                          <a:latin typeface="Cambria Math" panose="02040503050406030204" pitchFamily="18" charset="0"/>
                                        </a:rPr>
                                      </m:ctrlPr>
                                    </m:fPr>
                                    <m:num>
                                      <m:r>
                                        <a:rPr lang="en-US" altLang="zh-TW" sz="1400" kern="100">
                                          <a:latin typeface="Cambria Math" panose="02040503050406030204" pitchFamily="18" charset="0"/>
                                        </a:rPr>
                                        <m:t>𝑛</m:t>
                                      </m:r>
                                    </m:num>
                                    <m:den>
                                      <m:r>
                                        <a:rPr lang="en-US" altLang="zh-TW" sz="1400" kern="100">
                                          <a:latin typeface="Cambria Math" panose="02040503050406030204" pitchFamily="18" charset="0"/>
                                        </a:rPr>
                                        <m:t>8</m:t>
                                      </m:r>
                                    </m:den>
                                  </m:f>
                                  <m:r>
                                    <a:rPr lang="en-US" altLang="zh-TW" sz="1400" kern="100">
                                      <a:latin typeface="Cambria Math" panose="02040503050406030204" pitchFamily="18" charset="0"/>
                                    </a:rPr>
                                    <m:t>×</m:t>
                                  </m:r>
                                  <m:f>
                                    <m:fPr>
                                      <m:ctrlPr>
                                        <a:rPr lang="zh-TW" altLang="zh-TW" sz="1400" i="1" kern="100">
                                          <a:latin typeface="Cambria Math" panose="02040503050406030204" pitchFamily="18" charset="0"/>
                                        </a:rPr>
                                      </m:ctrlPr>
                                    </m:fPr>
                                    <m:num>
                                      <m:r>
                                        <a:rPr lang="en-US" altLang="zh-TW" sz="1400" kern="100">
                                          <a:latin typeface="Cambria Math" panose="02040503050406030204" pitchFamily="18" charset="0"/>
                                        </a:rPr>
                                        <m:t>𝑛</m:t>
                                      </m:r>
                                    </m:num>
                                    <m:den>
                                      <m:r>
                                        <a:rPr lang="en-US" altLang="zh-TW" sz="1400" kern="100">
                                          <a:latin typeface="Cambria Math" panose="02040503050406030204" pitchFamily="18" charset="0"/>
                                        </a:rPr>
                                        <m:t>8</m:t>
                                      </m:r>
                                    </m:den>
                                  </m:f>
                                </m:e>
                              </m:d>
                              <m:r>
                                <a:rPr lang="en-US" altLang="zh-TW" sz="1400" kern="100">
                                  <a:latin typeface="Cambria Math" panose="02040503050406030204" pitchFamily="18" charset="0"/>
                                </a:rPr>
                                <m:t>+4×</m:t>
                              </m:r>
                              <m:f>
                                <m:fPr>
                                  <m:ctrlPr>
                                    <a:rPr lang="zh-TW" altLang="zh-TW" sz="1400" i="1" kern="100">
                                      <a:latin typeface="Cambria Math" panose="02040503050406030204" pitchFamily="18" charset="0"/>
                                    </a:rPr>
                                  </m:ctrlPr>
                                </m:fPr>
                                <m:num>
                                  <m:r>
                                    <a:rPr lang="en-US" altLang="zh-TW" sz="1400" kern="100">
                                      <a:latin typeface="Cambria Math" panose="02040503050406030204" pitchFamily="18" charset="0"/>
                                    </a:rPr>
                                    <m:t>𝑛</m:t>
                                  </m:r>
                                </m:num>
                                <m:den>
                                  <m:r>
                                    <a:rPr lang="en-US" altLang="zh-TW" sz="1400" kern="100">
                                      <a:latin typeface="Cambria Math" panose="02040503050406030204" pitchFamily="18" charset="0"/>
                                    </a:rPr>
                                    <m:t>4</m:t>
                                  </m:r>
                                </m:den>
                              </m:f>
                            </m:e>
                          </m:d>
                          <m:r>
                            <a:rPr lang="en-US" altLang="zh-TW" sz="1400" kern="100">
                              <a:latin typeface="Cambria Math" panose="02040503050406030204" pitchFamily="18" charset="0"/>
                            </a:rPr>
                            <m:t>+4×</m:t>
                          </m:r>
                          <m:f>
                            <m:fPr>
                              <m:ctrlPr>
                                <a:rPr lang="zh-TW" altLang="zh-TW" sz="1400" i="1" kern="100">
                                  <a:latin typeface="Cambria Math" panose="02040503050406030204" pitchFamily="18" charset="0"/>
                                </a:rPr>
                              </m:ctrlPr>
                            </m:fPr>
                            <m:num>
                              <m:r>
                                <a:rPr lang="en-US" altLang="zh-TW" sz="1400" kern="100">
                                  <a:latin typeface="Cambria Math" panose="02040503050406030204" pitchFamily="18" charset="0"/>
                                </a:rPr>
                                <m:t>𝑛</m:t>
                              </m:r>
                            </m:num>
                            <m:den>
                              <m:r>
                                <a:rPr lang="en-US" altLang="zh-TW" sz="1400" kern="100">
                                  <a:latin typeface="Cambria Math" panose="02040503050406030204" pitchFamily="18" charset="0"/>
                                </a:rPr>
                                <m:t>2</m:t>
                              </m:r>
                            </m:den>
                          </m:f>
                        </m:e>
                      </m:d>
                      <m:r>
                        <a:rPr lang="en-US" altLang="zh-TW" sz="1400" kern="100">
                          <a:latin typeface="Cambria Math" panose="02040503050406030204" pitchFamily="18" charset="0"/>
                        </a:rPr>
                        <m:t>+4</m:t>
                      </m:r>
                      <m:r>
                        <a:rPr lang="en-US" altLang="zh-TW" sz="1400" kern="100">
                          <a:latin typeface="Cambria Math" panose="02040503050406030204" pitchFamily="18" charset="0"/>
                        </a:rPr>
                        <m:t>𝑛</m:t>
                      </m:r>
                    </m:oMath>
                  </m:oMathPara>
                </a14:m>
                <a:endParaRPr lang="zh-TW" altLang="zh-TW" sz="1400" kern="100" dirty="0">
                  <a:latin typeface="Times New Roman" panose="02020603050405020304" pitchFamily="18" charset="0"/>
                  <a:ea typeface="標楷體" panose="03000509000000000000" pitchFamily="65" charset="-120"/>
                  <a:cs typeface="Times New Roman" panose="02020603050405020304" pitchFamily="18" charset="0"/>
                </a:endParaRPr>
              </a:p>
              <a:p>
                <a:pPr>
                  <a:lnSpc>
                    <a:spcPct val="150000"/>
                  </a:lnSpc>
                  <a:spcBef>
                    <a:spcPts val="600"/>
                  </a:spcBef>
                </a:pPr>
                <a14:m>
                  <m:oMathPara xmlns:m="http://schemas.openxmlformats.org/officeDocument/2006/math">
                    <m:oMathParaPr>
                      <m:jc m:val="left"/>
                    </m:oMathParaPr>
                    <m:oMath xmlns:m="http://schemas.openxmlformats.org/officeDocument/2006/math">
                      <m:r>
                        <a:rPr lang="en-US" altLang="zh-TW" sz="1400" kern="100" smtClean="0">
                          <a:effectLst/>
                          <a:latin typeface="Cambria Math" panose="02040503050406030204" pitchFamily="18" charset="0"/>
                        </a:rPr>
                        <m:t>3×</m:t>
                      </m:r>
                      <m:d>
                        <m:dPr>
                          <m:ctrlPr>
                            <a:rPr lang="zh-TW" altLang="zh-TW" sz="1400" i="1" kern="100">
                              <a:effectLst/>
                              <a:latin typeface="Cambria Math" panose="02040503050406030204" pitchFamily="18" charset="0"/>
                            </a:rPr>
                          </m:ctrlPr>
                        </m:dPr>
                        <m:e>
                          <m:r>
                            <a:rPr lang="en-US" altLang="zh-TW" sz="1400" kern="100">
                              <a:effectLst/>
                              <a:latin typeface="Cambria Math" panose="02040503050406030204" pitchFamily="18" charset="0"/>
                            </a:rPr>
                            <m:t>3×</m:t>
                          </m:r>
                          <m:d>
                            <m:dPr>
                              <m:ctrlPr>
                                <a:rPr lang="zh-TW" altLang="zh-TW" sz="1400" i="1" kern="100">
                                  <a:effectLst/>
                                  <a:latin typeface="Cambria Math" panose="02040503050406030204" pitchFamily="18" charset="0"/>
                                </a:rPr>
                              </m:ctrlPr>
                            </m:dPr>
                            <m:e>
                              <m:r>
                                <a:rPr lang="en-US" altLang="zh-TW" sz="1400" kern="100">
                                  <a:effectLst/>
                                  <a:latin typeface="Cambria Math" panose="02040503050406030204" pitchFamily="18" charset="0"/>
                                </a:rPr>
                                <m:t>3×</m:t>
                              </m:r>
                              <m:d>
                                <m:dPr>
                                  <m:ctrlPr>
                                    <a:rPr lang="zh-TW" altLang="zh-TW" sz="1400" i="1" kern="100">
                                      <a:effectLst/>
                                      <a:latin typeface="Cambria Math" panose="02040503050406030204" pitchFamily="18" charset="0"/>
                                    </a:rPr>
                                  </m:ctrlPr>
                                </m:dPr>
                                <m:e>
                                  <m:r>
                                    <a:rPr lang="en-US" altLang="zh-TW" sz="1400" kern="100">
                                      <a:effectLst/>
                                      <a:latin typeface="Cambria Math" panose="02040503050406030204" pitchFamily="18" charset="0"/>
                                    </a:rPr>
                                    <m:t>3×</m:t>
                                  </m:r>
                                  <m:d>
                                    <m:dPr>
                                      <m:ctrlPr>
                                        <a:rPr lang="zh-TW" altLang="zh-TW" sz="1400" i="1" kern="100">
                                          <a:effectLst/>
                                          <a:latin typeface="Cambria Math" panose="02040503050406030204" pitchFamily="18" charset="0"/>
                                        </a:rPr>
                                      </m:ctrlPr>
                                    </m:dPr>
                                    <m:e>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16</m:t>
                                          </m:r>
                                        </m:den>
                                      </m:f>
                                      <m:r>
                                        <a:rPr lang="en-US" altLang="zh-TW" sz="1400" kern="100">
                                          <a:effectLst/>
                                          <a:latin typeface="Cambria Math" panose="02040503050406030204" pitchFamily="18" charset="0"/>
                                        </a:rPr>
                                        <m:t>×</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16</m:t>
                                          </m:r>
                                        </m:den>
                                      </m:f>
                                    </m:e>
                                  </m:d>
                                  <m:r>
                                    <a:rPr lang="en-US" altLang="zh-TW" sz="1400" kern="100">
                                      <a:effectLst/>
                                      <a:latin typeface="Cambria Math" panose="02040503050406030204" pitchFamily="18" charset="0"/>
                                    </a:rPr>
                                    <m:t>+4×</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8</m:t>
                                      </m:r>
                                    </m:den>
                                  </m:f>
                                </m:e>
                              </m:d>
                              <m:r>
                                <a:rPr lang="en-US" altLang="zh-TW" sz="1400" kern="100">
                                  <a:effectLst/>
                                  <a:latin typeface="Cambria Math" panose="02040503050406030204" pitchFamily="18" charset="0"/>
                                </a:rPr>
                                <m:t>+4×</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4</m:t>
                                  </m:r>
                                </m:den>
                              </m:f>
                            </m:e>
                          </m:d>
                          <m:r>
                            <a:rPr lang="en-US" altLang="zh-TW" sz="1400" kern="100">
                              <a:effectLst/>
                              <a:latin typeface="Cambria Math" panose="02040503050406030204" pitchFamily="18" charset="0"/>
                            </a:rPr>
                            <m:t>+4×</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2</m:t>
                              </m:r>
                            </m:den>
                          </m:f>
                        </m:e>
                      </m:d>
                      <m:r>
                        <a:rPr lang="en-US" altLang="zh-TW" sz="1400" kern="100">
                          <a:effectLst/>
                          <a:latin typeface="Cambria Math" panose="02040503050406030204" pitchFamily="18" charset="0"/>
                        </a:rPr>
                        <m:t>+4</m:t>
                      </m:r>
                      <m:r>
                        <a:rPr lang="en-US" altLang="zh-TW" sz="1400" kern="100">
                          <a:effectLst/>
                          <a:latin typeface="Cambria Math" panose="02040503050406030204" pitchFamily="18" charset="0"/>
                        </a:rPr>
                        <m:t>𝑛</m:t>
                      </m:r>
                    </m:oMath>
                  </m:oMathPara>
                </a14:m>
                <a:endPar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ct val="150000"/>
                  </a:lnSpc>
                  <a:spcBef>
                    <a:spcPts val="600"/>
                  </a:spcBef>
                </a:pPr>
                <a:r>
                  <a:rPr lang="en-US" altLang="zh-TW" sz="1400" kern="100" dirty="0">
                    <a:latin typeface="Times New Roman" panose="02020603050405020304" pitchFamily="18" charset="0"/>
                    <a:ea typeface="標楷體" panose="03000509000000000000" pitchFamily="65" charset="-120"/>
                    <a:cs typeface="Times New Roman" panose="02020603050405020304" pitchFamily="18" charset="0"/>
                  </a:rPr>
                  <a:t>…</a:t>
                </a:r>
              </a:p>
            </p:txBody>
          </p:sp>
        </mc:Choice>
        <mc:Fallback xmlns="">
          <p:sp>
            <p:nvSpPr>
              <p:cNvPr id="13" name="文字方塊 12">
                <a:extLst>
                  <a:ext uri="{FF2B5EF4-FFF2-40B4-BE49-F238E27FC236}">
                    <a16:creationId xmlns:a16="http://schemas.microsoft.com/office/drawing/2014/main" id="{C35B2A9A-A8EA-44A3-AF93-D887CA72F9A9}"/>
                  </a:ext>
                </a:extLst>
              </p:cNvPr>
              <p:cNvSpPr txBox="1">
                <a:spLocks noRot="1" noChangeAspect="1" noMove="1" noResize="1" noEditPoints="1" noAdjustHandles="1" noChangeArrowheads="1" noChangeShapeType="1" noTextEdit="1"/>
              </p:cNvSpPr>
              <p:nvPr/>
            </p:nvSpPr>
            <p:spPr>
              <a:xfrm>
                <a:off x="807817" y="1270305"/>
                <a:ext cx="5288183" cy="2739789"/>
              </a:xfrm>
              <a:prstGeom prst="rect">
                <a:avLst/>
              </a:prstGeom>
              <a:blipFill>
                <a:blip r:embed="rId3"/>
                <a:stretch>
                  <a:fillRect l="-346" b="-1333"/>
                </a:stretch>
              </a:blipFill>
            </p:spPr>
            <p:txBody>
              <a:bodyPr/>
              <a:lstStyle/>
              <a:p>
                <a:r>
                  <a:rPr lang="zh-TW" altLang="en-US">
                    <a:noFill/>
                  </a:rPr>
                  <a:t> </a:t>
                </a:r>
              </a:p>
            </p:txBody>
          </p:sp>
        </mc:Fallback>
      </mc:AlternateContent>
      <p:grpSp>
        <p:nvGrpSpPr>
          <p:cNvPr id="12" name="群組 11">
            <a:extLst>
              <a:ext uri="{FF2B5EF4-FFF2-40B4-BE49-F238E27FC236}">
                <a16:creationId xmlns:a16="http://schemas.microsoft.com/office/drawing/2014/main" id="{EA9E3701-EF54-406B-8B89-0833A8F2DC46}"/>
              </a:ext>
            </a:extLst>
          </p:cNvPr>
          <p:cNvGrpSpPr/>
          <p:nvPr/>
        </p:nvGrpSpPr>
        <p:grpSpPr>
          <a:xfrm>
            <a:off x="7948338" y="2852582"/>
            <a:ext cx="212189" cy="212189"/>
            <a:chOff x="3841960" y="3907059"/>
            <a:chExt cx="180000" cy="180000"/>
          </a:xfrm>
        </p:grpSpPr>
        <p:sp>
          <p:nvSpPr>
            <p:cNvPr id="81" name="橢圓 80">
              <a:extLst>
                <a:ext uri="{FF2B5EF4-FFF2-40B4-BE49-F238E27FC236}">
                  <a16:creationId xmlns:a16="http://schemas.microsoft.com/office/drawing/2014/main" id="{7EF66879-A847-4775-8AE5-239213CF4B56}"/>
                </a:ext>
              </a:extLst>
            </p:cNvPr>
            <p:cNvSpPr/>
            <p:nvPr/>
          </p:nvSpPr>
          <p:spPr>
            <a:xfrm>
              <a:off x="3841960" y="3907059"/>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cxnSp>
          <p:nvCxnSpPr>
            <p:cNvPr id="82" name="直線接點 81">
              <a:extLst>
                <a:ext uri="{FF2B5EF4-FFF2-40B4-BE49-F238E27FC236}">
                  <a16:creationId xmlns:a16="http://schemas.microsoft.com/office/drawing/2014/main" id="{C356A44B-A86B-427E-96FE-8F22CDD369FF}"/>
                </a:ext>
              </a:extLst>
            </p:cNvPr>
            <p:cNvCxnSpPr>
              <a:stCxn id="81" idx="2"/>
              <a:endCxn id="81" idx="6"/>
            </p:cNvCxnSpPr>
            <p:nvPr/>
          </p:nvCxnSpPr>
          <p:spPr>
            <a:xfrm>
              <a:off x="3841960" y="3997059"/>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D55779DA-1A94-445E-837E-8C1143F71470}"/>
                </a:ext>
              </a:extLst>
            </p:cNvPr>
            <p:cNvCxnSpPr>
              <a:stCxn id="81" idx="0"/>
              <a:endCxn id="81" idx="4"/>
            </p:cNvCxnSpPr>
            <p:nvPr/>
          </p:nvCxnSpPr>
          <p:spPr>
            <a:xfrm>
              <a:off x="3931960" y="3907059"/>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 name="群組 13">
            <a:extLst>
              <a:ext uri="{FF2B5EF4-FFF2-40B4-BE49-F238E27FC236}">
                <a16:creationId xmlns:a16="http://schemas.microsoft.com/office/drawing/2014/main" id="{A3342431-CC8E-4399-BE6B-5580FFF3D69B}"/>
              </a:ext>
            </a:extLst>
          </p:cNvPr>
          <p:cNvGrpSpPr/>
          <p:nvPr/>
        </p:nvGrpSpPr>
        <p:grpSpPr>
          <a:xfrm>
            <a:off x="6853924" y="2001262"/>
            <a:ext cx="1698662" cy="297613"/>
            <a:chOff x="1268697" y="4051595"/>
            <a:chExt cx="1440975" cy="252465"/>
          </a:xfrm>
        </p:grpSpPr>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B7AE10E9-53D0-4C92-8F11-809FA9DFD6AB}"/>
                    </a:ext>
                  </a:extLst>
                </p:cNvPr>
                <p:cNvSpPr/>
                <p:nvPr/>
              </p:nvSpPr>
              <p:spPr>
                <a:xfrm>
                  <a:off x="1268697" y="4051595"/>
                  <a:ext cx="720000" cy="252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cs typeface="Times New Roman" panose="02020603050405020304" pitchFamily="18" charset="0"/>
                              </a:rPr>
                            </m:ctrlPr>
                          </m:sSubPr>
                          <m:e>
                            <m:r>
                              <m:rPr>
                                <m:sty m:val="p"/>
                              </m:rPr>
                              <a:rPr lang="en-US" altLang="zh-TW" sz="1000" b="0" i="0" smtClean="0">
                                <a:solidFill>
                                  <a:srgbClr val="000000"/>
                                </a:solidFill>
                                <a:latin typeface="Cambria Math" panose="02040503050406030204" pitchFamily="18" charset="0"/>
                                <a:cs typeface="Times New Roman" panose="02020603050405020304" pitchFamily="18" charset="0"/>
                              </a:rPr>
                              <m:t>A</m:t>
                            </m:r>
                          </m:e>
                          <m:sub>
                            <m:r>
                              <m:rPr>
                                <m:sty m:val="p"/>
                              </m:rPr>
                              <a:rPr lang="en-US" altLang="zh-TW" sz="1000" b="0" i="0" smtClean="0">
                                <a:solidFill>
                                  <a:srgbClr val="000000"/>
                                </a:solidFill>
                                <a:latin typeface="Cambria Math" panose="02040503050406030204" pitchFamily="18" charset="0"/>
                                <a:cs typeface="Times New Roman" panose="02020603050405020304" pitchFamily="18" charset="0"/>
                              </a:rPr>
                              <m:t>h</m:t>
                            </m:r>
                          </m:sub>
                        </m:sSub>
                      </m:oMath>
                    </m:oMathPara>
                  </a14:m>
                  <a:endParaRPr lang="zh-TW" altLang="en-US" sz="10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79" name="矩形 78">
                  <a:extLst>
                    <a:ext uri="{FF2B5EF4-FFF2-40B4-BE49-F238E27FC236}">
                      <a16:creationId xmlns:a16="http://schemas.microsoft.com/office/drawing/2014/main" id="{B7AE10E9-53D0-4C92-8F11-809FA9DFD6AB}"/>
                    </a:ext>
                  </a:extLst>
                </p:cNvPr>
                <p:cNvSpPr>
                  <a:spLocks noRot="1" noChangeAspect="1" noMove="1" noResize="1" noEditPoints="1" noAdjustHandles="1" noChangeArrowheads="1" noChangeShapeType="1" noTextEdit="1"/>
                </p:cNvSpPr>
                <p:nvPr/>
              </p:nvSpPr>
              <p:spPr>
                <a:xfrm>
                  <a:off x="1268697" y="4051595"/>
                  <a:ext cx="720000" cy="252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FB455858-9C6C-4CDB-9A87-99CF5037D060}"/>
                    </a:ext>
                  </a:extLst>
                </p:cNvPr>
                <p:cNvSpPr/>
                <p:nvPr/>
              </p:nvSpPr>
              <p:spPr>
                <a:xfrm>
                  <a:off x="1989672" y="4052060"/>
                  <a:ext cx="720000" cy="252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cs typeface="Times New Roman" panose="02020603050405020304" pitchFamily="18" charset="0"/>
                              </a:rPr>
                            </m:ctrlPr>
                          </m:sSubPr>
                          <m:e>
                            <m:r>
                              <m:rPr>
                                <m:sty m:val="p"/>
                              </m:rPr>
                              <a:rPr lang="en-US" altLang="zh-TW" sz="1000" b="0" i="0" smtClean="0">
                                <a:solidFill>
                                  <a:srgbClr val="000000"/>
                                </a:solidFill>
                                <a:latin typeface="Cambria Math" panose="02040503050406030204" pitchFamily="18" charset="0"/>
                                <a:cs typeface="Times New Roman" panose="02020603050405020304" pitchFamily="18" charset="0"/>
                              </a:rPr>
                              <m:t>A</m:t>
                            </m:r>
                          </m:e>
                          <m:sub>
                            <m:r>
                              <m:rPr>
                                <m:sty m:val="p"/>
                              </m:rPr>
                              <a:rPr lang="en-US" altLang="zh-TW" sz="1000" b="0" i="0" smtClean="0">
                                <a:solidFill>
                                  <a:srgbClr val="000000"/>
                                </a:solidFill>
                                <a:latin typeface="Cambria Math" panose="02040503050406030204" pitchFamily="18" charset="0"/>
                                <a:cs typeface="Times New Roman" panose="02020603050405020304" pitchFamily="18" charset="0"/>
                              </a:rPr>
                              <m:t>l</m:t>
                            </m:r>
                          </m:sub>
                        </m:sSub>
                      </m:oMath>
                    </m:oMathPara>
                  </a14:m>
                  <a:endParaRPr lang="zh-TW" altLang="en-US" sz="10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80" name="矩形 79">
                  <a:extLst>
                    <a:ext uri="{FF2B5EF4-FFF2-40B4-BE49-F238E27FC236}">
                      <a16:creationId xmlns:a16="http://schemas.microsoft.com/office/drawing/2014/main" id="{FB455858-9C6C-4CDB-9A87-99CF5037D060}"/>
                    </a:ext>
                  </a:extLst>
                </p:cNvPr>
                <p:cNvSpPr>
                  <a:spLocks noRot="1" noChangeAspect="1" noMove="1" noResize="1" noEditPoints="1" noAdjustHandles="1" noChangeArrowheads="1" noChangeShapeType="1" noTextEdit="1"/>
                </p:cNvSpPr>
                <p:nvPr/>
              </p:nvSpPr>
              <p:spPr>
                <a:xfrm>
                  <a:off x="1989672" y="4052060"/>
                  <a:ext cx="720000" cy="252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p:grpSp>
      <p:grpSp>
        <p:nvGrpSpPr>
          <p:cNvPr id="16" name="群組 15">
            <a:extLst>
              <a:ext uri="{FF2B5EF4-FFF2-40B4-BE49-F238E27FC236}">
                <a16:creationId xmlns:a16="http://schemas.microsoft.com/office/drawing/2014/main" id="{E0123446-7AE6-4768-9AC8-C28E3D19C5B5}"/>
              </a:ext>
            </a:extLst>
          </p:cNvPr>
          <p:cNvGrpSpPr/>
          <p:nvPr/>
        </p:nvGrpSpPr>
        <p:grpSpPr>
          <a:xfrm>
            <a:off x="9406530" y="2000254"/>
            <a:ext cx="1691925" cy="298762"/>
            <a:chOff x="1261077" y="4052060"/>
            <a:chExt cx="1435260" cy="253440"/>
          </a:xfrm>
        </p:grpSpPr>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4F5D5EE4-7E61-4F19-B6DA-7F9A2DB3EE4B}"/>
                    </a:ext>
                  </a:extLst>
                </p:cNvPr>
                <p:cNvSpPr/>
                <p:nvPr/>
              </p:nvSpPr>
              <p:spPr>
                <a:xfrm>
                  <a:off x="1261077" y="4053500"/>
                  <a:ext cx="720000" cy="252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cs typeface="Times New Roman" panose="02020603050405020304" pitchFamily="18" charset="0"/>
                              </a:rPr>
                            </m:ctrlPr>
                          </m:sSubPr>
                          <m:e>
                            <m:r>
                              <m:rPr>
                                <m:sty m:val="p"/>
                              </m:rPr>
                              <a:rPr lang="en-US" altLang="zh-TW" sz="1000" b="0" i="0" smtClean="0">
                                <a:solidFill>
                                  <a:srgbClr val="000000"/>
                                </a:solidFill>
                                <a:latin typeface="Cambria Math" panose="02040503050406030204" pitchFamily="18" charset="0"/>
                                <a:cs typeface="Times New Roman" panose="02020603050405020304" pitchFamily="18" charset="0"/>
                              </a:rPr>
                              <m:t>B</m:t>
                            </m:r>
                          </m:e>
                          <m:sub>
                            <m:r>
                              <m:rPr>
                                <m:sty m:val="p"/>
                              </m:rPr>
                              <a:rPr lang="en-US" altLang="zh-TW" sz="1000" b="0" i="0" smtClean="0">
                                <a:solidFill>
                                  <a:srgbClr val="000000"/>
                                </a:solidFill>
                                <a:latin typeface="Cambria Math" panose="02040503050406030204" pitchFamily="18" charset="0"/>
                                <a:cs typeface="Times New Roman" panose="02020603050405020304" pitchFamily="18" charset="0"/>
                              </a:rPr>
                              <m:t>h</m:t>
                            </m:r>
                          </m:sub>
                        </m:sSub>
                      </m:oMath>
                    </m:oMathPara>
                  </a14:m>
                  <a:endParaRPr lang="zh-TW" altLang="en-US" sz="10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77" name="矩形 76">
                  <a:extLst>
                    <a:ext uri="{FF2B5EF4-FFF2-40B4-BE49-F238E27FC236}">
                      <a16:creationId xmlns:a16="http://schemas.microsoft.com/office/drawing/2014/main" id="{4F5D5EE4-7E61-4F19-B6DA-7F9A2DB3EE4B}"/>
                    </a:ext>
                  </a:extLst>
                </p:cNvPr>
                <p:cNvSpPr>
                  <a:spLocks noRot="1" noChangeAspect="1" noMove="1" noResize="1" noEditPoints="1" noAdjustHandles="1" noChangeArrowheads="1" noChangeShapeType="1" noTextEdit="1"/>
                </p:cNvSpPr>
                <p:nvPr/>
              </p:nvSpPr>
              <p:spPr>
                <a:xfrm>
                  <a:off x="1261077" y="4053500"/>
                  <a:ext cx="720000" cy="252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C38A0C58-A73F-4A79-BFBE-238477AB2A92}"/>
                    </a:ext>
                  </a:extLst>
                </p:cNvPr>
                <p:cNvSpPr/>
                <p:nvPr/>
              </p:nvSpPr>
              <p:spPr>
                <a:xfrm>
                  <a:off x="1976337" y="4052060"/>
                  <a:ext cx="720000" cy="252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cs typeface="Times New Roman" panose="02020603050405020304" pitchFamily="18" charset="0"/>
                              </a:rPr>
                            </m:ctrlPr>
                          </m:sSubPr>
                          <m:e>
                            <m:r>
                              <m:rPr>
                                <m:sty m:val="p"/>
                              </m:rPr>
                              <a:rPr lang="en-US" altLang="zh-TW" sz="1000" b="0" i="0" smtClean="0">
                                <a:solidFill>
                                  <a:srgbClr val="000000"/>
                                </a:solidFill>
                                <a:latin typeface="Cambria Math" panose="02040503050406030204" pitchFamily="18" charset="0"/>
                                <a:cs typeface="Times New Roman" panose="02020603050405020304" pitchFamily="18" charset="0"/>
                              </a:rPr>
                              <m:t>B</m:t>
                            </m:r>
                          </m:e>
                          <m:sub>
                            <m:r>
                              <m:rPr>
                                <m:sty m:val="p"/>
                              </m:rPr>
                              <a:rPr lang="en-US" altLang="zh-TW" sz="1000" b="0" i="0" smtClean="0">
                                <a:solidFill>
                                  <a:srgbClr val="000000"/>
                                </a:solidFill>
                                <a:latin typeface="Cambria Math" panose="02040503050406030204" pitchFamily="18" charset="0"/>
                                <a:cs typeface="Times New Roman" panose="02020603050405020304" pitchFamily="18" charset="0"/>
                              </a:rPr>
                              <m:t>l</m:t>
                            </m:r>
                          </m:sub>
                        </m:sSub>
                      </m:oMath>
                    </m:oMathPara>
                  </a14:m>
                  <a:endParaRPr lang="zh-TW" altLang="en-US" sz="10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78" name="矩形 77">
                  <a:extLst>
                    <a:ext uri="{FF2B5EF4-FFF2-40B4-BE49-F238E27FC236}">
                      <a16:creationId xmlns:a16="http://schemas.microsoft.com/office/drawing/2014/main" id="{C38A0C58-A73F-4A79-BFBE-238477AB2A92}"/>
                    </a:ext>
                  </a:extLst>
                </p:cNvPr>
                <p:cNvSpPr>
                  <a:spLocks noRot="1" noChangeAspect="1" noMove="1" noResize="1" noEditPoints="1" noAdjustHandles="1" noChangeArrowheads="1" noChangeShapeType="1" noTextEdit="1"/>
                </p:cNvSpPr>
                <p:nvPr/>
              </p:nvSpPr>
              <p:spPr>
                <a:xfrm>
                  <a:off x="1976337" y="4052060"/>
                  <a:ext cx="720000" cy="252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p:grpSp>
      <p:sp>
        <p:nvSpPr>
          <p:cNvPr id="19" name="矩形 18">
            <a:extLst>
              <a:ext uri="{FF2B5EF4-FFF2-40B4-BE49-F238E27FC236}">
                <a16:creationId xmlns:a16="http://schemas.microsoft.com/office/drawing/2014/main" id="{5877B409-28FD-4B89-819D-ECC17825718E}"/>
              </a:ext>
            </a:extLst>
          </p:cNvPr>
          <p:cNvSpPr/>
          <p:nvPr/>
        </p:nvSpPr>
        <p:spPr>
          <a:xfrm>
            <a:off x="8551036" y="3402714"/>
            <a:ext cx="848756" cy="42437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(64,64)</a:t>
            </a:r>
            <a:br>
              <a:rPr lang="en-US" altLang="zh-TW" sz="1000" dirty="0">
                <a:solidFill>
                  <a:srgbClr val="000000"/>
                </a:solidFill>
                <a:latin typeface="Times New Roman" panose="02020603050405020304" pitchFamily="18" charset="0"/>
                <a:cs typeface="Times New Roman" panose="02020603050405020304" pitchFamily="18" charset="0"/>
              </a:rPr>
            </a:br>
            <a:r>
              <a:rPr lang="en-US" altLang="zh-TW" sz="1000" dirty="0">
                <a:solidFill>
                  <a:srgbClr val="000000"/>
                </a:solidFill>
                <a:latin typeface="Times New Roman" panose="02020603050405020304" pitchFamily="18" charset="0"/>
                <a:cs typeface="Times New Roman" panose="02020603050405020304" pitchFamily="18" charset="0"/>
              </a:rPr>
              <a:t>Multiplier</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E7180D28-3466-45E4-B08C-C1C3DB14893D}"/>
              </a:ext>
            </a:extLst>
          </p:cNvPr>
          <p:cNvSpPr/>
          <p:nvPr/>
        </p:nvSpPr>
        <p:spPr>
          <a:xfrm>
            <a:off x="10038086" y="3402836"/>
            <a:ext cx="848756" cy="42437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(64,64)</a:t>
            </a:r>
            <a:br>
              <a:rPr lang="en-US" altLang="zh-TW" sz="1000" dirty="0">
                <a:solidFill>
                  <a:srgbClr val="000000"/>
                </a:solidFill>
                <a:latin typeface="Times New Roman" panose="02020603050405020304" pitchFamily="18" charset="0"/>
                <a:cs typeface="Times New Roman" panose="02020603050405020304" pitchFamily="18" charset="0"/>
              </a:rPr>
            </a:br>
            <a:r>
              <a:rPr lang="en-US" altLang="zh-TW" sz="1000" dirty="0">
                <a:solidFill>
                  <a:srgbClr val="000000"/>
                </a:solidFill>
                <a:latin typeface="Times New Roman" panose="02020603050405020304" pitchFamily="18" charset="0"/>
                <a:cs typeface="Times New Roman" panose="02020603050405020304" pitchFamily="18" charset="0"/>
              </a:rPr>
              <a:t>Multiplier</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254D83B7-247F-4F70-9159-06852554BC83}"/>
              </a:ext>
            </a:extLst>
          </p:cNvPr>
          <p:cNvSpPr/>
          <p:nvPr/>
        </p:nvSpPr>
        <p:spPr>
          <a:xfrm>
            <a:off x="7068478" y="3402087"/>
            <a:ext cx="848756" cy="42437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(64,64)</a:t>
            </a:r>
            <a:br>
              <a:rPr lang="en-US" altLang="zh-TW" sz="1000" dirty="0">
                <a:solidFill>
                  <a:srgbClr val="000000"/>
                </a:solidFill>
                <a:latin typeface="Times New Roman" panose="02020603050405020304" pitchFamily="18" charset="0"/>
                <a:cs typeface="Times New Roman" panose="02020603050405020304" pitchFamily="18" charset="0"/>
              </a:rPr>
            </a:br>
            <a:r>
              <a:rPr lang="en-US" altLang="zh-TW" sz="1000" dirty="0">
                <a:solidFill>
                  <a:srgbClr val="000000"/>
                </a:solidFill>
                <a:latin typeface="Times New Roman" panose="02020603050405020304" pitchFamily="18" charset="0"/>
                <a:cs typeface="Times New Roman" panose="02020603050405020304" pitchFamily="18" charset="0"/>
              </a:rPr>
              <a:t>Multiplier</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22" name="直線單箭頭接點 21">
            <a:extLst>
              <a:ext uri="{FF2B5EF4-FFF2-40B4-BE49-F238E27FC236}">
                <a16:creationId xmlns:a16="http://schemas.microsoft.com/office/drawing/2014/main" id="{7D270177-8221-4690-BC8A-D8FD1C8EE3F8}"/>
              </a:ext>
            </a:extLst>
          </p:cNvPr>
          <p:cNvCxnSpPr>
            <a:cxnSpLocks/>
            <a:stCxn id="78" idx="2"/>
          </p:cNvCxnSpPr>
          <p:nvPr/>
        </p:nvCxnSpPr>
        <p:spPr>
          <a:xfrm>
            <a:off x="10674077" y="2297318"/>
            <a:ext cx="0" cy="110338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BD17F973-7293-4747-BE31-D1809D205EAE}"/>
              </a:ext>
            </a:extLst>
          </p:cNvPr>
          <p:cNvCxnSpPr>
            <a:cxnSpLocks/>
            <a:stCxn id="79" idx="2"/>
          </p:cNvCxnSpPr>
          <p:nvPr/>
        </p:nvCxnSpPr>
        <p:spPr>
          <a:xfrm>
            <a:off x="7278302" y="2298326"/>
            <a:ext cx="0" cy="110338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7C33E0F5-C3DE-4FF2-AD6B-6B7156224605}"/>
              </a:ext>
            </a:extLst>
          </p:cNvPr>
          <p:cNvSpPr/>
          <p:nvPr/>
        </p:nvSpPr>
        <p:spPr>
          <a:xfrm>
            <a:off x="8636142" y="4503893"/>
            <a:ext cx="679005" cy="212189"/>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&lt;&lt; 64</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grpSp>
        <p:nvGrpSpPr>
          <p:cNvPr id="25" name="群組 24">
            <a:extLst>
              <a:ext uri="{FF2B5EF4-FFF2-40B4-BE49-F238E27FC236}">
                <a16:creationId xmlns:a16="http://schemas.microsoft.com/office/drawing/2014/main" id="{82245ED7-AA4A-431E-86AE-7C4FFB1BF8E3}"/>
              </a:ext>
            </a:extLst>
          </p:cNvPr>
          <p:cNvGrpSpPr/>
          <p:nvPr/>
        </p:nvGrpSpPr>
        <p:grpSpPr>
          <a:xfrm>
            <a:off x="8869320" y="4081762"/>
            <a:ext cx="212189" cy="212189"/>
            <a:chOff x="3841960" y="3907059"/>
            <a:chExt cx="180000" cy="180000"/>
          </a:xfrm>
        </p:grpSpPr>
        <p:sp>
          <p:nvSpPr>
            <p:cNvPr id="74" name="橢圓 73">
              <a:extLst>
                <a:ext uri="{FF2B5EF4-FFF2-40B4-BE49-F238E27FC236}">
                  <a16:creationId xmlns:a16="http://schemas.microsoft.com/office/drawing/2014/main" id="{81526C16-CFBB-4078-8496-B09F54731BFF}"/>
                </a:ext>
              </a:extLst>
            </p:cNvPr>
            <p:cNvSpPr/>
            <p:nvPr/>
          </p:nvSpPr>
          <p:spPr>
            <a:xfrm>
              <a:off x="3841960" y="3907059"/>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cxnSp>
          <p:nvCxnSpPr>
            <p:cNvPr id="75" name="直線接點 74">
              <a:extLst>
                <a:ext uri="{FF2B5EF4-FFF2-40B4-BE49-F238E27FC236}">
                  <a16:creationId xmlns:a16="http://schemas.microsoft.com/office/drawing/2014/main" id="{8CDA7190-5F6B-4825-8A8D-F9E64799D8B3}"/>
                </a:ext>
              </a:extLst>
            </p:cNvPr>
            <p:cNvCxnSpPr>
              <a:stCxn id="74" idx="2"/>
              <a:endCxn id="74" idx="6"/>
            </p:cNvCxnSpPr>
            <p:nvPr/>
          </p:nvCxnSpPr>
          <p:spPr>
            <a:xfrm>
              <a:off x="3841960" y="3997059"/>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113E51EF-7FC0-4273-910F-FC438832D822}"/>
                </a:ext>
              </a:extLst>
            </p:cNvPr>
            <p:cNvCxnSpPr>
              <a:stCxn id="74" idx="0"/>
              <a:endCxn id="74" idx="4"/>
            </p:cNvCxnSpPr>
            <p:nvPr/>
          </p:nvCxnSpPr>
          <p:spPr>
            <a:xfrm>
              <a:off x="3931960" y="3907059"/>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8" name="接點: 肘形 16">
            <a:extLst>
              <a:ext uri="{FF2B5EF4-FFF2-40B4-BE49-F238E27FC236}">
                <a16:creationId xmlns:a16="http://schemas.microsoft.com/office/drawing/2014/main" id="{96F666D7-BD11-47A8-805E-3A99DE6710AD}"/>
              </a:ext>
            </a:extLst>
          </p:cNvPr>
          <p:cNvCxnSpPr>
            <a:stCxn id="19" idx="2"/>
            <a:endCxn id="74" idx="0"/>
          </p:cNvCxnSpPr>
          <p:nvPr/>
        </p:nvCxnSpPr>
        <p:spPr>
          <a:xfrm>
            <a:off x="8975414" y="3827092"/>
            <a:ext cx="0" cy="25466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F233555F-A91A-4D93-B519-3E8553635FDD}"/>
              </a:ext>
            </a:extLst>
          </p:cNvPr>
          <p:cNvCxnSpPr>
            <a:cxnSpLocks/>
            <a:stCxn id="74" idx="4"/>
            <a:endCxn id="24" idx="0"/>
          </p:cNvCxnSpPr>
          <p:nvPr/>
        </p:nvCxnSpPr>
        <p:spPr>
          <a:xfrm>
            <a:off x="8975414" y="4293951"/>
            <a:ext cx="230" cy="20994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30" name="群組 29">
            <a:extLst>
              <a:ext uri="{FF2B5EF4-FFF2-40B4-BE49-F238E27FC236}">
                <a16:creationId xmlns:a16="http://schemas.microsoft.com/office/drawing/2014/main" id="{B9BF73D1-6100-4422-812D-3F8DB4C58941}"/>
              </a:ext>
            </a:extLst>
          </p:cNvPr>
          <p:cNvGrpSpPr/>
          <p:nvPr/>
        </p:nvGrpSpPr>
        <p:grpSpPr>
          <a:xfrm>
            <a:off x="8870773" y="4970751"/>
            <a:ext cx="212189" cy="212189"/>
            <a:chOff x="3841960" y="3907059"/>
            <a:chExt cx="180000" cy="180000"/>
          </a:xfrm>
        </p:grpSpPr>
        <p:sp>
          <p:nvSpPr>
            <p:cNvPr id="71" name="橢圓 70">
              <a:extLst>
                <a:ext uri="{FF2B5EF4-FFF2-40B4-BE49-F238E27FC236}">
                  <a16:creationId xmlns:a16="http://schemas.microsoft.com/office/drawing/2014/main" id="{4BDE8F81-3D96-4F08-AB14-FBC9A050D00F}"/>
                </a:ext>
              </a:extLst>
            </p:cNvPr>
            <p:cNvSpPr/>
            <p:nvPr/>
          </p:nvSpPr>
          <p:spPr>
            <a:xfrm>
              <a:off x="3841960" y="3907059"/>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cxnSp>
          <p:nvCxnSpPr>
            <p:cNvPr id="72" name="直線接點 71">
              <a:extLst>
                <a:ext uri="{FF2B5EF4-FFF2-40B4-BE49-F238E27FC236}">
                  <a16:creationId xmlns:a16="http://schemas.microsoft.com/office/drawing/2014/main" id="{69DDD159-36A4-4829-A5D4-549A66250E64}"/>
                </a:ext>
              </a:extLst>
            </p:cNvPr>
            <p:cNvCxnSpPr>
              <a:stCxn id="71" idx="2"/>
              <a:endCxn id="71" idx="6"/>
            </p:cNvCxnSpPr>
            <p:nvPr/>
          </p:nvCxnSpPr>
          <p:spPr>
            <a:xfrm>
              <a:off x="3841960" y="3997059"/>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DA7EF3DE-5390-49AA-924D-D92C382F0B74}"/>
                </a:ext>
              </a:extLst>
            </p:cNvPr>
            <p:cNvCxnSpPr>
              <a:stCxn id="71" idx="0"/>
              <a:endCxn id="71" idx="4"/>
            </p:cNvCxnSpPr>
            <p:nvPr/>
          </p:nvCxnSpPr>
          <p:spPr>
            <a:xfrm>
              <a:off x="3931960" y="3907059"/>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1" name="直線單箭頭接點 30">
            <a:extLst>
              <a:ext uri="{FF2B5EF4-FFF2-40B4-BE49-F238E27FC236}">
                <a16:creationId xmlns:a16="http://schemas.microsoft.com/office/drawing/2014/main" id="{F10B3F12-A305-46BB-8857-5413F0ECA84F}"/>
              </a:ext>
            </a:extLst>
          </p:cNvPr>
          <p:cNvCxnSpPr>
            <a:cxnSpLocks/>
            <a:stCxn id="24" idx="2"/>
            <a:endCxn id="71" idx="0"/>
          </p:cNvCxnSpPr>
          <p:nvPr/>
        </p:nvCxnSpPr>
        <p:spPr>
          <a:xfrm>
            <a:off x="8975644" y="4716082"/>
            <a:ext cx="1224" cy="25466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接點: 肘形 31">
            <a:extLst>
              <a:ext uri="{FF2B5EF4-FFF2-40B4-BE49-F238E27FC236}">
                <a16:creationId xmlns:a16="http://schemas.microsoft.com/office/drawing/2014/main" id="{F12ECDCD-C1BD-4648-A736-6F6C5DCA28C4}"/>
              </a:ext>
            </a:extLst>
          </p:cNvPr>
          <p:cNvCxnSpPr>
            <a:stCxn id="20" idx="2"/>
            <a:endCxn id="74" idx="7"/>
          </p:cNvCxnSpPr>
          <p:nvPr/>
        </p:nvCxnSpPr>
        <p:spPr>
          <a:xfrm rot="5400000">
            <a:off x="9613639" y="3264010"/>
            <a:ext cx="285622" cy="1412029"/>
          </a:xfrm>
          <a:prstGeom prst="bentConnector3">
            <a:avLst>
              <a:gd name="adj1" fmla="val 56290"/>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接點: 肘形 32">
            <a:extLst>
              <a:ext uri="{FF2B5EF4-FFF2-40B4-BE49-F238E27FC236}">
                <a16:creationId xmlns:a16="http://schemas.microsoft.com/office/drawing/2014/main" id="{5AF4B556-5558-4503-BC8C-76A1A838FBB6}"/>
              </a:ext>
            </a:extLst>
          </p:cNvPr>
          <p:cNvCxnSpPr>
            <a:stCxn id="20" idx="2"/>
            <a:endCxn id="71" idx="7"/>
          </p:cNvCxnSpPr>
          <p:nvPr/>
        </p:nvCxnSpPr>
        <p:spPr>
          <a:xfrm rot="5400000">
            <a:off x="9169872" y="3709232"/>
            <a:ext cx="1174611" cy="1410576"/>
          </a:xfrm>
          <a:prstGeom prst="bentConnector3">
            <a:avLst>
              <a:gd name="adj1" fmla="val 8651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接點: 肘形 33">
            <a:extLst>
              <a:ext uri="{FF2B5EF4-FFF2-40B4-BE49-F238E27FC236}">
                <a16:creationId xmlns:a16="http://schemas.microsoft.com/office/drawing/2014/main" id="{968E6862-EDBF-4678-AFC3-1D4E30C29B98}"/>
              </a:ext>
            </a:extLst>
          </p:cNvPr>
          <p:cNvCxnSpPr>
            <a:stCxn id="21" idx="2"/>
            <a:endCxn id="74" idx="1"/>
          </p:cNvCxnSpPr>
          <p:nvPr/>
        </p:nvCxnSpPr>
        <p:spPr>
          <a:xfrm rot="16200000" flipH="1">
            <a:off x="8053440" y="3265882"/>
            <a:ext cx="286370" cy="1407538"/>
          </a:xfrm>
          <a:prstGeom prst="bentConnector3">
            <a:avLst>
              <a:gd name="adj1" fmla="val 55489"/>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8AAF4880-2C6D-486D-935E-5CBEB84AA11D}"/>
              </a:ext>
            </a:extLst>
          </p:cNvPr>
          <p:cNvSpPr/>
          <p:nvPr/>
        </p:nvSpPr>
        <p:spPr>
          <a:xfrm>
            <a:off x="7151566" y="4503893"/>
            <a:ext cx="679005" cy="212189"/>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&lt;&lt; 128</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36" name="直線單箭頭接點 35">
            <a:extLst>
              <a:ext uri="{FF2B5EF4-FFF2-40B4-BE49-F238E27FC236}">
                <a16:creationId xmlns:a16="http://schemas.microsoft.com/office/drawing/2014/main" id="{1DFB88CD-4EA0-4081-B148-A54419B33630}"/>
              </a:ext>
            </a:extLst>
          </p:cNvPr>
          <p:cNvCxnSpPr>
            <a:stCxn id="21" idx="2"/>
            <a:endCxn id="35" idx="0"/>
          </p:cNvCxnSpPr>
          <p:nvPr/>
        </p:nvCxnSpPr>
        <p:spPr>
          <a:xfrm flipH="1">
            <a:off x="7491069" y="3826465"/>
            <a:ext cx="1787" cy="67742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接點: 肘形 36">
            <a:extLst>
              <a:ext uri="{FF2B5EF4-FFF2-40B4-BE49-F238E27FC236}">
                <a16:creationId xmlns:a16="http://schemas.microsoft.com/office/drawing/2014/main" id="{FDD28F23-3DC4-4B57-92AF-630110774783}"/>
              </a:ext>
            </a:extLst>
          </p:cNvPr>
          <p:cNvCxnSpPr>
            <a:stCxn id="35" idx="2"/>
            <a:endCxn id="71" idx="1"/>
          </p:cNvCxnSpPr>
          <p:nvPr/>
        </p:nvCxnSpPr>
        <p:spPr>
          <a:xfrm rot="16200000" flipH="1">
            <a:off x="8053587" y="4153563"/>
            <a:ext cx="285742" cy="1410778"/>
          </a:xfrm>
          <a:prstGeom prst="bentConnector3">
            <a:avLst>
              <a:gd name="adj1" fmla="val 44499"/>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6D9AB613-608D-406E-9339-7B767926BE2E}"/>
              </a:ext>
            </a:extLst>
          </p:cNvPr>
          <p:cNvCxnSpPr>
            <a:cxnSpLocks/>
            <a:stCxn id="77" idx="2"/>
            <a:endCxn id="68" idx="1"/>
          </p:cNvCxnSpPr>
          <p:nvPr/>
        </p:nvCxnSpPr>
        <p:spPr>
          <a:xfrm>
            <a:off x="9830908" y="2299016"/>
            <a:ext cx="3775" cy="58384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A6C4749A-9A17-41C6-AB22-3B9398A8E251}"/>
              </a:ext>
            </a:extLst>
          </p:cNvPr>
          <p:cNvCxnSpPr>
            <a:cxnSpLocks/>
            <a:stCxn id="80" idx="2"/>
            <a:endCxn id="81" idx="7"/>
          </p:cNvCxnSpPr>
          <p:nvPr/>
        </p:nvCxnSpPr>
        <p:spPr>
          <a:xfrm>
            <a:off x="8128208" y="2298874"/>
            <a:ext cx="1245" cy="58478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40" name="群組 39">
            <a:extLst>
              <a:ext uri="{FF2B5EF4-FFF2-40B4-BE49-F238E27FC236}">
                <a16:creationId xmlns:a16="http://schemas.microsoft.com/office/drawing/2014/main" id="{5A32D2DB-B2C2-402D-AB7E-AFCE3474AF09}"/>
              </a:ext>
            </a:extLst>
          </p:cNvPr>
          <p:cNvGrpSpPr/>
          <p:nvPr/>
        </p:nvGrpSpPr>
        <p:grpSpPr>
          <a:xfrm>
            <a:off x="9803609" y="2851783"/>
            <a:ext cx="212189" cy="212189"/>
            <a:chOff x="3841960" y="3907059"/>
            <a:chExt cx="180000" cy="180000"/>
          </a:xfrm>
        </p:grpSpPr>
        <p:sp>
          <p:nvSpPr>
            <p:cNvPr id="68" name="橢圓 67">
              <a:extLst>
                <a:ext uri="{FF2B5EF4-FFF2-40B4-BE49-F238E27FC236}">
                  <a16:creationId xmlns:a16="http://schemas.microsoft.com/office/drawing/2014/main" id="{06B83B49-FF91-4E6F-B9A3-3995B8DB0D28}"/>
                </a:ext>
              </a:extLst>
            </p:cNvPr>
            <p:cNvSpPr/>
            <p:nvPr/>
          </p:nvSpPr>
          <p:spPr>
            <a:xfrm>
              <a:off x="3841960" y="3907059"/>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cxnSp>
          <p:nvCxnSpPr>
            <p:cNvPr id="69" name="直線接點 68">
              <a:extLst>
                <a:ext uri="{FF2B5EF4-FFF2-40B4-BE49-F238E27FC236}">
                  <a16:creationId xmlns:a16="http://schemas.microsoft.com/office/drawing/2014/main" id="{7CF07A88-D5B4-43AA-8CF5-6F1FDD2FC87E}"/>
                </a:ext>
              </a:extLst>
            </p:cNvPr>
            <p:cNvCxnSpPr>
              <a:stCxn id="68" idx="2"/>
              <a:endCxn id="68" idx="6"/>
            </p:cNvCxnSpPr>
            <p:nvPr/>
          </p:nvCxnSpPr>
          <p:spPr>
            <a:xfrm>
              <a:off x="3841960" y="3997059"/>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E9E0864C-30D8-4C5E-8CD2-21AFB096F1C6}"/>
                </a:ext>
              </a:extLst>
            </p:cNvPr>
            <p:cNvCxnSpPr>
              <a:stCxn id="68" idx="0"/>
              <a:endCxn id="68" idx="4"/>
            </p:cNvCxnSpPr>
            <p:nvPr/>
          </p:nvCxnSpPr>
          <p:spPr>
            <a:xfrm>
              <a:off x="3931960" y="3907059"/>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41" name="接點: 肘形 40">
            <a:extLst>
              <a:ext uri="{FF2B5EF4-FFF2-40B4-BE49-F238E27FC236}">
                <a16:creationId xmlns:a16="http://schemas.microsoft.com/office/drawing/2014/main" id="{3BFC8170-BFFB-4A08-82CC-A3C494F4AFCB}"/>
              </a:ext>
            </a:extLst>
          </p:cNvPr>
          <p:cNvCxnSpPr>
            <a:stCxn id="78" idx="2"/>
            <a:endCxn id="68" idx="7"/>
          </p:cNvCxnSpPr>
          <p:nvPr/>
        </p:nvCxnSpPr>
        <p:spPr>
          <a:xfrm rot="5400000">
            <a:off x="10036631" y="2245411"/>
            <a:ext cx="585538" cy="689353"/>
          </a:xfrm>
          <a:prstGeom prst="bentConnector3">
            <a:avLst>
              <a:gd name="adj1" fmla="val 29290"/>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接點: 肘形 41">
            <a:extLst>
              <a:ext uri="{FF2B5EF4-FFF2-40B4-BE49-F238E27FC236}">
                <a16:creationId xmlns:a16="http://schemas.microsoft.com/office/drawing/2014/main" id="{265492D8-C33B-4E5B-9202-DDE566BD0742}"/>
              </a:ext>
            </a:extLst>
          </p:cNvPr>
          <p:cNvCxnSpPr>
            <a:stCxn id="79" idx="2"/>
            <a:endCxn id="81" idx="1"/>
          </p:cNvCxnSpPr>
          <p:nvPr/>
        </p:nvCxnSpPr>
        <p:spPr>
          <a:xfrm rot="16200000" flipH="1">
            <a:off x="7336192" y="2240435"/>
            <a:ext cx="585330" cy="701109"/>
          </a:xfrm>
          <a:prstGeom prst="bentConnector3">
            <a:avLst>
              <a:gd name="adj1" fmla="val 29283"/>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接點: 肘形 42">
            <a:extLst>
              <a:ext uri="{FF2B5EF4-FFF2-40B4-BE49-F238E27FC236}">
                <a16:creationId xmlns:a16="http://schemas.microsoft.com/office/drawing/2014/main" id="{7B3379B0-59DA-4CFC-B837-472E4AE53CA4}"/>
              </a:ext>
            </a:extLst>
          </p:cNvPr>
          <p:cNvCxnSpPr>
            <a:cxnSpLocks/>
            <a:stCxn id="77" idx="2"/>
          </p:cNvCxnSpPr>
          <p:nvPr/>
        </p:nvCxnSpPr>
        <p:spPr>
          <a:xfrm rot="5400000">
            <a:off x="8216931" y="1788937"/>
            <a:ext cx="1103898" cy="2124056"/>
          </a:xfrm>
          <a:prstGeom prst="bentConnector3">
            <a:avLst>
              <a:gd name="adj1" fmla="val 2694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4" name="橢圓 43">
            <a:extLst>
              <a:ext uri="{FF2B5EF4-FFF2-40B4-BE49-F238E27FC236}">
                <a16:creationId xmlns:a16="http://schemas.microsoft.com/office/drawing/2014/main" id="{3E6F9DC1-FD21-4A6E-860A-47E612BA9E54}"/>
              </a:ext>
            </a:extLst>
          </p:cNvPr>
          <p:cNvSpPr/>
          <p:nvPr/>
        </p:nvSpPr>
        <p:spPr>
          <a:xfrm>
            <a:off x="10653178" y="2448666"/>
            <a:ext cx="42438" cy="42438"/>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45" name="橢圓 44">
            <a:extLst>
              <a:ext uri="{FF2B5EF4-FFF2-40B4-BE49-F238E27FC236}">
                <a16:creationId xmlns:a16="http://schemas.microsoft.com/office/drawing/2014/main" id="{3D11641C-1FB0-4E9D-8E5A-647772BDFA58}"/>
              </a:ext>
            </a:extLst>
          </p:cNvPr>
          <p:cNvSpPr/>
          <p:nvPr/>
        </p:nvSpPr>
        <p:spPr>
          <a:xfrm>
            <a:off x="9813822" y="2573675"/>
            <a:ext cx="42438" cy="42438"/>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46" name="橢圓 45">
            <a:extLst>
              <a:ext uri="{FF2B5EF4-FFF2-40B4-BE49-F238E27FC236}">
                <a16:creationId xmlns:a16="http://schemas.microsoft.com/office/drawing/2014/main" id="{90AA5982-2A7A-4C56-868E-9643EB18AEDB}"/>
              </a:ext>
            </a:extLst>
          </p:cNvPr>
          <p:cNvSpPr/>
          <p:nvPr/>
        </p:nvSpPr>
        <p:spPr>
          <a:xfrm>
            <a:off x="7258008" y="2446420"/>
            <a:ext cx="42438" cy="42438"/>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cxnSp>
        <p:nvCxnSpPr>
          <p:cNvPr id="47" name="接點: 肘形 46">
            <a:extLst>
              <a:ext uri="{FF2B5EF4-FFF2-40B4-BE49-F238E27FC236}">
                <a16:creationId xmlns:a16="http://schemas.microsoft.com/office/drawing/2014/main" id="{727FDF7A-B25E-4D00-94F6-B53E9D733988}"/>
              </a:ext>
            </a:extLst>
          </p:cNvPr>
          <p:cNvCxnSpPr>
            <a:cxnSpLocks/>
            <a:stCxn id="80" idx="2"/>
          </p:cNvCxnSpPr>
          <p:nvPr/>
        </p:nvCxnSpPr>
        <p:spPr>
          <a:xfrm rot="16200000" flipH="1">
            <a:off x="8636829" y="1790252"/>
            <a:ext cx="1104988" cy="2122230"/>
          </a:xfrm>
          <a:prstGeom prst="bentConnector3">
            <a:avLst>
              <a:gd name="adj1" fmla="val 3848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接點: 肘形 47">
            <a:extLst>
              <a:ext uri="{FF2B5EF4-FFF2-40B4-BE49-F238E27FC236}">
                <a16:creationId xmlns:a16="http://schemas.microsoft.com/office/drawing/2014/main" id="{2867C9A8-0E17-458C-84C6-99B1093043B1}"/>
              </a:ext>
            </a:extLst>
          </p:cNvPr>
          <p:cNvCxnSpPr>
            <a:cxnSpLocks/>
            <a:stCxn id="68" idx="4"/>
          </p:cNvCxnSpPr>
          <p:nvPr/>
        </p:nvCxnSpPr>
        <p:spPr>
          <a:xfrm rot="5400000">
            <a:off x="9379716" y="2872924"/>
            <a:ext cx="338939" cy="721035"/>
          </a:xfrm>
          <a:prstGeom prst="bentConnector3">
            <a:avLst>
              <a:gd name="adj1" fmla="val 50000"/>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接點: 肘形 48">
            <a:extLst>
              <a:ext uri="{FF2B5EF4-FFF2-40B4-BE49-F238E27FC236}">
                <a16:creationId xmlns:a16="http://schemas.microsoft.com/office/drawing/2014/main" id="{F230D7A5-47B1-4EE5-944E-B020A64DC680}"/>
              </a:ext>
            </a:extLst>
          </p:cNvPr>
          <p:cNvCxnSpPr>
            <a:cxnSpLocks/>
            <a:stCxn id="81" idx="4"/>
          </p:cNvCxnSpPr>
          <p:nvPr/>
        </p:nvCxnSpPr>
        <p:spPr>
          <a:xfrm rot="16200000" flipH="1">
            <a:off x="8241719" y="2877485"/>
            <a:ext cx="338141" cy="712713"/>
          </a:xfrm>
          <a:prstGeom prst="bentConnector3">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0" name="橢圓 49">
            <a:extLst>
              <a:ext uri="{FF2B5EF4-FFF2-40B4-BE49-F238E27FC236}">
                <a16:creationId xmlns:a16="http://schemas.microsoft.com/office/drawing/2014/main" id="{2E582159-8FEB-44EA-A295-01E2D78EC51B}"/>
              </a:ext>
            </a:extLst>
          </p:cNvPr>
          <p:cNvSpPr/>
          <p:nvPr/>
        </p:nvSpPr>
        <p:spPr>
          <a:xfrm>
            <a:off x="8106328" y="2702505"/>
            <a:ext cx="42438" cy="42438"/>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cxnSp>
        <p:nvCxnSpPr>
          <p:cNvPr id="51" name="直線單箭頭接點 50">
            <a:extLst>
              <a:ext uri="{FF2B5EF4-FFF2-40B4-BE49-F238E27FC236}">
                <a16:creationId xmlns:a16="http://schemas.microsoft.com/office/drawing/2014/main" id="{CB5AA1BE-417F-4C13-B76C-FBBCF06D544A}"/>
              </a:ext>
            </a:extLst>
          </p:cNvPr>
          <p:cNvCxnSpPr>
            <a:cxnSpLocks/>
          </p:cNvCxnSpPr>
          <p:nvPr/>
        </p:nvCxnSpPr>
        <p:spPr>
          <a:xfrm>
            <a:off x="10249413" y="1578121"/>
            <a:ext cx="0" cy="424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2" name="文字方塊 51">
            <a:extLst>
              <a:ext uri="{FF2B5EF4-FFF2-40B4-BE49-F238E27FC236}">
                <a16:creationId xmlns:a16="http://schemas.microsoft.com/office/drawing/2014/main" id="{F174802B-66F7-45D2-91BF-E99DB675E45B}"/>
              </a:ext>
            </a:extLst>
          </p:cNvPr>
          <p:cNvSpPr txBox="1"/>
          <p:nvPr/>
        </p:nvSpPr>
        <p:spPr>
          <a:xfrm>
            <a:off x="10115422" y="1286219"/>
            <a:ext cx="269626"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B</a:t>
            </a:r>
            <a:endParaRPr lang="zh-TW" altLang="en-US" sz="1000" dirty="0">
              <a:latin typeface="Times New Roman" panose="02020603050405020304" pitchFamily="18" charset="0"/>
              <a:cs typeface="Times New Roman" panose="02020603050405020304" pitchFamily="18" charset="0"/>
            </a:endParaRPr>
          </a:p>
        </p:txBody>
      </p:sp>
      <p:cxnSp>
        <p:nvCxnSpPr>
          <p:cNvPr id="53" name="直線接點 52">
            <a:extLst>
              <a:ext uri="{FF2B5EF4-FFF2-40B4-BE49-F238E27FC236}">
                <a16:creationId xmlns:a16="http://schemas.microsoft.com/office/drawing/2014/main" id="{E342DE80-41AD-404D-A3B8-3F1AA7614D74}"/>
              </a:ext>
            </a:extLst>
          </p:cNvPr>
          <p:cNvCxnSpPr>
            <a:cxnSpLocks/>
          </p:cNvCxnSpPr>
          <p:nvPr/>
        </p:nvCxnSpPr>
        <p:spPr>
          <a:xfrm flipH="1">
            <a:off x="10211903" y="1715458"/>
            <a:ext cx="75021" cy="75021"/>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54" name="文字方塊 53">
            <a:extLst>
              <a:ext uri="{FF2B5EF4-FFF2-40B4-BE49-F238E27FC236}">
                <a16:creationId xmlns:a16="http://schemas.microsoft.com/office/drawing/2014/main" id="{9B14DA10-C3C7-40B5-A8CD-1CC2BC5397C0}"/>
              </a:ext>
            </a:extLst>
          </p:cNvPr>
          <p:cNvSpPr txBox="1"/>
          <p:nvPr/>
        </p:nvSpPr>
        <p:spPr>
          <a:xfrm>
            <a:off x="9862216" y="1626912"/>
            <a:ext cx="377027"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128</a:t>
            </a:r>
            <a:endParaRPr lang="zh-TW" altLang="en-US" sz="1000" dirty="0">
              <a:latin typeface="Times New Roman" panose="02020603050405020304" pitchFamily="18" charset="0"/>
              <a:cs typeface="Times New Roman" panose="02020603050405020304" pitchFamily="18" charset="0"/>
            </a:endParaRPr>
          </a:p>
        </p:txBody>
      </p:sp>
      <p:cxnSp>
        <p:nvCxnSpPr>
          <p:cNvPr id="55" name="直線單箭頭接點 54">
            <a:extLst>
              <a:ext uri="{FF2B5EF4-FFF2-40B4-BE49-F238E27FC236}">
                <a16:creationId xmlns:a16="http://schemas.microsoft.com/office/drawing/2014/main" id="{A8154F1A-62F6-47A7-8438-3071502B792C}"/>
              </a:ext>
            </a:extLst>
          </p:cNvPr>
          <p:cNvCxnSpPr>
            <a:cxnSpLocks/>
          </p:cNvCxnSpPr>
          <p:nvPr/>
        </p:nvCxnSpPr>
        <p:spPr>
          <a:xfrm>
            <a:off x="7702137" y="1577446"/>
            <a:ext cx="0" cy="424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6" name="文字方塊 55">
            <a:extLst>
              <a:ext uri="{FF2B5EF4-FFF2-40B4-BE49-F238E27FC236}">
                <a16:creationId xmlns:a16="http://schemas.microsoft.com/office/drawing/2014/main" id="{BE0D52EF-EB93-455D-935A-4B1DC6B7E2E3}"/>
              </a:ext>
            </a:extLst>
          </p:cNvPr>
          <p:cNvSpPr txBox="1"/>
          <p:nvPr/>
        </p:nvSpPr>
        <p:spPr>
          <a:xfrm>
            <a:off x="7568863" y="1285544"/>
            <a:ext cx="277640"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A</a:t>
            </a:r>
            <a:endParaRPr lang="zh-TW" altLang="en-US" sz="1000" dirty="0">
              <a:latin typeface="Times New Roman" panose="02020603050405020304" pitchFamily="18" charset="0"/>
              <a:cs typeface="Times New Roman" panose="02020603050405020304" pitchFamily="18" charset="0"/>
            </a:endParaRPr>
          </a:p>
        </p:txBody>
      </p:sp>
      <p:cxnSp>
        <p:nvCxnSpPr>
          <p:cNvPr id="57" name="直線接點 56">
            <a:extLst>
              <a:ext uri="{FF2B5EF4-FFF2-40B4-BE49-F238E27FC236}">
                <a16:creationId xmlns:a16="http://schemas.microsoft.com/office/drawing/2014/main" id="{D862E3F2-F0E1-4773-9523-9AC028AB4AD7}"/>
              </a:ext>
            </a:extLst>
          </p:cNvPr>
          <p:cNvCxnSpPr>
            <a:cxnSpLocks/>
          </p:cNvCxnSpPr>
          <p:nvPr/>
        </p:nvCxnSpPr>
        <p:spPr>
          <a:xfrm flipH="1">
            <a:off x="7664627" y="1714783"/>
            <a:ext cx="75021" cy="75021"/>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4545FC1E-0306-4493-8A11-77320DF0E38E}"/>
              </a:ext>
            </a:extLst>
          </p:cNvPr>
          <p:cNvSpPr txBox="1"/>
          <p:nvPr/>
        </p:nvSpPr>
        <p:spPr>
          <a:xfrm>
            <a:off x="7314940" y="1623990"/>
            <a:ext cx="377027"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128</a:t>
            </a:r>
            <a:endParaRPr lang="zh-TW" altLang="en-US" sz="1000" dirty="0">
              <a:latin typeface="Times New Roman" panose="02020603050405020304" pitchFamily="18" charset="0"/>
              <a:cs typeface="Times New Roman" panose="02020603050405020304" pitchFamily="18" charset="0"/>
            </a:endParaRPr>
          </a:p>
        </p:txBody>
      </p:sp>
      <p:cxnSp>
        <p:nvCxnSpPr>
          <p:cNvPr id="59" name="直線單箭頭接點 58">
            <a:extLst>
              <a:ext uri="{FF2B5EF4-FFF2-40B4-BE49-F238E27FC236}">
                <a16:creationId xmlns:a16="http://schemas.microsoft.com/office/drawing/2014/main" id="{C84D50E9-4BEA-4E7B-833C-99AC3685C1F1}"/>
              </a:ext>
            </a:extLst>
          </p:cNvPr>
          <p:cNvCxnSpPr>
            <a:cxnSpLocks/>
            <a:stCxn id="71" idx="4"/>
          </p:cNvCxnSpPr>
          <p:nvPr/>
        </p:nvCxnSpPr>
        <p:spPr>
          <a:xfrm flipH="1">
            <a:off x="8975371" y="5182940"/>
            <a:ext cx="1497" cy="42260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2AE235BC-0200-47DA-BAFD-CF3477108887}"/>
              </a:ext>
            </a:extLst>
          </p:cNvPr>
          <p:cNvCxnSpPr>
            <a:cxnSpLocks/>
          </p:cNvCxnSpPr>
          <p:nvPr/>
        </p:nvCxnSpPr>
        <p:spPr>
          <a:xfrm flipH="1">
            <a:off x="8938438" y="5294619"/>
            <a:ext cx="75021" cy="75021"/>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61" name="文字方塊 60">
            <a:extLst>
              <a:ext uri="{FF2B5EF4-FFF2-40B4-BE49-F238E27FC236}">
                <a16:creationId xmlns:a16="http://schemas.microsoft.com/office/drawing/2014/main" id="{BFBDA090-F480-408F-9997-6A99B931E1C3}"/>
              </a:ext>
            </a:extLst>
          </p:cNvPr>
          <p:cNvSpPr txBox="1"/>
          <p:nvPr/>
        </p:nvSpPr>
        <p:spPr>
          <a:xfrm>
            <a:off x="8588752" y="5203826"/>
            <a:ext cx="377027"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255</a:t>
            </a:r>
            <a:endParaRPr lang="zh-TW" altLang="en-US" sz="1000" dirty="0">
              <a:latin typeface="Times New Roman" panose="02020603050405020304" pitchFamily="18" charset="0"/>
              <a:cs typeface="Times New Roman" panose="02020603050405020304" pitchFamily="18" charset="0"/>
            </a:endParaRPr>
          </a:p>
        </p:txBody>
      </p:sp>
      <p:cxnSp>
        <p:nvCxnSpPr>
          <p:cNvPr id="62" name="直線接點 61">
            <a:extLst>
              <a:ext uri="{FF2B5EF4-FFF2-40B4-BE49-F238E27FC236}">
                <a16:creationId xmlns:a16="http://schemas.microsoft.com/office/drawing/2014/main" id="{82B9998A-5B96-4287-A5F4-39675ED1E753}"/>
              </a:ext>
            </a:extLst>
          </p:cNvPr>
          <p:cNvCxnSpPr>
            <a:cxnSpLocks/>
          </p:cNvCxnSpPr>
          <p:nvPr/>
        </p:nvCxnSpPr>
        <p:spPr>
          <a:xfrm flipH="1">
            <a:off x="10423715" y="4207654"/>
            <a:ext cx="75021" cy="75021"/>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63" name="文字方塊 62">
            <a:extLst>
              <a:ext uri="{FF2B5EF4-FFF2-40B4-BE49-F238E27FC236}">
                <a16:creationId xmlns:a16="http://schemas.microsoft.com/office/drawing/2014/main" id="{18E06247-3A6A-47EB-A498-1C9FF3BF125B}"/>
              </a:ext>
            </a:extLst>
          </p:cNvPr>
          <p:cNvSpPr txBox="1"/>
          <p:nvPr/>
        </p:nvSpPr>
        <p:spPr>
          <a:xfrm>
            <a:off x="10074028" y="4119107"/>
            <a:ext cx="377027"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127</a:t>
            </a:r>
            <a:endParaRPr lang="zh-TW" altLang="en-US" sz="1000" dirty="0">
              <a:latin typeface="Times New Roman" panose="02020603050405020304" pitchFamily="18" charset="0"/>
              <a:cs typeface="Times New Roman" panose="02020603050405020304" pitchFamily="18" charset="0"/>
            </a:endParaRPr>
          </a:p>
        </p:txBody>
      </p:sp>
      <p:cxnSp>
        <p:nvCxnSpPr>
          <p:cNvPr id="64" name="直線接點 63">
            <a:extLst>
              <a:ext uri="{FF2B5EF4-FFF2-40B4-BE49-F238E27FC236}">
                <a16:creationId xmlns:a16="http://schemas.microsoft.com/office/drawing/2014/main" id="{443FDAE1-130C-4094-81FF-38D59162B55D}"/>
              </a:ext>
            </a:extLst>
          </p:cNvPr>
          <p:cNvCxnSpPr>
            <a:cxnSpLocks/>
          </p:cNvCxnSpPr>
          <p:nvPr/>
        </p:nvCxnSpPr>
        <p:spPr>
          <a:xfrm flipH="1">
            <a:off x="7453901" y="4206922"/>
            <a:ext cx="75021" cy="75021"/>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998A07E0-F0BF-4751-88C5-CDFEE43456F1}"/>
              </a:ext>
            </a:extLst>
          </p:cNvPr>
          <p:cNvSpPr txBox="1"/>
          <p:nvPr/>
        </p:nvSpPr>
        <p:spPr>
          <a:xfrm>
            <a:off x="7104215" y="4118375"/>
            <a:ext cx="377027"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127</a:t>
            </a:r>
            <a:endParaRPr lang="zh-TW" altLang="en-US" sz="1000" dirty="0">
              <a:latin typeface="Times New Roman" panose="02020603050405020304" pitchFamily="18" charset="0"/>
              <a:cs typeface="Times New Roman" panose="02020603050405020304" pitchFamily="18" charset="0"/>
            </a:endParaRPr>
          </a:p>
        </p:txBody>
      </p:sp>
      <p:sp>
        <p:nvSpPr>
          <p:cNvPr id="66" name="橢圓 65">
            <a:extLst>
              <a:ext uri="{FF2B5EF4-FFF2-40B4-BE49-F238E27FC236}">
                <a16:creationId xmlns:a16="http://schemas.microsoft.com/office/drawing/2014/main" id="{E6FA50EF-9721-42AE-9D9B-2AEB8AE2A2EF}"/>
              </a:ext>
            </a:extLst>
          </p:cNvPr>
          <p:cNvSpPr/>
          <p:nvPr/>
        </p:nvSpPr>
        <p:spPr>
          <a:xfrm>
            <a:off x="10442654" y="3967155"/>
            <a:ext cx="42438" cy="42438"/>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67" name="橢圓 66">
            <a:extLst>
              <a:ext uri="{FF2B5EF4-FFF2-40B4-BE49-F238E27FC236}">
                <a16:creationId xmlns:a16="http://schemas.microsoft.com/office/drawing/2014/main" id="{A84EED7D-12A6-4485-84A8-5B6A16B81BF5}"/>
              </a:ext>
            </a:extLst>
          </p:cNvPr>
          <p:cNvSpPr/>
          <p:nvPr/>
        </p:nvSpPr>
        <p:spPr>
          <a:xfrm>
            <a:off x="7474721" y="3964532"/>
            <a:ext cx="42438" cy="42438"/>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84" name="文字方塊 83">
            <a:extLst>
              <a:ext uri="{FF2B5EF4-FFF2-40B4-BE49-F238E27FC236}">
                <a16:creationId xmlns:a16="http://schemas.microsoft.com/office/drawing/2014/main" id="{3857365A-0DCE-4575-81E6-802D1A5A15C0}"/>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85" name="文字方塊 84">
            <a:extLst>
              <a:ext uri="{FF2B5EF4-FFF2-40B4-BE49-F238E27FC236}">
                <a16:creationId xmlns:a16="http://schemas.microsoft.com/office/drawing/2014/main" id="{D911348C-3B57-4545-A8CE-61912BCA3BC2}"/>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70650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7"/>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1"/>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3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0"/>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1"/>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13">
                                            <p:txEl>
                                              <p:pRg st="3" end="3"/>
                                            </p:txEl>
                                          </p:spTgt>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4" grpId="0" animBg="1"/>
      <p:bldP spid="35" grpId="0" animBg="1"/>
      <p:bldP spid="44" grpId="0" animBg="1"/>
      <p:bldP spid="45" grpId="0" animBg="1"/>
      <p:bldP spid="46" grpId="0" animBg="1"/>
      <p:bldP spid="50" grpId="0" animBg="1"/>
      <p:bldP spid="52" grpId="0"/>
      <p:bldP spid="54" grpId="0"/>
      <p:bldP spid="56" grpId="0"/>
      <p:bldP spid="58" grpId="0"/>
      <p:bldP spid="61" grpId="0"/>
      <p:bldP spid="63" grpId="0"/>
      <p:bldP spid="65" grpId="0"/>
      <p:bldP spid="66" grpId="0" animBg="1"/>
      <p:bldP spid="6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72519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Karatsuba Multiplier - Comparison </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05E7B462-3136-4BB9-B596-67B6C3FA6558}"/>
              </a:ext>
            </a:extLst>
          </p:cNvPr>
          <p:cNvGraphicFramePr>
            <a:graphicFrameLocks noGrp="1"/>
          </p:cNvGraphicFramePr>
          <p:nvPr>
            <p:extLst>
              <p:ext uri="{D42A27DB-BD31-4B8C-83A1-F6EECF244321}">
                <p14:modId xmlns:p14="http://schemas.microsoft.com/office/powerpoint/2010/main" val="848440347"/>
              </p:ext>
            </p:extLst>
          </p:nvPr>
        </p:nvGraphicFramePr>
        <p:xfrm>
          <a:off x="6457672" y="1268044"/>
          <a:ext cx="4679950" cy="3240000"/>
        </p:xfrm>
        <a:graphic>
          <a:graphicData uri="http://schemas.openxmlformats.org/drawingml/2006/table">
            <a:tbl>
              <a:tblPr firstRow="1" firstCol="1" bandRow="1"/>
              <a:tblGrid>
                <a:gridCol w="2700020">
                  <a:extLst>
                    <a:ext uri="{9D8B030D-6E8A-4147-A177-3AD203B41FA5}">
                      <a16:colId xmlns:a16="http://schemas.microsoft.com/office/drawing/2014/main" val="1860776732"/>
                    </a:ext>
                  </a:extLst>
                </a:gridCol>
                <a:gridCol w="1979930">
                  <a:extLst>
                    <a:ext uri="{9D8B030D-6E8A-4147-A177-3AD203B41FA5}">
                      <a16:colId xmlns:a16="http://schemas.microsoft.com/office/drawing/2014/main" val="129680164"/>
                    </a:ext>
                  </a:extLst>
                </a:gridCol>
              </a:tblGrid>
              <a:tr h="360000">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Type of multiplier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altLang="zh-TW"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space complexity results</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extLst>
                  <a:ext uri="{0D108BD9-81ED-4DB2-BD59-A6C34878D82A}">
                    <a16:rowId xmlns:a16="http://schemas.microsoft.com/office/drawing/2014/main" val="1439153446"/>
                  </a:ext>
                </a:extLst>
              </a:tr>
              <a:tr h="360000">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Traditional Multiplier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16384</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7878910"/>
                  </a:ext>
                </a:extLst>
              </a:tr>
              <a:tr h="360000">
                <a:tc>
                  <a:txBody>
                    <a:bodyPr/>
                    <a:lstStyle/>
                    <a:p>
                      <a:pPr algn="ctr">
                        <a:lnSpc>
                          <a:spcPct val="100000"/>
                        </a:lnSpc>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1st-order Recursion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12800</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6427347"/>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2nd-order Recursion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400" kern="100">
                          <a:effectLst/>
                          <a:latin typeface="Times New Roman" panose="02020603050405020304" pitchFamily="18" charset="0"/>
                          <a:ea typeface="標楷體" panose="03000509000000000000" pitchFamily="65" charset="-120"/>
                          <a:cs typeface="Times New Roman" panose="02020603050405020304" pitchFamily="18" charset="0"/>
                        </a:rPr>
                        <a:t>10496</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363435"/>
                  </a:ext>
                </a:extLst>
              </a:tr>
              <a:tr h="360000">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3rd-order Recursion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400" kern="100">
                          <a:effectLst/>
                          <a:latin typeface="Times New Roman" panose="02020603050405020304" pitchFamily="18" charset="0"/>
                          <a:ea typeface="標楷體" panose="03000509000000000000" pitchFamily="65" charset="-120"/>
                          <a:cs typeface="Times New Roman" panose="02020603050405020304" pitchFamily="18" charset="0"/>
                        </a:rPr>
                        <a:t>9344</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345881"/>
                  </a:ext>
                </a:extLst>
              </a:tr>
              <a:tr h="360000">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4th-order Recursion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9344</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4467686"/>
                  </a:ext>
                </a:extLst>
              </a:tr>
              <a:tr h="360000">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5th-order Recursion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400" kern="100">
                          <a:effectLst/>
                          <a:latin typeface="Times New Roman" panose="02020603050405020304" pitchFamily="18" charset="0"/>
                          <a:ea typeface="標楷體" panose="03000509000000000000" pitchFamily="65" charset="-120"/>
                          <a:cs typeface="Times New Roman" panose="02020603050405020304" pitchFamily="18" charset="0"/>
                        </a:rPr>
                        <a:t>10640</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0620119"/>
                  </a:ext>
                </a:extLst>
              </a:tr>
              <a:tr h="360000">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6th-order Recursion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13556</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5589322"/>
                  </a:ext>
                </a:extLst>
              </a:tr>
              <a:tr h="360000">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7th-order Recursion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18659</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2740238"/>
                  </a:ext>
                </a:extLst>
              </a:tr>
            </a:tbl>
          </a:graphicData>
        </a:graphic>
      </p:graphicFrame>
      <p:graphicFrame>
        <p:nvGraphicFramePr>
          <p:cNvPr id="5" name="表格 4">
            <a:extLst>
              <a:ext uri="{FF2B5EF4-FFF2-40B4-BE49-F238E27FC236}">
                <a16:creationId xmlns:a16="http://schemas.microsoft.com/office/drawing/2014/main" id="{2639D365-7D48-4D51-A865-DAE7021FEA77}"/>
              </a:ext>
            </a:extLst>
          </p:cNvPr>
          <p:cNvGraphicFramePr>
            <a:graphicFrameLocks noGrp="1"/>
          </p:cNvGraphicFramePr>
          <p:nvPr>
            <p:extLst>
              <p:ext uri="{D42A27DB-BD31-4B8C-83A1-F6EECF244321}">
                <p14:modId xmlns:p14="http://schemas.microsoft.com/office/powerpoint/2010/main" val="3930207736"/>
              </p:ext>
            </p:extLst>
          </p:nvPr>
        </p:nvGraphicFramePr>
        <p:xfrm>
          <a:off x="3666000" y="4868826"/>
          <a:ext cx="4860000" cy="1440000"/>
        </p:xfrm>
        <a:graphic>
          <a:graphicData uri="http://schemas.openxmlformats.org/drawingml/2006/table">
            <a:tbl>
              <a:tblPr firstRow="1" firstCol="1" bandRow="1"/>
              <a:tblGrid>
                <a:gridCol w="1260000">
                  <a:extLst>
                    <a:ext uri="{9D8B030D-6E8A-4147-A177-3AD203B41FA5}">
                      <a16:colId xmlns:a16="http://schemas.microsoft.com/office/drawing/2014/main" val="3496151973"/>
                    </a:ext>
                  </a:extLst>
                </a:gridCol>
                <a:gridCol w="1800000">
                  <a:extLst>
                    <a:ext uri="{9D8B030D-6E8A-4147-A177-3AD203B41FA5}">
                      <a16:colId xmlns:a16="http://schemas.microsoft.com/office/drawing/2014/main" val="880405108"/>
                    </a:ext>
                  </a:extLst>
                </a:gridCol>
                <a:gridCol w="1800000">
                  <a:extLst>
                    <a:ext uri="{9D8B030D-6E8A-4147-A177-3AD203B41FA5}">
                      <a16:colId xmlns:a16="http://schemas.microsoft.com/office/drawing/2014/main" val="3878580922"/>
                    </a:ext>
                  </a:extLst>
                </a:gridCol>
              </a:tblGrid>
              <a:tr h="36000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Xilinx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Virtex</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7 XC7VX330T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98584"/>
                  </a:ext>
                </a:extLst>
              </a:tr>
              <a:tr h="360000">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3rd-order Recursion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4rd-order Recursion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593863"/>
                  </a:ext>
                </a:extLst>
              </a:tr>
              <a:tr h="360000">
                <a:tc>
                  <a:txBody>
                    <a:bodyPr/>
                    <a:lstStyle/>
                    <a:p>
                      <a:pPr algn="ctr">
                        <a:lnSpc>
                          <a:spcPts val="1800"/>
                        </a:lnSpc>
                      </a:pPr>
                      <a:r>
                        <a:rPr lang="en-US" altLang="zh-TW"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Resource</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ts val="1800"/>
                        </a:lnSpc>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4330 LUTs</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4228 LUTs</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9495483"/>
                  </a:ext>
                </a:extLst>
              </a:tr>
              <a:tr h="360000">
                <a:tc>
                  <a:txBody>
                    <a:bodyPr/>
                    <a:lstStyle/>
                    <a:p>
                      <a:pPr algn="ctr">
                        <a:lnSpc>
                          <a:spcPts val="1800"/>
                        </a:lnSpc>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Delay Time</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ts val="1800"/>
                        </a:lnSpc>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4.473 ns</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4.629 ns</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4343632"/>
                  </a:ext>
                </a:extLst>
              </a:tr>
            </a:tbl>
          </a:graphicData>
        </a:graphic>
      </p:graphicFrame>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C35B2A9A-A8EA-44A3-AF93-D887CA72F9A9}"/>
                  </a:ext>
                </a:extLst>
              </p:cNvPr>
              <p:cNvSpPr txBox="1"/>
              <p:nvPr/>
            </p:nvSpPr>
            <p:spPr>
              <a:xfrm>
                <a:off x="807817" y="1270305"/>
                <a:ext cx="5288183" cy="2739789"/>
              </a:xfrm>
              <a:prstGeom prst="rect">
                <a:avLst/>
              </a:prstGeom>
              <a:noFill/>
            </p:spPr>
            <p:txBody>
              <a:bodyPr wrap="square">
                <a:spAutoFit/>
              </a:bodyPr>
              <a:lstStyle/>
              <a:p>
                <a:pPr>
                  <a:lnSpc>
                    <a:spcPct val="150000"/>
                  </a:lnSpc>
                  <a:spcBef>
                    <a:spcPts val="600"/>
                  </a:spcBef>
                </a:pPr>
                <a14:m>
                  <m:oMathPara xmlns:m="http://schemas.openxmlformats.org/officeDocument/2006/math">
                    <m:oMathParaPr>
                      <m:jc m:val="left"/>
                    </m:oMathParaPr>
                    <m:oMath xmlns:m="http://schemas.openxmlformats.org/officeDocument/2006/math">
                      <m:r>
                        <a:rPr lang="en-US" altLang="zh-TW" sz="1400" kern="100" smtClean="0">
                          <a:effectLst/>
                          <a:latin typeface="Cambria Math" panose="02040503050406030204" pitchFamily="18" charset="0"/>
                        </a:rPr>
                        <m:t>3×</m:t>
                      </m:r>
                      <m:d>
                        <m:dPr>
                          <m:ctrlPr>
                            <a:rPr lang="zh-TW" altLang="zh-TW" sz="1400" i="1" kern="100">
                              <a:effectLst/>
                              <a:latin typeface="Cambria Math" panose="02040503050406030204" pitchFamily="18" charset="0"/>
                            </a:rPr>
                          </m:ctrlPr>
                        </m:dPr>
                        <m:e>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2</m:t>
                              </m:r>
                            </m:den>
                          </m:f>
                          <m:r>
                            <a:rPr lang="en-US" altLang="zh-TW" sz="1400" kern="100">
                              <a:effectLst/>
                              <a:latin typeface="Cambria Math" panose="02040503050406030204" pitchFamily="18" charset="0"/>
                            </a:rPr>
                            <m:t>×</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2</m:t>
                              </m:r>
                            </m:den>
                          </m:f>
                        </m:e>
                      </m:d>
                      <m:r>
                        <a:rPr lang="en-US" altLang="zh-TW" sz="1400" kern="100">
                          <a:effectLst/>
                          <a:latin typeface="Cambria Math" panose="02040503050406030204" pitchFamily="18" charset="0"/>
                        </a:rPr>
                        <m:t>+4</m:t>
                      </m:r>
                      <m:r>
                        <a:rPr lang="en-US" altLang="zh-TW" sz="1400" kern="100">
                          <a:effectLst/>
                          <a:latin typeface="Cambria Math" panose="02040503050406030204" pitchFamily="18" charset="0"/>
                        </a:rPr>
                        <m:t>𝑛</m:t>
                      </m:r>
                    </m:oMath>
                  </m:oMathPara>
                </a14:m>
                <a:endPar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ct val="150000"/>
                  </a:lnSpc>
                  <a:spcBef>
                    <a:spcPts val="600"/>
                  </a:spcBef>
                </a:pPr>
                <a14:m>
                  <m:oMathPara xmlns:m="http://schemas.openxmlformats.org/officeDocument/2006/math">
                    <m:oMathParaPr>
                      <m:jc m:val="left"/>
                    </m:oMathParaPr>
                    <m:oMath xmlns:m="http://schemas.openxmlformats.org/officeDocument/2006/math">
                      <m:r>
                        <a:rPr lang="en-US" altLang="zh-TW" sz="1400" kern="100" smtClean="0">
                          <a:effectLst/>
                          <a:latin typeface="Cambria Math" panose="02040503050406030204" pitchFamily="18" charset="0"/>
                        </a:rPr>
                        <m:t>3×</m:t>
                      </m:r>
                      <m:d>
                        <m:dPr>
                          <m:ctrlPr>
                            <a:rPr lang="zh-TW" altLang="zh-TW" sz="1400" i="1" kern="100">
                              <a:effectLst/>
                              <a:latin typeface="Cambria Math" panose="02040503050406030204" pitchFamily="18" charset="0"/>
                            </a:rPr>
                          </m:ctrlPr>
                        </m:dPr>
                        <m:e>
                          <m:r>
                            <a:rPr lang="en-US" altLang="zh-TW" sz="1400" kern="100">
                              <a:effectLst/>
                              <a:latin typeface="Cambria Math" panose="02040503050406030204" pitchFamily="18" charset="0"/>
                            </a:rPr>
                            <m:t>3×</m:t>
                          </m:r>
                          <m:d>
                            <m:dPr>
                              <m:ctrlPr>
                                <a:rPr lang="zh-TW" altLang="zh-TW" sz="1400" i="1" kern="100">
                                  <a:effectLst/>
                                  <a:latin typeface="Cambria Math" panose="02040503050406030204" pitchFamily="18" charset="0"/>
                                </a:rPr>
                              </m:ctrlPr>
                            </m:dPr>
                            <m:e>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4</m:t>
                                  </m:r>
                                </m:den>
                              </m:f>
                              <m:r>
                                <a:rPr lang="en-US" altLang="zh-TW" sz="1400" kern="100">
                                  <a:effectLst/>
                                  <a:latin typeface="Cambria Math" panose="02040503050406030204" pitchFamily="18" charset="0"/>
                                </a:rPr>
                                <m:t>×</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4</m:t>
                                  </m:r>
                                </m:den>
                              </m:f>
                            </m:e>
                          </m:d>
                          <m:r>
                            <a:rPr lang="en-US" altLang="zh-TW" sz="1400" kern="100">
                              <a:effectLst/>
                              <a:latin typeface="Cambria Math" panose="02040503050406030204" pitchFamily="18" charset="0"/>
                            </a:rPr>
                            <m:t>+4×</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2</m:t>
                              </m:r>
                            </m:den>
                          </m:f>
                        </m:e>
                      </m:d>
                      <m:r>
                        <a:rPr lang="en-US" altLang="zh-TW" sz="1400" kern="100">
                          <a:effectLst/>
                          <a:latin typeface="Cambria Math" panose="02040503050406030204" pitchFamily="18" charset="0"/>
                        </a:rPr>
                        <m:t>+4</m:t>
                      </m:r>
                      <m:r>
                        <a:rPr lang="en-US" altLang="zh-TW" sz="1400" kern="100">
                          <a:effectLst/>
                          <a:latin typeface="Cambria Math" panose="02040503050406030204" pitchFamily="18" charset="0"/>
                        </a:rPr>
                        <m:t>𝑛</m:t>
                      </m:r>
                    </m:oMath>
                  </m:oMathPara>
                </a14:m>
                <a:endPar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ct val="150000"/>
                  </a:lnSpc>
                  <a:spcBef>
                    <a:spcPts val="600"/>
                  </a:spcBef>
                </a:pPr>
                <a14:m>
                  <m:oMathPara xmlns:m="http://schemas.openxmlformats.org/officeDocument/2006/math">
                    <m:oMathParaPr>
                      <m:jc m:val="left"/>
                    </m:oMathParaPr>
                    <m:oMath xmlns:m="http://schemas.openxmlformats.org/officeDocument/2006/math">
                      <m:r>
                        <a:rPr lang="en-US" altLang="zh-TW" sz="1400" kern="100">
                          <a:latin typeface="Cambria Math" panose="02040503050406030204" pitchFamily="18" charset="0"/>
                        </a:rPr>
                        <m:t>3×</m:t>
                      </m:r>
                      <m:d>
                        <m:dPr>
                          <m:ctrlPr>
                            <a:rPr lang="zh-TW" altLang="zh-TW" sz="1400" i="1" kern="100">
                              <a:latin typeface="Cambria Math" panose="02040503050406030204" pitchFamily="18" charset="0"/>
                            </a:rPr>
                          </m:ctrlPr>
                        </m:dPr>
                        <m:e>
                          <m:r>
                            <a:rPr lang="en-US" altLang="zh-TW" sz="1400" kern="100">
                              <a:latin typeface="Cambria Math" panose="02040503050406030204" pitchFamily="18" charset="0"/>
                            </a:rPr>
                            <m:t>3×</m:t>
                          </m:r>
                          <m:d>
                            <m:dPr>
                              <m:ctrlPr>
                                <a:rPr lang="zh-TW" altLang="zh-TW" sz="1400" i="1" kern="100">
                                  <a:latin typeface="Cambria Math" panose="02040503050406030204" pitchFamily="18" charset="0"/>
                                </a:rPr>
                              </m:ctrlPr>
                            </m:dPr>
                            <m:e>
                              <m:r>
                                <a:rPr lang="en-US" altLang="zh-TW" sz="1400" kern="100">
                                  <a:latin typeface="Cambria Math" panose="02040503050406030204" pitchFamily="18" charset="0"/>
                                </a:rPr>
                                <m:t>3×</m:t>
                              </m:r>
                              <m:d>
                                <m:dPr>
                                  <m:ctrlPr>
                                    <a:rPr lang="zh-TW" altLang="zh-TW" sz="1400" i="1" kern="100">
                                      <a:latin typeface="Cambria Math" panose="02040503050406030204" pitchFamily="18" charset="0"/>
                                    </a:rPr>
                                  </m:ctrlPr>
                                </m:dPr>
                                <m:e>
                                  <m:f>
                                    <m:fPr>
                                      <m:ctrlPr>
                                        <a:rPr lang="zh-TW" altLang="zh-TW" sz="1400" i="1" kern="100">
                                          <a:latin typeface="Cambria Math" panose="02040503050406030204" pitchFamily="18" charset="0"/>
                                        </a:rPr>
                                      </m:ctrlPr>
                                    </m:fPr>
                                    <m:num>
                                      <m:r>
                                        <a:rPr lang="en-US" altLang="zh-TW" sz="1400" kern="100">
                                          <a:latin typeface="Cambria Math" panose="02040503050406030204" pitchFamily="18" charset="0"/>
                                        </a:rPr>
                                        <m:t>𝑛</m:t>
                                      </m:r>
                                    </m:num>
                                    <m:den>
                                      <m:r>
                                        <a:rPr lang="en-US" altLang="zh-TW" sz="1400" kern="100">
                                          <a:latin typeface="Cambria Math" panose="02040503050406030204" pitchFamily="18" charset="0"/>
                                        </a:rPr>
                                        <m:t>8</m:t>
                                      </m:r>
                                    </m:den>
                                  </m:f>
                                  <m:r>
                                    <a:rPr lang="en-US" altLang="zh-TW" sz="1400" kern="100">
                                      <a:latin typeface="Cambria Math" panose="02040503050406030204" pitchFamily="18" charset="0"/>
                                    </a:rPr>
                                    <m:t>×</m:t>
                                  </m:r>
                                  <m:f>
                                    <m:fPr>
                                      <m:ctrlPr>
                                        <a:rPr lang="zh-TW" altLang="zh-TW" sz="1400" i="1" kern="100">
                                          <a:latin typeface="Cambria Math" panose="02040503050406030204" pitchFamily="18" charset="0"/>
                                        </a:rPr>
                                      </m:ctrlPr>
                                    </m:fPr>
                                    <m:num>
                                      <m:r>
                                        <a:rPr lang="en-US" altLang="zh-TW" sz="1400" kern="100">
                                          <a:latin typeface="Cambria Math" panose="02040503050406030204" pitchFamily="18" charset="0"/>
                                        </a:rPr>
                                        <m:t>𝑛</m:t>
                                      </m:r>
                                    </m:num>
                                    <m:den>
                                      <m:r>
                                        <a:rPr lang="en-US" altLang="zh-TW" sz="1400" kern="100">
                                          <a:latin typeface="Cambria Math" panose="02040503050406030204" pitchFamily="18" charset="0"/>
                                        </a:rPr>
                                        <m:t>8</m:t>
                                      </m:r>
                                    </m:den>
                                  </m:f>
                                </m:e>
                              </m:d>
                              <m:r>
                                <a:rPr lang="en-US" altLang="zh-TW" sz="1400" kern="100">
                                  <a:latin typeface="Cambria Math" panose="02040503050406030204" pitchFamily="18" charset="0"/>
                                </a:rPr>
                                <m:t>+4×</m:t>
                              </m:r>
                              <m:f>
                                <m:fPr>
                                  <m:ctrlPr>
                                    <a:rPr lang="zh-TW" altLang="zh-TW" sz="1400" i="1" kern="100">
                                      <a:latin typeface="Cambria Math" panose="02040503050406030204" pitchFamily="18" charset="0"/>
                                    </a:rPr>
                                  </m:ctrlPr>
                                </m:fPr>
                                <m:num>
                                  <m:r>
                                    <a:rPr lang="en-US" altLang="zh-TW" sz="1400" kern="100">
                                      <a:latin typeface="Cambria Math" panose="02040503050406030204" pitchFamily="18" charset="0"/>
                                    </a:rPr>
                                    <m:t>𝑛</m:t>
                                  </m:r>
                                </m:num>
                                <m:den>
                                  <m:r>
                                    <a:rPr lang="en-US" altLang="zh-TW" sz="1400" kern="100">
                                      <a:latin typeface="Cambria Math" panose="02040503050406030204" pitchFamily="18" charset="0"/>
                                    </a:rPr>
                                    <m:t>4</m:t>
                                  </m:r>
                                </m:den>
                              </m:f>
                            </m:e>
                          </m:d>
                          <m:r>
                            <a:rPr lang="en-US" altLang="zh-TW" sz="1400" kern="100">
                              <a:latin typeface="Cambria Math" panose="02040503050406030204" pitchFamily="18" charset="0"/>
                            </a:rPr>
                            <m:t>+4×</m:t>
                          </m:r>
                          <m:f>
                            <m:fPr>
                              <m:ctrlPr>
                                <a:rPr lang="zh-TW" altLang="zh-TW" sz="1400" i="1" kern="100">
                                  <a:latin typeface="Cambria Math" panose="02040503050406030204" pitchFamily="18" charset="0"/>
                                </a:rPr>
                              </m:ctrlPr>
                            </m:fPr>
                            <m:num>
                              <m:r>
                                <a:rPr lang="en-US" altLang="zh-TW" sz="1400" kern="100">
                                  <a:latin typeface="Cambria Math" panose="02040503050406030204" pitchFamily="18" charset="0"/>
                                </a:rPr>
                                <m:t>𝑛</m:t>
                              </m:r>
                            </m:num>
                            <m:den>
                              <m:r>
                                <a:rPr lang="en-US" altLang="zh-TW" sz="1400" kern="100">
                                  <a:latin typeface="Cambria Math" panose="02040503050406030204" pitchFamily="18" charset="0"/>
                                </a:rPr>
                                <m:t>2</m:t>
                              </m:r>
                            </m:den>
                          </m:f>
                        </m:e>
                      </m:d>
                      <m:r>
                        <a:rPr lang="en-US" altLang="zh-TW" sz="1400" kern="100">
                          <a:latin typeface="Cambria Math" panose="02040503050406030204" pitchFamily="18" charset="0"/>
                        </a:rPr>
                        <m:t>+4</m:t>
                      </m:r>
                      <m:r>
                        <a:rPr lang="en-US" altLang="zh-TW" sz="1400" kern="100">
                          <a:latin typeface="Cambria Math" panose="02040503050406030204" pitchFamily="18" charset="0"/>
                        </a:rPr>
                        <m:t>𝑛</m:t>
                      </m:r>
                    </m:oMath>
                  </m:oMathPara>
                </a14:m>
                <a:endParaRPr lang="zh-TW" altLang="zh-TW" sz="1400" kern="100" dirty="0">
                  <a:latin typeface="Times New Roman" panose="02020603050405020304" pitchFamily="18" charset="0"/>
                  <a:ea typeface="標楷體" panose="03000509000000000000" pitchFamily="65" charset="-120"/>
                  <a:cs typeface="Times New Roman" panose="02020603050405020304" pitchFamily="18" charset="0"/>
                </a:endParaRPr>
              </a:p>
              <a:p>
                <a:pPr>
                  <a:lnSpc>
                    <a:spcPct val="150000"/>
                  </a:lnSpc>
                  <a:spcBef>
                    <a:spcPts val="600"/>
                  </a:spcBef>
                </a:pPr>
                <a14:m>
                  <m:oMathPara xmlns:m="http://schemas.openxmlformats.org/officeDocument/2006/math">
                    <m:oMathParaPr>
                      <m:jc m:val="left"/>
                    </m:oMathParaPr>
                    <m:oMath xmlns:m="http://schemas.openxmlformats.org/officeDocument/2006/math">
                      <m:r>
                        <a:rPr lang="en-US" altLang="zh-TW" sz="1400" kern="100" smtClean="0">
                          <a:effectLst/>
                          <a:latin typeface="Cambria Math" panose="02040503050406030204" pitchFamily="18" charset="0"/>
                        </a:rPr>
                        <m:t>3×</m:t>
                      </m:r>
                      <m:d>
                        <m:dPr>
                          <m:ctrlPr>
                            <a:rPr lang="zh-TW" altLang="zh-TW" sz="1400" i="1" kern="100">
                              <a:effectLst/>
                              <a:latin typeface="Cambria Math" panose="02040503050406030204" pitchFamily="18" charset="0"/>
                            </a:rPr>
                          </m:ctrlPr>
                        </m:dPr>
                        <m:e>
                          <m:r>
                            <a:rPr lang="en-US" altLang="zh-TW" sz="1400" kern="100">
                              <a:effectLst/>
                              <a:latin typeface="Cambria Math" panose="02040503050406030204" pitchFamily="18" charset="0"/>
                            </a:rPr>
                            <m:t>3×</m:t>
                          </m:r>
                          <m:d>
                            <m:dPr>
                              <m:ctrlPr>
                                <a:rPr lang="zh-TW" altLang="zh-TW" sz="1400" i="1" kern="100">
                                  <a:effectLst/>
                                  <a:latin typeface="Cambria Math" panose="02040503050406030204" pitchFamily="18" charset="0"/>
                                </a:rPr>
                              </m:ctrlPr>
                            </m:dPr>
                            <m:e>
                              <m:r>
                                <a:rPr lang="en-US" altLang="zh-TW" sz="1400" kern="100">
                                  <a:effectLst/>
                                  <a:latin typeface="Cambria Math" panose="02040503050406030204" pitchFamily="18" charset="0"/>
                                </a:rPr>
                                <m:t>3×</m:t>
                              </m:r>
                              <m:d>
                                <m:dPr>
                                  <m:ctrlPr>
                                    <a:rPr lang="zh-TW" altLang="zh-TW" sz="1400" i="1" kern="100">
                                      <a:effectLst/>
                                      <a:latin typeface="Cambria Math" panose="02040503050406030204" pitchFamily="18" charset="0"/>
                                    </a:rPr>
                                  </m:ctrlPr>
                                </m:dPr>
                                <m:e>
                                  <m:r>
                                    <a:rPr lang="en-US" altLang="zh-TW" sz="1400" kern="100">
                                      <a:effectLst/>
                                      <a:latin typeface="Cambria Math" panose="02040503050406030204" pitchFamily="18" charset="0"/>
                                    </a:rPr>
                                    <m:t>3×</m:t>
                                  </m:r>
                                  <m:d>
                                    <m:dPr>
                                      <m:ctrlPr>
                                        <a:rPr lang="zh-TW" altLang="zh-TW" sz="1400" i="1" kern="100">
                                          <a:effectLst/>
                                          <a:latin typeface="Cambria Math" panose="02040503050406030204" pitchFamily="18" charset="0"/>
                                        </a:rPr>
                                      </m:ctrlPr>
                                    </m:dPr>
                                    <m:e>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16</m:t>
                                          </m:r>
                                        </m:den>
                                      </m:f>
                                      <m:r>
                                        <a:rPr lang="en-US" altLang="zh-TW" sz="1400" kern="100">
                                          <a:effectLst/>
                                          <a:latin typeface="Cambria Math" panose="02040503050406030204" pitchFamily="18" charset="0"/>
                                        </a:rPr>
                                        <m:t>×</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16</m:t>
                                          </m:r>
                                        </m:den>
                                      </m:f>
                                    </m:e>
                                  </m:d>
                                  <m:r>
                                    <a:rPr lang="en-US" altLang="zh-TW" sz="1400" kern="100">
                                      <a:effectLst/>
                                      <a:latin typeface="Cambria Math" panose="02040503050406030204" pitchFamily="18" charset="0"/>
                                    </a:rPr>
                                    <m:t>+4×</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8</m:t>
                                      </m:r>
                                    </m:den>
                                  </m:f>
                                </m:e>
                              </m:d>
                              <m:r>
                                <a:rPr lang="en-US" altLang="zh-TW" sz="1400" kern="100">
                                  <a:effectLst/>
                                  <a:latin typeface="Cambria Math" panose="02040503050406030204" pitchFamily="18" charset="0"/>
                                </a:rPr>
                                <m:t>+4×</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4</m:t>
                                  </m:r>
                                </m:den>
                              </m:f>
                            </m:e>
                          </m:d>
                          <m:r>
                            <a:rPr lang="en-US" altLang="zh-TW" sz="1400" kern="100">
                              <a:effectLst/>
                              <a:latin typeface="Cambria Math" panose="02040503050406030204" pitchFamily="18" charset="0"/>
                            </a:rPr>
                            <m:t>+4×</m:t>
                          </m:r>
                          <m:f>
                            <m:fPr>
                              <m:ctrlPr>
                                <a:rPr lang="zh-TW" altLang="zh-TW" sz="1400" i="1" kern="100">
                                  <a:effectLst/>
                                  <a:latin typeface="Cambria Math" panose="02040503050406030204" pitchFamily="18" charset="0"/>
                                </a:rPr>
                              </m:ctrlPr>
                            </m:fPr>
                            <m:num>
                              <m:r>
                                <a:rPr lang="en-US" altLang="zh-TW" sz="1400" kern="100">
                                  <a:effectLst/>
                                  <a:latin typeface="Cambria Math" panose="02040503050406030204" pitchFamily="18" charset="0"/>
                                </a:rPr>
                                <m:t>𝑛</m:t>
                              </m:r>
                            </m:num>
                            <m:den>
                              <m:r>
                                <a:rPr lang="en-US" altLang="zh-TW" sz="1400" kern="100">
                                  <a:effectLst/>
                                  <a:latin typeface="Cambria Math" panose="02040503050406030204" pitchFamily="18" charset="0"/>
                                </a:rPr>
                                <m:t>2</m:t>
                              </m:r>
                            </m:den>
                          </m:f>
                        </m:e>
                      </m:d>
                      <m:r>
                        <a:rPr lang="en-US" altLang="zh-TW" sz="1400" kern="100">
                          <a:effectLst/>
                          <a:latin typeface="Cambria Math" panose="02040503050406030204" pitchFamily="18" charset="0"/>
                        </a:rPr>
                        <m:t>+4</m:t>
                      </m:r>
                      <m:r>
                        <a:rPr lang="en-US" altLang="zh-TW" sz="1400" kern="100">
                          <a:effectLst/>
                          <a:latin typeface="Cambria Math" panose="02040503050406030204" pitchFamily="18" charset="0"/>
                        </a:rPr>
                        <m:t>𝑛</m:t>
                      </m:r>
                    </m:oMath>
                  </m:oMathPara>
                </a14:m>
                <a:endPar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ct val="150000"/>
                  </a:lnSpc>
                  <a:spcBef>
                    <a:spcPts val="600"/>
                  </a:spcBef>
                </a:pPr>
                <a:r>
                  <a:rPr lang="en-US" altLang="zh-TW" sz="1400" kern="100" dirty="0">
                    <a:latin typeface="Times New Roman" panose="02020603050405020304" pitchFamily="18" charset="0"/>
                    <a:ea typeface="標楷體" panose="03000509000000000000" pitchFamily="65" charset="-120"/>
                    <a:cs typeface="Times New Roman" panose="02020603050405020304" pitchFamily="18" charset="0"/>
                  </a:rPr>
                  <a:t>…</a:t>
                </a:r>
              </a:p>
            </p:txBody>
          </p:sp>
        </mc:Choice>
        <mc:Fallback xmlns="">
          <p:sp>
            <p:nvSpPr>
              <p:cNvPr id="13" name="文字方塊 12">
                <a:extLst>
                  <a:ext uri="{FF2B5EF4-FFF2-40B4-BE49-F238E27FC236}">
                    <a16:creationId xmlns:a16="http://schemas.microsoft.com/office/drawing/2014/main" id="{C35B2A9A-A8EA-44A3-AF93-D887CA72F9A9}"/>
                  </a:ext>
                </a:extLst>
              </p:cNvPr>
              <p:cNvSpPr txBox="1">
                <a:spLocks noRot="1" noChangeAspect="1" noMove="1" noResize="1" noEditPoints="1" noAdjustHandles="1" noChangeArrowheads="1" noChangeShapeType="1" noTextEdit="1"/>
              </p:cNvSpPr>
              <p:nvPr/>
            </p:nvSpPr>
            <p:spPr>
              <a:xfrm>
                <a:off x="807817" y="1270305"/>
                <a:ext cx="5288183" cy="2739789"/>
              </a:xfrm>
              <a:prstGeom prst="rect">
                <a:avLst/>
              </a:prstGeom>
              <a:blipFill>
                <a:blip r:embed="rId3"/>
                <a:stretch>
                  <a:fillRect l="-346" b="-1333"/>
                </a:stretch>
              </a:blipFill>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DB139DCF-C0A6-4245-A4A1-95B7BC7EEEEB}"/>
              </a:ext>
            </a:extLst>
          </p:cNvPr>
          <p:cNvSpPr/>
          <p:nvPr/>
        </p:nvSpPr>
        <p:spPr>
          <a:xfrm>
            <a:off x="6723380" y="5227320"/>
            <a:ext cx="1800000" cy="10815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文字方塊 10">
            <a:extLst>
              <a:ext uri="{FF2B5EF4-FFF2-40B4-BE49-F238E27FC236}">
                <a16:creationId xmlns:a16="http://schemas.microsoft.com/office/drawing/2014/main" id="{73359B7B-6569-4B76-9BDA-0705B8BBC88A}"/>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CE9CA774-16A8-4D61-A4A5-A5C33D5488FD}"/>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98538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72519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Karatsuba Multiplier : Implementation </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2D1B1EE9-ECE3-4E83-9F49-AB7AC7DF29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3012" y="1005251"/>
            <a:ext cx="4525976" cy="5400000"/>
          </a:xfrm>
          <a:prstGeom prst="rect">
            <a:avLst/>
          </a:prstGeom>
        </p:spPr>
      </p:pic>
      <p:sp>
        <p:nvSpPr>
          <p:cNvPr id="8" name="文字方塊 7">
            <a:extLst>
              <a:ext uri="{FF2B5EF4-FFF2-40B4-BE49-F238E27FC236}">
                <a16:creationId xmlns:a16="http://schemas.microsoft.com/office/drawing/2014/main" id="{952E53F8-2132-43A7-A3E5-F44EAF7122E3}"/>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D7E2268F-4FA7-457D-AD6F-3C296E6C301B}"/>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9882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918235"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Semiconductor Intellectual Property Core</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A31ED915-941C-4F6C-A3A6-A8154C8502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853" y="2233534"/>
            <a:ext cx="4233997" cy="2880000"/>
          </a:xfrm>
          <a:prstGeom prst="rect">
            <a:avLst/>
          </a:prstGeom>
        </p:spPr>
      </p:pic>
      <p:pic>
        <p:nvPicPr>
          <p:cNvPr id="9" name="圖片 8">
            <a:extLst>
              <a:ext uri="{FF2B5EF4-FFF2-40B4-BE49-F238E27FC236}">
                <a16:creationId xmlns:a16="http://schemas.microsoft.com/office/drawing/2014/main" id="{7AF7C5D2-A8D0-4965-9F8D-7A79C5D2C3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5275" y="2233534"/>
            <a:ext cx="5809608" cy="2880000"/>
          </a:xfrm>
          <a:prstGeom prst="rect">
            <a:avLst/>
          </a:prstGeom>
        </p:spPr>
      </p:pic>
      <p:sp>
        <p:nvSpPr>
          <p:cNvPr id="10" name="文字方塊 9">
            <a:extLst>
              <a:ext uri="{FF2B5EF4-FFF2-40B4-BE49-F238E27FC236}">
                <a16:creationId xmlns:a16="http://schemas.microsoft.com/office/drawing/2014/main" id="{5757EBA2-5038-4E07-94EB-FCF8E9CA1A51}"/>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a16="http://schemas.microsoft.com/office/drawing/2014/main" id="{DE1C14BE-442B-4F0A-A48B-64AC89AD633D}"/>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36361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接點: 肘形 21">
            <a:extLst>
              <a:ext uri="{FF2B5EF4-FFF2-40B4-BE49-F238E27FC236}">
                <a16:creationId xmlns:a16="http://schemas.microsoft.com/office/drawing/2014/main" id="{D8BFBA54-3B37-4CBF-BB81-1049429E0370}"/>
              </a:ext>
            </a:extLst>
          </p:cNvPr>
          <p:cNvCxnSpPr>
            <a:cxnSpLocks/>
            <a:stCxn id="83" idx="2"/>
            <a:endCxn id="121" idx="0"/>
          </p:cNvCxnSpPr>
          <p:nvPr/>
        </p:nvCxnSpPr>
        <p:spPr>
          <a:xfrm rot="5400000" flipH="1" flipV="1">
            <a:off x="6947383" y="2603589"/>
            <a:ext cx="2889153" cy="2519772"/>
          </a:xfrm>
          <a:prstGeom prst="bentConnector5">
            <a:avLst>
              <a:gd name="adj1" fmla="val -35144"/>
              <a:gd name="adj2" fmla="val 46045"/>
              <a:gd name="adj3" fmla="val 11490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4684798"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Algorithmic-State Machine</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t>
            </a:r>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ASM</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t>
            </a:r>
            <a:endPar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4"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grpSp>
        <p:nvGrpSpPr>
          <p:cNvPr id="32" name="群組 31">
            <a:extLst>
              <a:ext uri="{FF2B5EF4-FFF2-40B4-BE49-F238E27FC236}">
                <a16:creationId xmlns:a16="http://schemas.microsoft.com/office/drawing/2014/main" id="{64F789C8-CC17-4F48-A95C-683D2E62436A}"/>
              </a:ext>
            </a:extLst>
          </p:cNvPr>
          <p:cNvGrpSpPr/>
          <p:nvPr/>
        </p:nvGrpSpPr>
        <p:grpSpPr>
          <a:xfrm>
            <a:off x="1850991" y="1484178"/>
            <a:ext cx="1179813" cy="506408"/>
            <a:chOff x="2883354" y="2394160"/>
            <a:chExt cx="1179813" cy="506408"/>
          </a:xfrm>
        </p:grpSpPr>
        <p:sp>
          <p:nvSpPr>
            <p:cNvPr id="111" name="矩形 110">
              <a:extLst>
                <a:ext uri="{FF2B5EF4-FFF2-40B4-BE49-F238E27FC236}">
                  <a16:creationId xmlns:a16="http://schemas.microsoft.com/office/drawing/2014/main" id="{40C65BE1-59F2-49C2-AE40-66CAABF61C28}"/>
                </a:ext>
              </a:extLst>
            </p:cNvPr>
            <p:cNvSpPr/>
            <p:nvPr/>
          </p:nvSpPr>
          <p:spPr>
            <a:xfrm>
              <a:off x="2911167" y="2612568"/>
              <a:ext cx="1152000" cy="288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solidFill>
                  <a:sysClr val="windowText" lastClr="000000"/>
                </a:solidFill>
                <a:latin typeface="Times New Roman" panose="02020603050405020304" pitchFamily="18" charset="0"/>
                <a:cs typeface="Times New Roman" panose="02020603050405020304" pitchFamily="18" charset="0"/>
              </a:endParaRPr>
            </a:p>
          </p:txBody>
        </p:sp>
        <p:sp>
          <p:nvSpPr>
            <p:cNvPr id="112" name="文字方塊 111">
              <a:extLst>
                <a:ext uri="{FF2B5EF4-FFF2-40B4-BE49-F238E27FC236}">
                  <a16:creationId xmlns:a16="http://schemas.microsoft.com/office/drawing/2014/main" id="{F6C9E0AA-AD4D-4F4F-94A7-052D1BF348BB}"/>
                </a:ext>
              </a:extLst>
            </p:cNvPr>
            <p:cNvSpPr txBox="1"/>
            <p:nvPr/>
          </p:nvSpPr>
          <p:spPr>
            <a:xfrm>
              <a:off x="2883354" y="2394160"/>
              <a:ext cx="504000" cy="246221"/>
            </a:xfrm>
            <a:prstGeom prst="rect">
              <a:avLst/>
            </a:prstGeom>
            <a:noFill/>
            <a:ln w="12700">
              <a:noFill/>
            </a:ln>
          </p:spPr>
          <p:txBody>
            <a:bodyPr wrap="square" rtlCol="0">
              <a:spAutoFit/>
            </a:bodyPr>
            <a:lstStyle/>
            <a:p>
              <a:r>
                <a:rPr lang="en-US" altLang="zh-TW" sz="1000" dirty="0">
                  <a:latin typeface="Times New Roman" panose="02020603050405020304" pitchFamily="18" charset="0"/>
                  <a:cs typeface="Times New Roman" panose="02020603050405020304" pitchFamily="18" charset="0"/>
                </a:rPr>
                <a:t>IDLE</a:t>
              </a:r>
              <a:endParaRPr lang="zh-TW" altLang="en-US" sz="1000" dirty="0">
                <a:latin typeface="Times New Roman" panose="02020603050405020304" pitchFamily="18" charset="0"/>
                <a:cs typeface="Times New Roman" panose="02020603050405020304" pitchFamily="18" charset="0"/>
              </a:endParaRPr>
            </a:p>
          </p:txBody>
        </p:sp>
      </p:grpSp>
      <p:sp>
        <p:nvSpPr>
          <p:cNvPr id="33" name="矩形 32">
            <a:extLst>
              <a:ext uri="{FF2B5EF4-FFF2-40B4-BE49-F238E27FC236}">
                <a16:creationId xmlns:a16="http://schemas.microsoft.com/office/drawing/2014/main" id="{948C8324-7A6B-4645-95E0-AF572E38A5AB}"/>
              </a:ext>
            </a:extLst>
          </p:cNvPr>
          <p:cNvSpPr/>
          <p:nvPr/>
        </p:nvSpPr>
        <p:spPr>
          <a:xfrm>
            <a:off x="1878804" y="4011961"/>
            <a:ext cx="1152000" cy="288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solidFill>
                <a:sysClr val="windowText" lastClr="000000"/>
              </a:solidFill>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735A4DAA-13BC-45E1-BFBD-DEF880CED4E1}"/>
              </a:ext>
            </a:extLst>
          </p:cNvPr>
          <p:cNvSpPr txBox="1"/>
          <p:nvPr/>
        </p:nvSpPr>
        <p:spPr>
          <a:xfrm>
            <a:off x="1850990" y="3794974"/>
            <a:ext cx="720000" cy="244800"/>
          </a:xfrm>
          <a:prstGeom prst="rect">
            <a:avLst/>
          </a:prstGeom>
          <a:noFill/>
          <a:ln w="12700">
            <a:noFill/>
          </a:ln>
        </p:spPr>
        <p:txBody>
          <a:bodyPr wrap="square" rtlCol="0">
            <a:spAutoFit/>
          </a:bodyPr>
          <a:lstStyle/>
          <a:p>
            <a:r>
              <a:rPr lang="en-US" altLang="zh-TW" sz="1000" dirty="0">
                <a:latin typeface="Times New Roman" panose="02020603050405020304" pitchFamily="18" charset="0"/>
                <a:cs typeface="Times New Roman" panose="02020603050405020304" pitchFamily="18" charset="0"/>
              </a:rPr>
              <a:t>H_KEY</a:t>
            </a:r>
            <a:endParaRPr lang="zh-TW" altLang="en-US" sz="1000" dirty="0">
              <a:latin typeface="Times New Roman" panose="02020603050405020304" pitchFamily="18" charset="0"/>
              <a:cs typeface="Times New Roman" panose="02020603050405020304" pitchFamily="18" charset="0"/>
            </a:endParaRPr>
          </a:p>
        </p:txBody>
      </p:sp>
      <p:sp>
        <p:nvSpPr>
          <p:cNvPr id="36" name="六邊形 35">
            <a:extLst>
              <a:ext uri="{FF2B5EF4-FFF2-40B4-BE49-F238E27FC236}">
                <a16:creationId xmlns:a16="http://schemas.microsoft.com/office/drawing/2014/main" id="{A793A577-C234-4969-BE4F-0BE53EDC3067}"/>
              </a:ext>
            </a:extLst>
          </p:cNvPr>
          <p:cNvSpPr/>
          <p:nvPr/>
        </p:nvSpPr>
        <p:spPr>
          <a:xfrm>
            <a:off x="1734804" y="2282396"/>
            <a:ext cx="1440000" cy="576000"/>
          </a:xfrm>
          <a:prstGeom prst="hexagon">
            <a:avLst/>
          </a:prstGeom>
          <a:solidFill>
            <a:schemeClr val="accent3">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ready == 1 </a:t>
            </a:r>
            <a:br>
              <a:rPr lang="en-US" altLang="zh-TW" sz="1000" dirty="0">
                <a:solidFill>
                  <a:srgbClr val="000000"/>
                </a:solidFill>
                <a:latin typeface="Times New Roman" panose="02020603050405020304" pitchFamily="18" charset="0"/>
                <a:cs typeface="Times New Roman" panose="02020603050405020304" pitchFamily="18" charset="0"/>
              </a:rPr>
            </a:br>
            <a:r>
              <a:rPr lang="en-US" altLang="zh-TW" sz="1000" dirty="0">
                <a:solidFill>
                  <a:srgbClr val="000000"/>
                </a:solidFill>
                <a:latin typeface="Times New Roman" panose="02020603050405020304" pitchFamily="18" charset="0"/>
                <a:cs typeface="Times New Roman" panose="02020603050405020304" pitchFamily="18" charset="0"/>
              </a:rPr>
              <a:t>&amp;&amp;</a:t>
            </a:r>
            <a:br>
              <a:rPr lang="en-US" altLang="zh-TW" sz="1000" dirty="0">
                <a:solidFill>
                  <a:srgbClr val="000000"/>
                </a:solidFill>
                <a:latin typeface="Times New Roman" panose="02020603050405020304" pitchFamily="18" charset="0"/>
                <a:cs typeface="Times New Roman" panose="02020603050405020304" pitchFamily="18" charset="0"/>
              </a:rPr>
            </a:br>
            <a:r>
              <a:rPr lang="en-US" altLang="zh-TW" sz="1000" dirty="0" err="1">
                <a:solidFill>
                  <a:srgbClr val="000000"/>
                </a:solidFill>
                <a:latin typeface="Times New Roman" panose="02020603050405020304" pitchFamily="18" charset="0"/>
                <a:cs typeface="Times New Roman" panose="02020603050405020304" pitchFamily="18" charset="0"/>
              </a:rPr>
              <a:t>in_type</a:t>
            </a:r>
            <a:r>
              <a:rPr lang="en-US" altLang="zh-TW" sz="1000" dirty="0">
                <a:solidFill>
                  <a:srgbClr val="000000"/>
                </a:solidFill>
                <a:latin typeface="Times New Roman" panose="02020603050405020304" pitchFamily="18" charset="0"/>
                <a:cs typeface="Times New Roman" panose="02020603050405020304" pitchFamily="18" charset="0"/>
              </a:rPr>
              <a:t> == `KEY</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37" name="矩形: 圓角 36">
            <a:extLst>
              <a:ext uri="{FF2B5EF4-FFF2-40B4-BE49-F238E27FC236}">
                <a16:creationId xmlns:a16="http://schemas.microsoft.com/office/drawing/2014/main" id="{5D66054E-A21E-4198-92A2-7214A0A258C6}"/>
              </a:ext>
            </a:extLst>
          </p:cNvPr>
          <p:cNvSpPr/>
          <p:nvPr/>
        </p:nvSpPr>
        <p:spPr>
          <a:xfrm>
            <a:off x="1914232" y="3146094"/>
            <a:ext cx="1080000" cy="288000"/>
          </a:xfrm>
          <a:prstGeom prst="roundRect">
            <a:avLst/>
          </a:prstGeom>
          <a:solidFill>
            <a:schemeClr val="accent4">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key_reg</a:t>
            </a:r>
            <a:r>
              <a:rPr lang="en-US" altLang="zh-TW" sz="1000" dirty="0">
                <a:solidFill>
                  <a:srgbClr val="000000"/>
                </a:solidFill>
                <a:latin typeface="Times New Roman" panose="02020603050405020304" pitchFamily="18" charset="0"/>
                <a:cs typeface="Times New Roman" panose="02020603050405020304" pitchFamily="18" charset="0"/>
              </a:rPr>
              <a:t> </a:t>
            </a:r>
            <a:r>
              <a:rPr lang="zh-TW" altLang="en-US" sz="1000" dirty="0">
                <a:solidFill>
                  <a:srgbClr val="000000"/>
                </a:solidFill>
                <a:latin typeface="Times New Roman" panose="02020603050405020304" pitchFamily="18" charset="0"/>
                <a:cs typeface="Times New Roman" panose="02020603050405020304" pitchFamily="18" charset="0"/>
              </a:rPr>
              <a:t>← </a:t>
            </a:r>
            <a:r>
              <a:rPr lang="en-US" altLang="zh-TW" sz="1000" dirty="0">
                <a:solidFill>
                  <a:srgbClr val="000000"/>
                </a:solidFill>
                <a:latin typeface="Times New Roman" panose="02020603050405020304" pitchFamily="18" charset="0"/>
                <a:cs typeface="Times New Roman" panose="02020603050405020304" pitchFamily="18" charset="0"/>
              </a:rPr>
              <a:t>in</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8BDA45FE-8DDC-454A-A468-C8D31D075037}"/>
              </a:ext>
            </a:extLst>
          </p:cNvPr>
          <p:cNvCxnSpPr>
            <a:cxnSpLocks/>
          </p:cNvCxnSpPr>
          <p:nvPr/>
        </p:nvCxnSpPr>
        <p:spPr>
          <a:xfrm>
            <a:off x="2452899" y="1990586"/>
            <a:ext cx="0" cy="288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接點: 肘形 38">
            <a:extLst>
              <a:ext uri="{FF2B5EF4-FFF2-40B4-BE49-F238E27FC236}">
                <a16:creationId xmlns:a16="http://schemas.microsoft.com/office/drawing/2014/main" id="{49E547F2-0EF3-4D01-A9DA-3314867265D0}"/>
              </a:ext>
            </a:extLst>
          </p:cNvPr>
          <p:cNvCxnSpPr>
            <a:cxnSpLocks/>
            <a:stCxn id="36" idx="3"/>
            <a:endCxn id="111" idx="1"/>
          </p:cNvCxnSpPr>
          <p:nvPr/>
        </p:nvCxnSpPr>
        <p:spPr>
          <a:xfrm rot="10800000" flipH="1">
            <a:off x="1734804" y="1846586"/>
            <a:ext cx="144000" cy="723810"/>
          </a:xfrm>
          <a:prstGeom prst="bentConnector3">
            <a:avLst>
              <a:gd name="adj1" fmla="val -101865"/>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六邊形 39">
            <a:extLst>
              <a:ext uri="{FF2B5EF4-FFF2-40B4-BE49-F238E27FC236}">
                <a16:creationId xmlns:a16="http://schemas.microsoft.com/office/drawing/2014/main" id="{B5F0A87C-5A7E-41C4-894B-1120BDF9F5E1}"/>
              </a:ext>
            </a:extLst>
          </p:cNvPr>
          <p:cNvSpPr/>
          <p:nvPr/>
        </p:nvSpPr>
        <p:spPr>
          <a:xfrm>
            <a:off x="1878804" y="5227955"/>
            <a:ext cx="1152000" cy="288000"/>
          </a:xfrm>
          <a:prstGeom prst="hexagon">
            <a:avLst/>
          </a:prstGeom>
          <a:solidFill>
            <a:schemeClr val="accent3">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aes_out_valid</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41" name="矩形: 圓角 40">
            <a:extLst>
              <a:ext uri="{FF2B5EF4-FFF2-40B4-BE49-F238E27FC236}">
                <a16:creationId xmlns:a16="http://schemas.microsoft.com/office/drawing/2014/main" id="{A424216E-72B3-42E6-B8AB-FCB015F5193C}"/>
              </a:ext>
            </a:extLst>
          </p:cNvPr>
          <p:cNvSpPr/>
          <p:nvPr/>
        </p:nvSpPr>
        <p:spPr>
          <a:xfrm>
            <a:off x="1734232" y="5807777"/>
            <a:ext cx="1440000" cy="288000"/>
          </a:xfrm>
          <a:prstGeom prst="roundRect">
            <a:avLst/>
          </a:prstGeom>
          <a:solidFill>
            <a:schemeClr val="accent4">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hash_in_w</a:t>
            </a:r>
            <a:r>
              <a:rPr lang="en-US" altLang="zh-TW" sz="1000" dirty="0">
                <a:solidFill>
                  <a:srgbClr val="000000"/>
                </a:solidFill>
                <a:latin typeface="Times New Roman" panose="02020603050405020304" pitchFamily="18" charset="0"/>
                <a:cs typeface="Times New Roman" panose="02020603050405020304" pitchFamily="18" charset="0"/>
              </a:rPr>
              <a:t> </a:t>
            </a:r>
            <a:r>
              <a:rPr lang="zh-TW" altLang="en-US" sz="1000" dirty="0">
                <a:solidFill>
                  <a:srgbClr val="000000"/>
                </a:solidFill>
                <a:latin typeface="Times New Roman" panose="02020603050405020304" pitchFamily="18" charset="0"/>
                <a:cs typeface="Times New Roman" panose="02020603050405020304" pitchFamily="18" charset="0"/>
              </a:rPr>
              <a:t>← </a:t>
            </a:r>
            <a:r>
              <a:rPr lang="en-US" altLang="zh-TW" sz="1000" dirty="0" err="1">
                <a:solidFill>
                  <a:srgbClr val="000000"/>
                </a:solidFill>
                <a:latin typeface="Times New Roman" panose="02020603050405020304" pitchFamily="18" charset="0"/>
                <a:cs typeface="Times New Roman" panose="02020603050405020304" pitchFamily="18" charset="0"/>
              </a:rPr>
              <a:t>aes_out</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42" name="矩形: 圓角 41">
            <a:extLst>
              <a:ext uri="{FF2B5EF4-FFF2-40B4-BE49-F238E27FC236}">
                <a16:creationId xmlns:a16="http://schemas.microsoft.com/office/drawing/2014/main" id="{1C213F42-5C38-4E78-9D04-37FA13083033}"/>
              </a:ext>
            </a:extLst>
          </p:cNvPr>
          <p:cNvSpPr/>
          <p:nvPr/>
        </p:nvSpPr>
        <p:spPr>
          <a:xfrm>
            <a:off x="1823101" y="4581702"/>
            <a:ext cx="1260000" cy="360000"/>
          </a:xfrm>
          <a:prstGeom prst="roundRect">
            <a:avLst/>
          </a:prstGeom>
          <a:solidFill>
            <a:schemeClr val="accent4">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aes_in</a:t>
            </a:r>
            <a:r>
              <a:rPr lang="en-US" altLang="zh-TW" sz="1000" dirty="0">
                <a:solidFill>
                  <a:srgbClr val="000000"/>
                </a:solidFill>
                <a:latin typeface="Times New Roman" panose="02020603050405020304" pitchFamily="18" charset="0"/>
                <a:cs typeface="Times New Roman" panose="02020603050405020304" pitchFamily="18" charset="0"/>
              </a:rPr>
              <a:t> </a:t>
            </a:r>
            <a:r>
              <a:rPr lang="zh-TW" altLang="en-US" sz="1000" dirty="0">
                <a:solidFill>
                  <a:srgbClr val="000000"/>
                </a:solidFill>
                <a:latin typeface="Times New Roman" panose="02020603050405020304" pitchFamily="18" charset="0"/>
                <a:cs typeface="Times New Roman" panose="02020603050405020304" pitchFamily="18" charset="0"/>
              </a:rPr>
              <a:t>← </a:t>
            </a:r>
            <a:r>
              <a:rPr lang="en-US" altLang="zh-TW" sz="1000" dirty="0">
                <a:solidFill>
                  <a:srgbClr val="000000"/>
                </a:solidFill>
                <a:latin typeface="Times New Roman" panose="02020603050405020304" pitchFamily="18" charset="0"/>
                <a:cs typeface="Times New Roman" panose="02020603050405020304" pitchFamily="18" charset="0"/>
              </a:rPr>
              <a:t>128’h0</a:t>
            </a:r>
          </a:p>
          <a:p>
            <a:pPr algn="ctr"/>
            <a:r>
              <a:rPr lang="en-US" altLang="zh-TW" sz="1000" dirty="0" err="1">
                <a:solidFill>
                  <a:srgbClr val="000000"/>
                </a:solidFill>
                <a:latin typeface="Times New Roman" panose="02020603050405020304" pitchFamily="18" charset="0"/>
                <a:cs typeface="Times New Roman" panose="02020603050405020304" pitchFamily="18" charset="0"/>
              </a:rPr>
              <a:t>tag_reg</a:t>
            </a:r>
            <a:r>
              <a:rPr lang="en-US" altLang="zh-TW" sz="1000" dirty="0">
                <a:solidFill>
                  <a:srgbClr val="000000"/>
                </a:solidFill>
                <a:latin typeface="Times New Roman" panose="02020603050405020304" pitchFamily="18" charset="0"/>
                <a:cs typeface="Times New Roman" panose="02020603050405020304" pitchFamily="18" charset="0"/>
              </a:rPr>
              <a:t> </a:t>
            </a:r>
            <a:r>
              <a:rPr lang="zh-TW" altLang="en-US" sz="1000" dirty="0">
                <a:solidFill>
                  <a:srgbClr val="000000"/>
                </a:solidFill>
                <a:latin typeface="Times New Roman" panose="02020603050405020304" pitchFamily="18" charset="0"/>
                <a:cs typeface="Times New Roman" panose="02020603050405020304" pitchFamily="18" charset="0"/>
              </a:rPr>
              <a:t>← </a:t>
            </a:r>
            <a:r>
              <a:rPr lang="en-US" altLang="zh-TW" sz="1000" dirty="0">
                <a:solidFill>
                  <a:srgbClr val="000000"/>
                </a:solidFill>
                <a:latin typeface="Times New Roman" panose="02020603050405020304" pitchFamily="18" charset="0"/>
                <a:cs typeface="Times New Roman" panose="02020603050405020304" pitchFamily="18" charset="0"/>
              </a:rPr>
              <a:t>in</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43" name="直線單箭頭接點 42">
            <a:extLst>
              <a:ext uri="{FF2B5EF4-FFF2-40B4-BE49-F238E27FC236}">
                <a16:creationId xmlns:a16="http://schemas.microsoft.com/office/drawing/2014/main" id="{4B768F3E-5E85-458F-A19D-ECA68EC16878}"/>
              </a:ext>
            </a:extLst>
          </p:cNvPr>
          <p:cNvCxnSpPr>
            <a:cxnSpLocks/>
          </p:cNvCxnSpPr>
          <p:nvPr/>
        </p:nvCxnSpPr>
        <p:spPr>
          <a:xfrm>
            <a:off x="2452327" y="2858396"/>
            <a:ext cx="0" cy="28769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7485B664-3CB7-40BE-AE1E-50E5B98E220E}"/>
              </a:ext>
            </a:extLst>
          </p:cNvPr>
          <p:cNvCxnSpPr>
            <a:cxnSpLocks/>
          </p:cNvCxnSpPr>
          <p:nvPr/>
        </p:nvCxnSpPr>
        <p:spPr>
          <a:xfrm>
            <a:off x="2452327" y="3434094"/>
            <a:ext cx="572" cy="576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12D47851-6883-4321-90A8-47321EB28E76}"/>
              </a:ext>
            </a:extLst>
          </p:cNvPr>
          <p:cNvCxnSpPr>
            <a:cxnSpLocks/>
            <a:stCxn id="33" idx="2"/>
          </p:cNvCxnSpPr>
          <p:nvPr/>
        </p:nvCxnSpPr>
        <p:spPr>
          <a:xfrm flipH="1">
            <a:off x="2454232" y="4299961"/>
            <a:ext cx="572" cy="288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FEACBFB3-C873-46FA-AF39-E1C111FD8096}"/>
              </a:ext>
            </a:extLst>
          </p:cNvPr>
          <p:cNvCxnSpPr>
            <a:cxnSpLocks/>
            <a:stCxn id="42" idx="2"/>
          </p:cNvCxnSpPr>
          <p:nvPr/>
        </p:nvCxnSpPr>
        <p:spPr>
          <a:xfrm>
            <a:off x="2453101" y="4941702"/>
            <a:ext cx="0" cy="288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AF1284CE-6EAB-4549-9AA6-57F6181636CD}"/>
              </a:ext>
            </a:extLst>
          </p:cNvPr>
          <p:cNvCxnSpPr>
            <a:cxnSpLocks/>
            <a:endCxn id="41" idx="0"/>
          </p:cNvCxnSpPr>
          <p:nvPr/>
        </p:nvCxnSpPr>
        <p:spPr>
          <a:xfrm>
            <a:off x="2453660" y="5519971"/>
            <a:ext cx="572" cy="28780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CF99DF2E-6EA3-42E8-A829-7467B2B807EC}"/>
              </a:ext>
            </a:extLst>
          </p:cNvPr>
          <p:cNvCxnSpPr>
            <a:cxnSpLocks/>
            <a:stCxn id="41" idx="2"/>
            <a:endCxn id="109" idx="0"/>
          </p:cNvCxnSpPr>
          <p:nvPr/>
        </p:nvCxnSpPr>
        <p:spPr>
          <a:xfrm rot="5400000" flipH="1" flipV="1">
            <a:off x="1697016" y="3180114"/>
            <a:ext cx="3672878" cy="2158447"/>
          </a:xfrm>
          <a:prstGeom prst="bentConnector5">
            <a:avLst>
              <a:gd name="adj1" fmla="val -6224"/>
              <a:gd name="adj2" fmla="val 43274"/>
              <a:gd name="adj3" fmla="val 11179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接點: 肘形 59">
            <a:extLst>
              <a:ext uri="{FF2B5EF4-FFF2-40B4-BE49-F238E27FC236}">
                <a16:creationId xmlns:a16="http://schemas.microsoft.com/office/drawing/2014/main" id="{CDEDFC39-EF90-4210-9268-4D5B196B66D9}"/>
              </a:ext>
            </a:extLst>
          </p:cNvPr>
          <p:cNvCxnSpPr>
            <a:cxnSpLocks/>
            <a:stCxn id="40" idx="3"/>
            <a:endCxn id="33" idx="1"/>
          </p:cNvCxnSpPr>
          <p:nvPr/>
        </p:nvCxnSpPr>
        <p:spPr>
          <a:xfrm rot="10800000">
            <a:off x="1878804" y="4155961"/>
            <a:ext cx="12700" cy="1215994"/>
          </a:xfrm>
          <a:prstGeom prst="bentConnector3">
            <a:avLst>
              <a:gd name="adj1" fmla="val 2400000"/>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8213DFEA-B79C-4215-A511-C7FAE1529ADB}"/>
              </a:ext>
            </a:extLst>
          </p:cNvPr>
          <p:cNvCxnSpPr>
            <a:cxnSpLocks/>
          </p:cNvCxnSpPr>
          <p:nvPr/>
        </p:nvCxnSpPr>
        <p:spPr>
          <a:xfrm>
            <a:off x="2452899" y="1274427"/>
            <a:ext cx="0" cy="42815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5CAF0754-824A-4746-A322-8FB641E881BF}"/>
              </a:ext>
            </a:extLst>
          </p:cNvPr>
          <p:cNvSpPr txBox="1"/>
          <p:nvPr/>
        </p:nvSpPr>
        <p:spPr>
          <a:xfrm>
            <a:off x="2162794" y="2892360"/>
            <a:ext cx="288000"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1</a:t>
            </a:r>
            <a:endParaRPr lang="zh-TW" altLang="en-US" sz="800" dirty="0">
              <a:latin typeface="Times New Roman" panose="02020603050405020304" pitchFamily="18" charset="0"/>
              <a:cs typeface="Times New Roman" panose="02020603050405020304" pitchFamily="18" charset="0"/>
            </a:endParaRPr>
          </a:p>
        </p:txBody>
      </p:sp>
      <p:sp>
        <p:nvSpPr>
          <p:cNvPr id="73" name="文字方塊 72">
            <a:extLst>
              <a:ext uri="{FF2B5EF4-FFF2-40B4-BE49-F238E27FC236}">
                <a16:creationId xmlns:a16="http://schemas.microsoft.com/office/drawing/2014/main" id="{F86AB316-201F-4D31-AD66-D1FB018F7897}"/>
              </a:ext>
            </a:extLst>
          </p:cNvPr>
          <p:cNvSpPr txBox="1"/>
          <p:nvPr/>
        </p:nvSpPr>
        <p:spPr>
          <a:xfrm>
            <a:off x="2164699" y="5544727"/>
            <a:ext cx="288000"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1</a:t>
            </a:r>
            <a:endParaRPr lang="zh-TW" altLang="en-US" sz="800" dirty="0">
              <a:latin typeface="Times New Roman" panose="02020603050405020304" pitchFamily="18" charset="0"/>
              <a:cs typeface="Times New Roman" panose="02020603050405020304" pitchFamily="18" charset="0"/>
            </a:endParaRPr>
          </a:p>
        </p:txBody>
      </p:sp>
      <p:sp>
        <p:nvSpPr>
          <p:cNvPr id="76" name="文字方塊 75">
            <a:extLst>
              <a:ext uri="{FF2B5EF4-FFF2-40B4-BE49-F238E27FC236}">
                <a16:creationId xmlns:a16="http://schemas.microsoft.com/office/drawing/2014/main" id="{153BDD09-C300-4CA4-A2E4-4E29ABBECC52}"/>
              </a:ext>
            </a:extLst>
          </p:cNvPr>
          <p:cNvSpPr txBox="1"/>
          <p:nvPr/>
        </p:nvSpPr>
        <p:spPr>
          <a:xfrm>
            <a:off x="1300146" y="2096769"/>
            <a:ext cx="288000"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0</a:t>
            </a:r>
            <a:endParaRPr lang="zh-TW" altLang="en-US" sz="800" dirty="0">
              <a:latin typeface="Times New Roman" panose="02020603050405020304" pitchFamily="18" charset="0"/>
              <a:cs typeface="Times New Roman" panose="02020603050405020304" pitchFamily="18" charset="0"/>
            </a:endParaRPr>
          </a:p>
        </p:txBody>
      </p:sp>
      <p:sp>
        <p:nvSpPr>
          <p:cNvPr id="77" name="文字方塊 76">
            <a:extLst>
              <a:ext uri="{FF2B5EF4-FFF2-40B4-BE49-F238E27FC236}">
                <a16:creationId xmlns:a16="http://schemas.microsoft.com/office/drawing/2014/main" id="{A8B8D295-A59A-42DF-AEBF-C7E63071B770}"/>
              </a:ext>
            </a:extLst>
          </p:cNvPr>
          <p:cNvSpPr txBox="1"/>
          <p:nvPr/>
        </p:nvSpPr>
        <p:spPr>
          <a:xfrm>
            <a:off x="1299491" y="4620490"/>
            <a:ext cx="288000"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0</a:t>
            </a:r>
            <a:endParaRPr lang="zh-TW" altLang="en-US" sz="800" dirty="0">
              <a:latin typeface="Times New Roman" panose="02020603050405020304" pitchFamily="18" charset="0"/>
              <a:cs typeface="Times New Roman" panose="02020603050405020304" pitchFamily="18" charset="0"/>
            </a:endParaRPr>
          </a:p>
        </p:txBody>
      </p:sp>
      <p:grpSp>
        <p:nvGrpSpPr>
          <p:cNvPr id="35" name="群組 34">
            <a:extLst>
              <a:ext uri="{FF2B5EF4-FFF2-40B4-BE49-F238E27FC236}">
                <a16:creationId xmlns:a16="http://schemas.microsoft.com/office/drawing/2014/main" id="{3BF7BE4E-5DBE-4B37-8B15-D5192F2C97AB}"/>
              </a:ext>
            </a:extLst>
          </p:cNvPr>
          <p:cNvGrpSpPr/>
          <p:nvPr/>
        </p:nvGrpSpPr>
        <p:grpSpPr>
          <a:xfrm>
            <a:off x="4008866" y="2204491"/>
            <a:ext cx="1179813" cy="506408"/>
            <a:chOff x="1412312" y="7931274"/>
            <a:chExt cx="1179813" cy="506408"/>
          </a:xfrm>
        </p:grpSpPr>
        <p:sp>
          <p:nvSpPr>
            <p:cNvPr id="109" name="矩形 108">
              <a:extLst>
                <a:ext uri="{FF2B5EF4-FFF2-40B4-BE49-F238E27FC236}">
                  <a16:creationId xmlns:a16="http://schemas.microsoft.com/office/drawing/2014/main" id="{409F54B5-CF4B-48AE-8930-E464E29D2C71}"/>
                </a:ext>
              </a:extLst>
            </p:cNvPr>
            <p:cNvSpPr/>
            <p:nvPr/>
          </p:nvSpPr>
          <p:spPr>
            <a:xfrm>
              <a:off x="1440125" y="8149682"/>
              <a:ext cx="1152000" cy="288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solidFill>
                  <a:sysClr val="windowText" lastClr="000000"/>
                </a:solidFill>
                <a:latin typeface="Times New Roman" panose="02020603050405020304" pitchFamily="18" charset="0"/>
                <a:cs typeface="Times New Roman" panose="02020603050405020304" pitchFamily="18" charset="0"/>
              </a:endParaRPr>
            </a:p>
          </p:txBody>
        </p:sp>
        <p:sp>
          <p:nvSpPr>
            <p:cNvPr id="110" name="文字方塊 109">
              <a:extLst>
                <a:ext uri="{FF2B5EF4-FFF2-40B4-BE49-F238E27FC236}">
                  <a16:creationId xmlns:a16="http://schemas.microsoft.com/office/drawing/2014/main" id="{BD2FFE9D-B327-4F87-B274-052264A16AC8}"/>
                </a:ext>
              </a:extLst>
            </p:cNvPr>
            <p:cNvSpPr txBox="1"/>
            <p:nvPr/>
          </p:nvSpPr>
          <p:spPr>
            <a:xfrm>
              <a:off x="1412312" y="7931274"/>
              <a:ext cx="504000" cy="246221"/>
            </a:xfrm>
            <a:prstGeom prst="rect">
              <a:avLst/>
            </a:prstGeom>
            <a:noFill/>
            <a:ln w="12700">
              <a:noFill/>
            </a:ln>
          </p:spPr>
          <p:txBody>
            <a:bodyPr wrap="square" rtlCol="0">
              <a:spAutoFit/>
            </a:bodyPr>
            <a:lstStyle/>
            <a:p>
              <a:r>
                <a:rPr lang="en-US" altLang="zh-TW" sz="1000" dirty="0">
                  <a:latin typeface="Times New Roman" panose="02020603050405020304" pitchFamily="18" charset="0"/>
                  <a:cs typeface="Times New Roman" panose="02020603050405020304" pitchFamily="18" charset="0"/>
                </a:rPr>
                <a:t>J0</a:t>
              </a:r>
              <a:endParaRPr lang="zh-TW" altLang="en-US" sz="1000" dirty="0">
                <a:latin typeface="Times New Roman" panose="02020603050405020304" pitchFamily="18" charset="0"/>
                <a:cs typeface="Times New Roman" panose="02020603050405020304" pitchFamily="18" charset="0"/>
              </a:endParaRPr>
            </a:p>
          </p:txBody>
        </p:sp>
      </p:grpSp>
      <p:sp>
        <p:nvSpPr>
          <p:cNvPr id="48" name="六邊形 47">
            <a:extLst>
              <a:ext uri="{FF2B5EF4-FFF2-40B4-BE49-F238E27FC236}">
                <a16:creationId xmlns:a16="http://schemas.microsoft.com/office/drawing/2014/main" id="{B87E85D1-20B8-457C-8858-AC79C2B6DFCB}"/>
              </a:ext>
            </a:extLst>
          </p:cNvPr>
          <p:cNvSpPr/>
          <p:nvPr/>
        </p:nvSpPr>
        <p:spPr>
          <a:xfrm>
            <a:off x="4035949" y="3576200"/>
            <a:ext cx="1152000" cy="288000"/>
          </a:xfrm>
          <a:prstGeom prst="hexagon">
            <a:avLst/>
          </a:prstGeom>
          <a:solidFill>
            <a:schemeClr val="accent3">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aes_out_valid</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49" name="矩形: 圓角 48">
            <a:extLst>
              <a:ext uri="{FF2B5EF4-FFF2-40B4-BE49-F238E27FC236}">
                <a16:creationId xmlns:a16="http://schemas.microsoft.com/office/drawing/2014/main" id="{EE304448-A9EC-4ADE-B763-15961031EBB8}"/>
              </a:ext>
            </a:extLst>
          </p:cNvPr>
          <p:cNvSpPr/>
          <p:nvPr/>
        </p:nvSpPr>
        <p:spPr>
          <a:xfrm>
            <a:off x="3981718" y="4151876"/>
            <a:ext cx="1260000" cy="288000"/>
          </a:xfrm>
          <a:prstGeom prst="roundRect">
            <a:avLst/>
          </a:prstGeom>
          <a:solidFill>
            <a:schemeClr val="accent4">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j0_reg </a:t>
            </a:r>
            <a:r>
              <a:rPr lang="zh-TW" altLang="en-US" sz="1000" dirty="0">
                <a:solidFill>
                  <a:srgbClr val="000000"/>
                </a:solidFill>
                <a:latin typeface="Times New Roman" panose="02020603050405020304" pitchFamily="18" charset="0"/>
                <a:cs typeface="Times New Roman" panose="02020603050405020304" pitchFamily="18" charset="0"/>
              </a:rPr>
              <a:t>← </a:t>
            </a:r>
            <a:r>
              <a:rPr lang="en-US" altLang="zh-TW" sz="1000" dirty="0" err="1">
                <a:solidFill>
                  <a:srgbClr val="000000"/>
                </a:solidFill>
                <a:latin typeface="Times New Roman" panose="02020603050405020304" pitchFamily="18" charset="0"/>
                <a:cs typeface="Times New Roman" panose="02020603050405020304" pitchFamily="18" charset="0"/>
              </a:rPr>
              <a:t>aes_out</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51" name="直線單箭頭接點 50">
            <a:extLst>
              <a:ext uri="{FF2B5EF4-FFF2-40B4-BE49-F238E27FC236}">
                <a16:creationId xmlns:a16="http://schemas.microsoft.com/office/drawing/2014/main" id="{3D5A67CC-8D09-4240-BD05-22E3F0C2164E}"/>
              </a:ext>
            </a:extLst>
          </p:cNvPr>
          <p:cNvCxnSpPr>
            <a:cxnSpLocks/>
            <a:endCxn id="95" idx="0"/>
          </p:cNvCxnSpPr>
          <p:nvPr/>
        </p:nvCxnSpPr>
        <p:spPr>
          <a:xfrm flipH="1">
            <a:off x="4611167" y="2712803"/>
            <a:ext cx="552" cy="288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2D21C3BE-DC03-4DC4-8AA6-2152B622FD49}"/>
              </a:ext>
            </a:extLst>
          </p:cNvPr>
          <p:cNvCxnSpPr>
            <a:cxnSpLocks/>
          </p:cNvCxnSpPr>
          <p:nvPr/>
        </p:nvCxnSpPr>
        <p:spPr>
          <a:xfrm>
            <a:off x="4609813" y="3288123"/>
            <a:ext cx="1905" cy="288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66597712-40F6-4761-A785-8EBF6F2222A3}"/>
              </a:ext>
            </a:extLst>
          </p:cNvPr>
          <p:cNvCxnSpPr>
            <a:cxnSpLocks/>
            <a:endCxn id="49" idx="0"/>
          </p:cNvCxnSpPr>
          <p:nvPr/>
        </p:nvCxnSpPr>
        <p:spPr>
          <a:xfrm>
            <a:off x="4611718" y="3863821"/>
            <a:ext cx="0" cy="28805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接點: 肘形 60">
            <a:extLst>
              <a:ext uri="{FF2B5EF4-FFF2-40B4-BE49-F238E27FC236}">
                <a16:creationId xmlns:a16="http://schemas.microsoft.com/office/drawing/2014/main" id="{B68F1233-8EAD-4716-9F12-0692044E5C69}"/>
              </a:ext>
            </a:extLst>
          </p:cNvPr>
          <p:cNvCxnSpPr>
            <a:cxnSpLocks/>
            <a:stCxn id="48" idx="3"/>
            <a:endCxn id="109" idx="1"/>
          </p:cNvCxnSpPr>
          <p:nvPr/>
        </p:nvCxnSpPr>
        <p:spPr>
          <a:xfrm rot="10800000" flipH="1">
            <a:off x="4035949" y="2566900"/>
            <a:ext cx="730" cy="1153301"/>
          </a:xfrm>
          <a:prstGeom prst="bentConnector3">
            <a:avLst>
              <a:gd name="adj1" fmla="val -4958219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4" name="文字方塊 73">
            <a:extLst>
              <a:ext uri="{FF2B5EF4-FFF2-40B4-BE49-F238E27FC236}">
                <a16:creationId xmlns:a16="http://schemas.microsoft.com/office/drawing/2014/main" id="{C0E16C70-F248-4B17-814F-B0572FF82C4B}"/>
              </a:ext>
            </a:extLst>
          </p:cNvPr>
          <p:cNvSpPr txBox="1"/>
          <p:nvPr/>
        </p:nvSpPr>
        <p:spPr>
          <a:xfrm>
            <a:off x="4323718" y="3900316"/>
            <a:ext cx="288000"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1</a:t>
            </a:r>
            <a:endParaRPr lang="zh-TW" altLang="en-US" sz="800" dirty="0">
              <a:latin typeface="Times New Roman" panose="02020603050405020304" pitchFamily="18" charset="0"/>
              <a:cs typeface="Times New Roman" panose="02020603050405020304" pitchFamily="18" charset="0"/>
            </a:endParaRPr>
          </a:p>
        </p:txBody>
      </p:sp>
      <p:sp>
        <p:nvSpPr>
          <p:cNvPr id="78" name="文字方塊 77">
            <a:extLst>
              <a:ext uri="{FF2B5EF4-FFF2-40B4-BE49-F238E27FC236}">
                <a16:creationId xmlns:a16="http://schemas.microsoft.com/office/drawing/2014/main" id="{0F3E226A-AE15-4349-9F16-25810C33C36E}"/>
              </a:ext>
            </a:extLst>
          </p:cNvPr>
          <p:cNvSpPr txBox="1"/>
          <p:nvPr/>
        </p:nvSpPr>
        <p:spPr>
          <a:xfrm>
            <a:off x="3386419" y="3102214"/>
            <a:ext cx="288000"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0</a:t>
            </a:r>
            <a:endParaRPr lang="zh-TW" altLang="en-US" sz="800" dirty="0">
              <a:latin typeface="Times New Roman" panose="02020603050405020304" pitchFamily="18" charset="0"/>
              <a:cs typeface="Times New Roman" panose="02020603050405020304" pitchFamily="18" charset="0"/>
            </a:endParaRPr>
          </a:p>
        </p:txBody>
      </p:sp>
      <p:sp>
        <p:nvSpPr>
          <p:cNvPr id="95" name="矩形: 圓角 94">
            <a:extLst>
              <a:ext uri="{FF2B5EF4-FFF2-40B4-BE49-F238E27FC236}">
                <a16:creationId xmlns:a16="http://schemas.microsoft.com/office/drawing/2014/main" id="{8189868C-0CB8-4260-BF50-1B4CD2224564}"/>
              </a:ext>
            </a:extLst>
          </p:cNvPr>
          <p:cNvSpPr/>
          <p:nvPr/>
        </p:nvSpPr>
        <p:spPr>
          <a:xfrm>
            <a:off x="4161167" y="2998575"/>
            <a:ext cx="900000" cy="288000"/>
          </a:xfrm>
          <a:prstGeom prst="roundRect">
            <a:avLst/>
          </a:prstGeom>
          <a:solidFill>
            <a:schemeClr val="accent4">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aes_in</a:t>
            </a:r>
            <a:r>
              <a:rPr lang="en-US" altLang="zh-TW" sz="1000" dirty="0">
                <a:solidFill>
                  <a:srgbClr val="000000"/>
                </a:solidFill>
                <a:latin typeface="Times New Roman" panose="02020603050405020304" pitchFamily="18" charset="0"/>
                <a:cs typeface="Times New Roman" panose="02020603050405020304" pitchFamily="18" charset="0"/>
              </a:rPr>
              <a:t> </a:t>
            </a:r>
            <a:r>
              <a:rPr lang="zh-TW" altLang="en-US" sz="1000" dirty="0">
                <a:solidFill>
                  <a:srgbClr val="000000"/>
                </a:solidFill>
                <a:latin typeface="Times New Roman" panose="02020603050405020304" pitchFamily="18" charset="0"/>
                <a:cs typeface="Times New Roman" panose="02020603050405020304" pitchFamily="18" charset="0"/>
              </a:rPr>
              <a:t>← </a:t>
            </a:r>
            <a:r>
              <a:rPr lang="en-US" altLang="zh-TW" sz="1000" dirty="0">
                <a:solidFill>
                  <a:srgbClr val="000000"/>
                </a:solidFill>
                <a:latin typeface="Times New Roman" panose="02020603050405020304" pitchFamily="18" charset="0"/>
                <a:cs typeface="Times New Roman" panose="02020603050405020304" pitchFamily="18" charset="0"/>
              </a:rPr>
              <a:t>y0</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106" name="接點: 肘形 105">
            <a:extLst>
              <a:ext uri="{FF2B5EF4-FFF2-40B4-BE49-F238E27FC236}">
                <a16:creationId xmlns:a16="http://schemas.microsoft.com/office/drawing/2014/main" id="{3857D895-2C0A-4160-92A0-218629FC6A39}"/>
              </a:ext>
            </a:extLst>
          </p:cNvPr>
          <p:cNvCxnSpPr>
            <a:cxnSpLocks/>
          </p:cNvCxnSpPr>
          <p:nvPr/>
        </p:nvCxnSpPr>
        <p:spPr>
          <a:xfrm rot="10800000" flipV="1">
            <a:off x="2703356" y="1274428"/>
            <a:ext cx="8174199" cy="428157"/>
          </a:xfrm>
          <a:prstGeom prst="bentConnector3">
            <a:avLst>
              <a:gd name="adj1" fmla="val 100003"/>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85" name="六邊形 84">
            <a:extLst>
              <a:ext uri="{FF2B5EF4-FFF2-40B4-BE49-F238E27FC236}">
                <a16:creationId xmlns:a16="http://schemas.microsoft.com/office/drawing/2014/main" id="{467294D5-838D-45CD-A848-22D51F275CFE}"/>
              </a:ext>
            </a:extLst>
          </p:cNvPr>
          <p:cNvSpPr/>
          <p:nvPr/>
        </p:nvSpPr>
        <p:spPr>
          <a:xfrm>
            <a:off x="8895846" y="3857609"/>
            <a:ext cx="1512000" cy="288000"/>
          </a:xfrm>
          <a:prstGeom prst="hexagon">
            <a:avLst/>
          </a:prstGeom>
          <a:solidFill>
            <a:schemeClr val="accent3">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mode == 1</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86" name="直線單箭頭接點 85">
            <a:extLst>
              <a:ext uri="{FF2B5EF4-FFF2-40B4-BE49-F238E27FC236}">
                <a16:creationId xmlns:a16="http://schemas.microsoft.com/office/drawing/2014/main" id="{AF57BF62-BB21-40BE-8A8B-F9FB65ECFA87}"/>
              </a:ext>
            </a:extLst>
          </p:cNvPr>
          <p:cNvCxnSpPr>
            <a:cxnSpLocks/>
            <a:stCxn id="121" idx="2"/>
            <a:endCxn id="118" idx="0"/>
          </p:cNvCxnSpPr>
          <p:nvPr/>
        </p:nvCxnSpPr>
        <p:spPr>
          <a:xfrm>
            <a:off x="9651846" y="2706898"/>
            <a:ext cx="492" cy="57466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81DA5E05-15B5-4244-8AF3-B63262D16AAD}"/>
              </a:ext>
            </a:extLst>
          </p:cNvPr>
          <p:cNvCxnSpPr>
            <a:cxnSpLocks/>
            <a:stCxn id="118" idx="2"/>
          </p:cNvCxnSpPr>
          <p:nvPr/>
        </p:nvCxnSpPr>
        <p:spPr>
          <a:xfrm flipH="1">
            <a:off x="9651846" y="3569560"/>
            <a:ext cx="492" cy="28804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88" name="流程圖: 結束點 87">
            <a:extLst>
              <a:ext uri="{FF2B5EF4-FFF2-40B4-BE49-F238E27FC236}">
                <a16:creationId xmlns:a16="http://schemas.microsoft.com/office/drawing/2014/main" id="{692314CF-148E-4B3C-B7CE-788B018ECF0E}"/>
              </a:ext>
            </a:extLst>
          </p:cNvPr>
          <p:cNvSpPr/>
          <p:nvPr/>
        </p:nvSpPr>
        <p:spPr>
          <a:xfrm>
            <a:off x="8787846" y="4433809"/>
            <a:ext cx="1728000" cy="288000"/>
          </a:xfrm>
          <a:prstGeom prst="flowChartTerminator">
            <a:avLst/>
          </a:prstGeom>
          <a:solidFill>
            <a:schemeClr val="accent1">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tag_valid</a:t>
            </a:r>
            <a:r>
              <a:rPr lang="en-US" altLang="zh-TW" sz="1000" dirty="0">
                <a:solidFill>
                  <a:srgbClr val="000000"/>
                </a:solidFill>
                <a:latin typeface="Times New Roman" panose="02020603050405020304" pitchFamily="18" charset="0"/>
                <a:cs typeface="Times New Roman" panose="02020603050405020304" pitchFamily="18" charset="0"/>
              </a:rPr>
              <a:t> </a:t>
            </a:r>
            <a:r>
              <a:rPr lang="zh-TW" altLang="en-US" sz="1000" dirty="0">
                <a:solidFill>
                  <a:srgbClr val="000000"/>
                </a:solidFill>
                <a:latin typeface="Times New Roman" panose="02020603050405020304" pitchFamily="18" charset="0"/>
                <a:cs typeface="Times New Roman" panose="02020603050405020304" pitchFamily="18" charset="0"/>
              </a:rPr>
              <a:t>← </a:t>
            </a:r>
            <a:r>
              <a:rPr lang="en-US" altLang="zh-TW" sz="1000" dirty="0">
                <a:solidFill>
                  <a:srgbClr val="000000"/>
                </a:solidFill>
                <a:latin typeface="Times New Roman" panose="02020603050405020304" pitchFamily="18" charset="0"/>
                <a:cs typeface="Times New Roman" panose="02020603050405020304" pitchFamily="18" charset="0"/>
              </a:rPr>
              <a:t>1</a:t>
            </a:r>
          </a:p>
        </p:txBody>
      </p:sp>
      <p:cxnSp>
        <p:nvCxnSpPr>
          <p:cNvPr id="89" name="直線單箭頭接點 88">
            <a:extLst>
              <a:ext uri="{FF2B5EF4-FFF2-40B4-BE49-F238E27FC236}">
                <a16:creationId xmlns:a16="http://schemas.microsoft.com/office/drawing/2014/main" id="{C4E58EF8-3DF1-4AED-B7DA-AEE47FE7F045}"/>
              </a:ext>
            </a:extLst>
          </p:cNvPr>
          <p:cNvCxnSpPr>
            <a:cxnSpLocks/>
            <a:endCxn id="88" idx="0"/>
          </p:cNvCxnSpPr>
          <p:nvPr/>
        </p:nvCxnSpPr>
        <p:spPr>
          <a:xfrm>
            <a:off x="9651846" y="4145809"/>
            <a:ext cx="0" cy="288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0" name="流程圖: 結束點 89">
            <a:extLst>
              <a:ext uri="{FF2B5EF4-FFF2-40B4-BE49-F238E27FC236}">
                <a16:creationId xmlns:a16="http://schemas.microsoft.com/office/drawing/2014/main" id="{F2E43E4F-F022-44AF-91ED-8098D15B63E2}"/>
              </a:ext>
            </a:extLst>
          </p:cNvPr>
          <p:cNvSpPr/>
          <p:nvPr/>
        </p:nvSpPr>
        <p:spPr>
          <a:xfrm>
            <a:off x="8751846" y="5010719"/>
            <a:ext cx="1800000" cy="288000"/>
          </a:xfrm>
          <a:prstGeom prst="flowChartTerminator">
            <a:avLst/>
          </a:prstGeom>
          <a:solidFill>
            <a:schemeClr val="accent1">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tag_valid</a:t>
            </a:r>
            <a:r>
              <a:rPr lang="en-US" altLang="zh-TW" sz="1000" dirty="0">
                <a:solidFill>
                  <a:srgbClr val="000000"/>
                </a:solidFill>
                <a:latin typeface="Times New Roman" panose="02020603050405020304" pitchFamily="18" charset="0"/>
                <a:cs typeface="Times New Roman" panose="02020603050405020304" pitchFamily="18" charset="0"/>
              </a:rPr>
              <a:t> </a:t>
            </a:r>
            <a:r>
              <a:rPr lang="zh-TW" altLang="en-US" sz="1000" dirty="0">
                <a:solidFill>
                  <a:srgbClr val="000000"/>
                </a:solidFill>
                <a:latin typeface="Times New Roman" panose="02020603050405020304" pitchFamily="18" charset="0"/>
                <a:cs typeface="Times New Roman" panose="02020603050405020304" pitchFamily="18" charset="0"/>
              </a:rPr>
              <a:t>← </a:t>
            </a:r>
            <a:r>
              <a:rPr lang="en-US" altLang="zh-TW" sz="1000" dirty="0" err="1">
                <a:solidFill>
                  <a:srgbClr val="000000"/>
                </a:solidFill>
                <a:latin typeface="Times New Roman" panose="02020603050405020304" pitchFamily="18" charset="0"/>
                <a:cs typeface="Times New Roman" panose="02020603050405020304" pitchFamily="18" charset="0"/>
              </a:rPr>
              <a:t>tag_reg</a:t>
            </a:r>
            <a:r>
              <a:rPr lang="en-US" altLang="zh-TW" sz="1000" dirty="0">
                <a:solidFill>
                  <a:srgbClr val="000000"/>
                </a:solidFill>
                <a:latin typeface="Times New Roman" panose="02020603050405020304" pitchFamily="18" charset="0"/>
                <a:cs typeface="Times New Roman" panose="02020603050405020304" pitchFamily="18" charset="0"/>
              </a:rPr>
              <a:t> == out</a:t>
            </a:r>
          </a:p>
        </p:txBody>
      </p:sp>
      <p:sp>
        <p:nvSpPr>
          <p:cNvPr id="91" name="文字方塊 90">
            <a:extLst>
              <a:ext uri="{FF2B5EF4-FFF2-40B4-BE49-F238E27FC236}">
                <a16:creationId xmlns:a16="http://schemas.microsoft.com/office/drawing/2014/main" id="{FFF243FA-B36B-493C-9AC4-EB976EFB0916}"/>
              </a:ext>
            </a:extLst>
          </p:cNvPr>
          <p:cNvSpPr txBox="1"/>
          <p:nvPr/>
        </p:nvSpPr>
        <p:spPr>
          <a:xfrm>
            <a:off x="9364365" y="4182643"/>
            <a:ext cx="288000"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1</a:t>
            </a:r>
            <a:endParaRPr lang="zh-TW" altLang="en-US" sz="800" dirty="0">
              <a:latin typeface="Times New Roman" panose="02020603050405020304" pitchFamily="18" charset="0"/>
              <a:cs typeface="Times New Roman" panose="02020603050405020304" pitchFamily="18" charset="0"/>
            </a:endParaRPr>
          </a:p>
        </p:txBody>
      </p:sp>
      <p:sp>
        <p:nvSpPr>
          <p:cNvPr id="92" name="文字方塊 91">
            <a:extLst>
              <a:ext uri="{FF2B5EF4-FFF2-40B4-BE49-F238E27FC236}">
                <a16:creationId xmlns:a16="http://schemas.microsoft.com/office/drawing/2014/main" id="{F24D0A80-A63C-4C17-B43C-028152CF033B}"/>
              </a:ext>
            </a:extLst>
          </p:cNvPr>
          <p:cNvSpPr txBox="1"/>
          <p:nvPr/>
        </p:nvSpPr>
        <p:spPr>
          <a:xfrm>
            <a:off x="8286940" y="4095594"/>
            <a:ext cx="288000"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0</a:t>
            </a:r>
            <a:endParaRPr lang="zh-TW" altLang="en-US" sz="800" dirty="0">
              <a:latin typeface="Times New Roman" panose="02020603050405020304" pitchFamily="18" charset="0"/>
              <a:cs typeface="Times New Roman" panose="02020603050405020304" pitchFamily="18" charset="0"/>
            </a:endParaRPr>
          </a:p>
        </p:txBody>
      </p:sp>
      <p:cxnSp>
        <p:nvCxnSpPr>
          <p:cNvPr id="14" name="接點: 肘形 13">
            <a:extLst>
              <a:ext uri="{FF2B5EF4-FFF2-40B4-BE49-F238E27FC236}">
                <a16:creationId xmlns:a16="http://schemas.microsoft.com/office/drawing/2014/main" id="{7BEE56AA-59B3-40B5-98D6-337D1C44CB02}"/>
              </a:ext>
            </a:extLst>
          </p:cNvPr>
          <p:cNvCxnSpPr>
            <a:cxnSpLocks/>
            <a:stCxn id="85" idx="3"/>
            <a:endCxn id="90" idx="1"/>
          </p:cNvCxnSpPr>
          <p:nvPr/>
        </p:nvCxnSpPr>
        <p:spPr>
          <a:xfrm rot="10800000" flipV="1">
            <a:off x="8751846" y="4001609"/>
            <a:ext cx="144000" cy="1153110"/>
          </a:xfrm>
          <a:prstGeom prst="bentConnector3">
            <a:avLst>
              <a:gd name="adj1" fmla="val 22329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42EA8725-924A-4021-B633-D5684F386DFB}"/>
              </a:ext>
            </a:extLst>
          </p:cNvPr>
          <p:cNvCxnSpPr>
            <a:cxnSpLocks/>
            <a:stCxn id="90" idx="2"/>
          </p:cNvCxnSpPr>
          <p:nvPr/>
        </p:nvCxnSpPr>
        <p:spPr>
          <a:xfrm flipH="1">
            <a:off x="9650894" y="5298719"/>
            <a:ext cx="952"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650836A0-EC53-477B-BCC5-1BD298151280}"/>
              </a:ext>
            </a:extLst>
          </p:cNvPr>
          <p:cNvCxnSpPr>
            <a:cxnSpLocks/>
          </p:cNvCxnSpPr>
          <p:nvPr/>
        </p:nvCxnSpPr>
        <p:spPr>
          <a:xfrm>
            <a:off x="9650894" y="5655094"/>
            <a:ext cx="1226879"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 name="接點: 肘形 126">
            <a:extLst>
              <a:ext uri="{FF2B5EF4-FFF2-40B4-BE49-F238E27FC236}">
                <a16:creationId xmlns:a16="http://schemas.microsoft.com/office/drawing/2014/main" id="{996A84A3-E89D-4EC2-BE95-1A30C460EEEE}"/>
              </a:ext>
            </a:extLst>
          </p:cNvPr>
          <p:cNvCxnSpPr>
            <a:cxnSpLocks/>
            <a:stCxn id="88" idx="2"/>
          </p:cNvCxnSpPr>
          <p:nvPr/>
        </p:nvCxnSpPr>
        <p:spPr>
          <a:xfrm rot="16200000" flipH="1">
            <a:off x="10192809" y="4180845"/>
            <a:ext cx="144000" cy="1225927"/>
          </a:xfrm>
          <a:prstGeom prst="bentConnector2">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29" name="橢圓 128">
            <a:extLst>
              <a:ext uri="{FF2B5EF4-FFF2-40B4-BE49-F238E27FC236}">
                <a16:creationId xmlns:a16="http://schemas.microsoft.com/office/drawing/2014/main" id="{8CAA9D49-01B8-4DE7-A6FE-0D65A72FE2D2}"/>
              </a:ext>
            </a:extLst>
          </p:cNvPr>
          <p:cNvSpPr/>
          <p:nvPr/>
        </p:nvSpPr>
        <p:spPr>
          <a:xfrm>
            <a:off x="10859774" y="4847809"/>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5" name="群組 24">
            <a:extLst>
              <a:ext uri="{FF2B5EF4-FFF2-40B4-BE49-F238E27FC236}">
                <a16:creationId xmlns:a16="http://schemas.microsoft.com/office/drawing/2014/main" id="{B2844F56-C1EF-420C-ACEE-51743813D71C}"/>
              </a:ext>
            </a:extLst>
          </p:cNvPr>
          <p:cNvGrpSpPr/>
          <p:nvPr/>
        </p:nvGrpSpPr>
        <p:grpSpPr>
          <a:xfrm>
            <a:off x="6529122" y="2207076"/>
            <a:ext cx="1179813" cy="504987"/>
            <a:chOff x="4114168" y="1587554"/>
            <a:chExt cx="1179813" cy="504987"/>
          </a:xfrm>
        </p:grpSpPr>
        <p:sp>
          <p:nvSpPr>
            <p:cNvPr id="115" name="矩形 114">
              <a:extLst>
                <a:ext uri="{FF2B5EF4-FFF2-40B4-BE49-F238E27FC236}">
                  <a16:creationId xmlns:a16="http://schemas.microsoft.com/office/drawing/2014/main" id="{AD310641-4F96-4773-9630-3D77001D7D83}"/>
                </a:ext>
              </a:extLst>
            </p:cNvPr>
            <p:cNvSpPr/>
            <p:nvPr/>
          </p:nvSpPr>
          <p:spPr>
            <a:xfrm>
              <a:off x="4141981" y="1804541"/>
              <a:ext cx="1152000" cy="288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solidFill>
                  <a:sysClr val="windowText" lastClr="000000"/>
                </a:solidFill>
                <a:latin typeface="Times New Roman" panose="02020603050405020304" pitchFamily="18" charset="0"/>
                <a:cs typeface="Times New Roman" panose="02020603050405020304" pitchFamily="18" charset="0"/>
              </a:endParaRPr>
            </a:p>
          </p:txBody>
        </p:sp>
        <p:sp>
          <p:nvSpPr>
            <p:cNvPr id="116" name="文字方塊 115">
              <a:extLst>
                <a:ext uri="{FF2B5EF4-FFF2-40B4-BE49-F238E27FC236}">
                  <a16:creationId xmlns:a16="http://schemas.microsoft.com/office/drawing/2014/main" id="{A38BBE43-F51B-41E7-BABF-911439021A66}"/>
                </a:ext>
              </a:extLst>
            </p:cNvPr>
            <p:cNvSpPr txBox="1"/>
            <p:nvPr/>
          </p:nvSpPr>
          <p:spPr>
            <a:xfrm>
              <a:off x="4114168" y="1587554"/>
              <a:ext cx="432000" cy="246221"/>
            </a:xfrm>
            <a:prstGeom prst="rect">
              <a:avLst/>
            </a:prstGeom>
            <a:noFill/>
            <a:ln w="12700">
              <a:noFill/>
            </a:ln>
          </p:spPr>
          <p:txBody>
            <a:bodyPr wrap="square" rtlCol="0">
              <a:spAutoFit/>
            </a:bodyPr>
            <a:lstStyle/>
            <a:p>
              <a:r>
                <a:rPr lang="en-US" altLang="zh-TW" sz="1000" dirty="0">
                  <a:latin typeface="Times New Roman" panose="02020603050405020304" pitchFamily="18" charset="0"/>
                  <a:cs typeface="Times New Roman" panose="02020603050405020304" pitchFamily="18" charset="0"/>
                </a:rPr>
                <a:t>PRO</a:t>
              </a:r>
              <a:endParaRPr lang="zh-TW" altLang="en-US" sz="1000" dirty="0">
                <a:latin typeface="Times New Roman" panose="02020603050405020304" pitchFamily="18" charset="0"/>
                <a:cs typeface="Times New Roman" panose="02020603050405020304" pitchFamily="18" charset="0"/>
              </a:endParaRPr>
            </a:p>
          </p:txBody>
        </p:sp>
      </p:grpSp>
      <p:sp>
        <p:nvSpPr>
          <p:cNvPr id="30" name="六邊形 29">
            <a:extLst>
              <a:ext uri="{FF2B5EF4-FFF2-40B4-BE49-F238E27FC236}">
                <a16:creationId xmlns:a16="http://schemas.microsoft.com/office/drawing/2014/main" id="{C7BAB46C-EA48-4BA3-8485-3D5BE46D69E7}"/>
              </a:ext>
            </a:extLst>
          </p:cNvPr>
          <p:cNvSpPr/>
          <p:nvPr/>
        </p:nvSpPr>
        <p:spPr>
          <a:xfrm>
            <a:off x="6683035" y="2998101"/>
            <a:ext cx="900000" cy="288000"/>
          </a:xfrm>
          <a:prstGeom prst="hexagon">
            <a:avLst/>
          </a:prstGeom>
          <a:solidFill>
            <a:schemeClr val="accent3">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in_type</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31" name="直線單箭頭接點 30">
            <a:extLst>
              <a:ext uri="{FF2B5EF4-FFF2-40B4-BE49-F238E27FC236}">
                <a16:creationId xmlns:a16="http://schemas.microsoft.com/office/drawing/2014/main" id="{4B077DB3-6593-4E00-90B8-D53393509DD5}"/>
              </a:ext>
            </a:extLst>
          </p:cNvPr>
          <p:cNvCxnSpPr>
            <a:cxnSpLocks/>
            <a:stCxn id="115" idx="2"/>
          </p:cNvCxnSpPr>
          <p:nvPr/>
        </p:nvCxnSpPr>
        <p:spPr>
          <a:xfrm>
            <a:off x="7132935" y="2712063"/>
            <a:ext cx="0" cy="288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5" name="六邊形 54">
            <a:extLst>
              <a:ext uri="{FF2B5EF4-FFF2-40B4-BE49-F238E27FC236}">
                <a16:creationId xmlns:a16="http://schemas.microsoft.com/office/drawing/2014/main" id="{483FDF46-F2BF-4094-AF96-836DBC7B9BFB}"/>
              </a:ext>
            </a:extLst>
          </p:cNvPr>
          <p:cNvSpPr/>
          <p:nvPr/>
        </p:nvSpPr>
        <p:spPr>
          <a:xfrm>
            <a:off x="6378940" y="4153041"/>
            <a:ext cx="1512000" cy="288000"/>
          </a:xfrm>
          <a:prstGeom prst="hexagon">
            <a:avLst/>
          </a:prstGeom>
          <a:solidFill>
            <a:schemeClr val="accent3">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aes_out_valid</a:t>
            </a:r>
            <a:r>
              <a:rPr lang="en-US" altLang="zh-TW" sz="1000" dirty="0">
                <a:solidFill>
                  <a:srgbClr val="000000"/>
                </a:solidFill>
                <a:latin typeface="Times New Roman" panose="02020603050405020304" pitchFamily="18" charset="0"/>
                <a:cs typeface="Times New Roman" panose="02020603050405020304" pitchFamily="18" charset="0"/>
              </a:rPr>
              <a:t> == 1</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56" name="矩形: 圓角 55">
            <a:extLst>
              <a:ext uri="{FF2B5EF4-FFF2-40B4-BE49-F238E27FC236}">
                <a16:creationId xmlns:a16="http://schemas.microsoft.com/office/drawing/2014/main" id="{D2BE2B8D-2321-4DA3-8B9E-AE6A12EB7699}"/>
              </a:ext>
            </a:extLst>
          </p:cNvPr>
          <p:cNvSpPr/>
          <p:nvPr/>
        </p:nvSpPr>
        <p:spPr>
          <a:xfrm>
            <a:off x="6412844" y="3573119"/>
            <a:ext cx="1440000" cy="288000"/>
          </a:xfrm>
          <a:prstGeom prst="roundRect">
            <a:avLst/>
          </a:prstGeom>
          <a:solidFill>
            <a:schemeClr val="accent4">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aes_in</a:t>
            </a:r>
            <a:r>
              <a:rPr lang="en-US" altLang="zh-TW" sz="1000" dirty="0">
                <a:solidFill>
                  <a:srgbClr val="000000"/>
                </a:solidFill>
                <a:latin typeface="Times New Roman" panose="02020603050405020304" pitchFamily="18" charset="0"/>
                <a:cs typeface="Times New Roman" panose="02020603050405020304" pitchFamily="18" charset="0"/>
              </a:rPr>
              <a:t> </a:t>
            </a:r>
            <a:r>
              <a:rPr lang="zh-TW" altLang="en-US" sz="1000" dirty="0">
                <a:solidFill>
                  <a:srgbClr val="000000"/>
                </a:solidFill>
                <a:latin typeface="Times New Roman" panose="02020603050405020304" pitchFamily="18" charset="0"/>
                <a:cs typeface="Times New Roman" panose="02020603050405020304" pitchFamily="18" charset="0"/>
              </a:rPr>
              <a:t>← </a:t>
            </a:r>
            <a:r>
              <a:rPr lang="en-US" altLang="zh-TW" sz="1000" dirty="0" err="1">
                <a:solidFill>
                  <a:srgbClr val="000000"/>
                </a:solidFill>
                <a:latin typeface="Times New Roman" panose="02020603050405020304" pitchFamily="18" charset="0"/>
                <a:cs typeface="Times New Roman" panose="02020603050405020304" pitchFamily="18" charset="0"/>
              </a:rPr>
              <a:t>y_reg</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57" name="直線單箭頭接點 56">
            <a:extLst>
              <a:ext uri="{FF2B5EF4-FFF2-40B4-BE49-F238E27FC236}">
                <a16:creationId xmlns:a16="http://schemas.microsoft.com/office/drawing/2014/main" id="{7926B72F-2485-42AA-A067-FA61B2356331}"/>
              </a:ext>
            </a:extLst>
          </p:cNvPr>
          <p:cNvCxnSpPr>
            <a:cxnSpLocks/>
            <a:endCxn id="56" idx="0"/>
          </p:cNvCxnSpPr>
          <p:nvPr/>
        </p:nvCxnSpPr>
        <p:spPr>
          <a:xfrm>
            <a:off x="7132844" y="3281505"/>
            <a:ext cx="0" cy="288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接點: 肘形 11">
            <a:extLst>
              <a:ext uri="{FF2B5EF4-FFF2-40B4-BE49-F238E27FC236}">
                <a16:creationId xmlns:a16="http://schemas.microsoft.com/office/drawing/2014/main" id="{A2CD300D-2EF3-44BC-89CB-F5B9FD9BF06D}"/>
              </a:ext>
            </a:extLst>
          </p:cNvPr>
          <p:cNvCxnSpPr>
            <a:cxnSpLocks/>
            <a:stCxn id="30" idx="3"/>
            <a:endCxn id="115" idx="1"/>
          </p:cNvCxnSpPr>
          <p:nvPr/>
        </p:nvCxnSpPr>
        <p:spPr>
          <a:xfrm rot="10800000">
            <a:off x="6556935" y="2568063"/>
            <a:ext cx="126100" cy="574038"/>
          </a:xfrm>
          <a:prstGeom prst="bentConnector3">
            <a:avLst>
              <a:gd name="adj1" fmla="val 6151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7" name="文字方塊 116">
            <a:extLst>
              <a:ext uri="{FF2B5EF4-FFF2-40B4-BE49-F238E27FC236}">
                <a16:creationId xmlns:a16="http://schemas.microsoft.com/office/drawing/2014/main" id="{503B03B5-304F-46FF-8714-0EE3C82696BA}"/>
              </a:ext>
            </a:extLst>
          </p:cNvPr>
          <p:cNvSpPr txBox="1"/>
          <p:nvPr/>
        </p:nvSpPr>
        <p:spPr>
          <a:xfrm>
            <a:off x="6241599" y="2927806"/>
            <a:ext cx="441237"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AAD</a:t>
            </a:r>
            <a:endParaRPr lang="zh-TW" altLang="en-US" sz="900" dirty="0">
              <a:latin typeface="Times New Roman" panose="02020603050405020304" pitchFamily="18" charset="0"/>
              <a:cs typeface="Times New Roman" panose="02020603050405020304" pitchFamily="18" charset="0"/>
            </a:endParaRPr>
          </a:p>
        </p:txBody>
      </p:sp>
      <p:cxnSp>
        <p:nvCxnSpPr>
          <p:cNvPr id="149" name="直線單箭頭接點 148">
            <a:extLst>
              <a:ext uri="{FF2B5EF4-FFF2-40B4-BE49-F238E27FC236}">
                <a16:creationId xmlns:a16="http://schemas.microsoft.com/office/drawing/2014/main" id="{7CF72174-465C-497A-9D6B-E5F11B15BADD}"/>
              </a:ext>
            </a:extLst>
          </p:cNvPr>
          <p:cNvCxnSpPr>
            <a:cxnSpLocks/>
            <a:stCxn id="56" idx="2"/>
          </p:cNvCxnSpPr>
          <p:nvPr/>
        </p:nvCxnSpPr>
        <p:spPr>
          <a:xfrm flipH="1">
            <a:off x="7132074" y="3861119"/>
            <a:ext cx="770" cy="288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7" name="橢圓 156">
            <a:extLst>
              <a:ext uri="{FF2B5EF4-FFF2-40B4-BE49-F238E27FC236}">
                <a16:creationId xmlns:a16="http://schemas.microsoft.com/office/drawing/2014/main" id="{9655225E-CA22-4CEB-AA7D-28B2658C4A42}"/>
              </a:ext>
            </a:extLst>
          </p:cNvPr>
          <p:cNvSpPr/>
          <p:nvPr/>
        </p:nvSpPr>
        <p:spPr>
          <a:xfrm>
            <a:off x="5889029" y="3121867"/>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 name="文字方塊 162">
            <a:extLst>
              <a:ext uri="{FF2B5EF4-FFF2-40B4-BE49-F238E27FC236}">
                <a16:creationId xmlns:a16="http://schemas.microsoft.com/office/drawing/2014/main" id="{5B3FA294-28F6-4F60-A888-24639609CBD3}"/>
              </a:ext>
            </a:extLst>
          </p:cNvPr>
          <p:cNvSpPr txBox="1"/>
          <p:nvPr/>
        </p:nvSpPr>
        <p:spPr>
          <a:xfrm>
            <a:off x="6146437" y="4079872"/>
            <a:ext cx="288000"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0</a:t>
            </a:r>
            <a:endParaRPr lang="zh-TW" altLang="en-US" sz="800" dirty="0">
              <a:latin typeface="Times New Roman" panose="02020603050405020304" pitchFamily="18" charset="0"/>
              <a:cs typeface="Times New Roman" panose="02020603050405020304" pitchFamily="18" charset="0"/>
            </a:endParaRPr>
          </a:p>
        </p:txBody>
      </p:sp>
      <p:sp>
        <p:nvSpPr>
          <p:cNvPr id="83" name="流程圖: 結束點 82">
            <a:extLst>
              <a:ext uri="{FF2B5EF4-FFF2-40B4-BE49-F238E27FC236}">
                <a16:creationId xmlns:a16="http://schemas.microsoft.com/office/drawing/2014/main" id="{800DBB34-7B87-4481-8C63-EB9553A39275}"/>
              </a:ext>
            </a:extLst>
          </p:cNvPr>
          <p:cNvSpPr/>
          <p:nvPr/>
        </p:nvSpPr>
        <p:spPr>
          <a:xfrm>
            <a:off x="6052074" y="4732051"/>
            <a:ext cx="2160000" cy="576000"/>
          </a:xfrm>
          <a:prstGeom prst="flowChartTerminator">
            <a:avLst/>
          </a:prstGeom>
          <a:solidFill>
            <a:schemeClr val="accent1">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pc_ct_valid</a:t>
            </a:r>
            <a:r>
              <a:rPr lang="en-US" altLang="zh-TW" sz="1000" dirty="0">
                <a:solidFill>
                  <a:srgbClr val="000000"/>
                </a:solidFill>
                <a:latin typeface="Times New Roman" panose="02020603050405020304" pitchFamily="18" charset="0"/>
                <a:cs typeface="Times New Roman" panose="02020603050405020304" pitchFamily="18" charset="0"/>
              </a:rPr>
              <a:t> </a:t>
            </a:r>
            <a:r>
              <a:rPr lang="zh-TW" altLang="en-US" sz="1000" dirty="0">
                <a:solidFill>
                  <a:srgbClr val="000000"/>
                </a:solidFill>
                <a:latin typeface="Times New Roman" panose="02020603050405020304" pitchFamily="18" charset="0"/>
                <a:cs typeface="Times New Roman" panose="02020603050405020304" pitchFamily="18" charset="0"/>
              </a:rPr>
              <a:t>← </a:t>
            </a:r>
            <a:r>
              <a:rPr lang="en-US" altLang="zh-TW" sz="1000" dirty="0" err="1">
                <a:solidFill>
                  <a:srgbClr val="000000"/>
                </a:solidFill>
                <a:latin typeface="Times New Roman" panose="02020603050405020304" pitchFamily="18" charset="0"/>
                <a:cs typeface="Times New Roman" panose="02020603050405020304" pitchFamily="18" charset="0"/>
              </a:rPr>
              <a:t>aes_out_valid</a:t>
            </a:r>
            <a:endParaRPr lang="en-US" altLang="zh-TW" sz="1000" dirty="0">
              <a:solidFill>
                <a:srgbClr val="000000"/>
              </a:solidFill>
              <a:latin typeface="Times New Roman" panose="02020603050405020304" pitchFamily="18" charset="0"/>
              <a:cs typeface="Times New Roman" panose="02020603050405020304" pitchFamily="18" charset="0"/>
            </a:endParaRPr>
          </a:p>
          <a:p>
            <a:pPr algn="ctr"/>
            <a:r>
              <a:rPr lang="en-US" altLang="zh-TW" sz="1000" dirty="0" err="1">
                <a:solidFill>
                  <a:srgbClr val="000000"/>
                </a:solidFill>
                <a:latin typeface="Times New Roman" panose="02020603050405020304" pitchFamily="18" charset="0"/>
                <a:cs typeface="Times New Roman" panose="02020603050405020304" pitchFamily="18" charset="0"/>
              </a:rPr>
              <a:t>pc_ct_valid_bit</a:t>
            </a:r>
            <a:r>
              <a:rPr lang="en-US" altLang="zh-TW" sz="1000" dirty="0">
                <a:solidFill>
                  <a:srgbClr val="000000"/>
                </a:solidFill>
                <a:latin typeface="Times New Roman" panose="02020603050405020304" pitchFamily="18" charset="0"/>
                <a:cs typeface="Times New Roman" panose="02020603050405020304" pitchFamily="18" charset="0"/>
              </a:rPr>
              <a:t> </a:t>
            </a:r>
            <a:r>
              <a:rPr lang="zh-TW" altLang="en-US" sz="1000" dirty="0">
                <a:solidFill>
                  <a:srgbClr val="000000"/>
                </a:solidFill>
                <a:latin typeface="Times New Roman" panose="02020603050405020304" pitchFamily="18" charset="0"/>
                <a:cs typeface="Times New Roman" panose="02020603050405020304" pitchFamily="18" charset="0"/>
              </a:rPr>
              <a:t>← </a:t>
            </a:r>
            <a:r>
              <a:rPr lang="en-US" altLang="zh-TW" sz="1000" dirty="0" err="1">
                <a:solidFill>
                  <a:srgbClr val="000000"/>
                </a:solidFill>
                <a:latin typeface="Times New Roman" panose="02020603050405020304" pitchFamily="18" charset="0"/>
                <a:cs typeface="Times New Roman" panose="02020603050405020304" pitchFamily="18" charset="0"/>
              </a:rPr>
              <a:t>in_valid_bit</a:t>
            </a:r>
            <a:endParaRPr lang="en-US" altLang="zh-TW" sz="1000" dirty="0">
              <a:solidFill>
                <a:srgbClr val="000000"/>
              </a:solidFill>
              <a:latin typeface="Times New Roman" panose="02020603050405020304" pitchFamily="18" charset="0"/>
              <a:cs typeface="Times New Roman" panose="02020603050405020304" pitchFamily="18" charset="0"/>
            </a:endParaRPr>
          </a:p>
          <a:p>
            <a:pPr algn="ctr"/>
            <a:r>
              <a:rPr lang="en-US" altLang="zh-TW" sz="1000" dirty="0" err="1">
                <a:solidFill>
                  <a:srgbClr val="000000"/>
                </a:solidFill>
                <a:latin typeface="Times New Roman" panose="02020603050405020304" pitchFamily="18" charset="0"/>
                <a:cs typeface="Times New Roman" panose="02020603050405020304" pitchFamily="18" charset="0"/>
              </a:rPr>
              <a:t>pc_ct_out</a:t>
            </a:r>
            <a:r>
              <a:rPr lang="en-US" altLang="zh-TW" sz="1000" dirty="0">
                <a:solidFill>
                  <a:srgbClr val="000000"/>
                </a:solidFill>
                <a:latin typeface="Times New Roman" panose="02020603050405020304" pitchFamily="18" charset="0"/>
                <a:cs typeface="Times New Roman" panose="02020603050405020304" pitchFamily="18" charset="0"/>
              </a:rPr>
              <a:t> </a:t>
            </a:r>
            <a:r>
              <a:rPr lang="zh-TW" altLang="en-US" sz="1000" dirty="0">
                <a:solidFill>
                  <a:srgbClr val="000000"/>
                </a:solidFill>
                <a:latin typeface="Times New Roman" panose="02020603050405020304" pitchFamily="18" charset="0"/>
                <a:cs typeface="Times New Roman" panose="02020603050405020304" pitchFamily="18" charset="0"/>
              </a:rPr>
              <a:t>← </a:t>
            </a:r>
            <a:r>
              <a:rPr lang="en-US" altLang="zh-TW" sz="1000" dirty="0" err="1">
                <a:solidFill>
                  <a:srgbClr val="000000"/>
                </a:solidFill>
                <a:latin typeface="Times New Roman" panose="02020603050405020304" pitchFamily="18" charset="0"/>
                <a:cs typeface="Times New Roman" panose="02020603050405020304" pitchFamily="18" charset="0"/>
              </a:rPr>
              <a:t>aes_out</a:t>
            </a:r>
            <a:endParaRPr lang="en-US" altLang="zh-TW" sz="1000" dirty="0">
              <a:solidFill>
                <a:srgbClr val="000000"/>
              </a:solidFill>
              <a:latin typeface="Times New Roman" panose="02020603050405020304" pitchFamily="18" charset="0"/>
              <a:cs typeface="Times New Roman" panose="02020603050405020304" pitchFamily="18" charset="0"/>
            </a:endParaRPr>
          </a:p>
        </p:txBody>
      </p:sp>
      <p:cxnSp>
        <p:nvCxnSpPr>
          <p:cNvPr id="93" name="直線單箭頭接點 92">
            <a:extLst>
              <a:ext uri="{FF2B5EF4-FFF2-40B4-BE49-F238E27FC236}">
                <a16:creationId xmlns:a16="http://schemas.microsoft.com/office/drawing/2014/main" id="{53C74ADE-3F48-453F-AF43-41FFEF69407E}"/>
              </a:ext>
            </a:extLst>
          </p:cNvPr>
          <p:cNvCxnSpPr>
            <a:cxnSpLocks/>
          </p:cNvCxnSpPr>
          <p:nvPr/>
        </p:nvCxnSpPr>
        <p:spPr>
          <a:xfrm flipH="1">
            <a:off x="7132074" y="4444051"/>
            <a:ext cx="770" cy="288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4" name="文字方塊 93">
            <a:extLst>
              <a:ext uri="{FF2B5EF4-FFF2-40B4-BE49-F238E27FC236}">
                <a16:creationId xmlns:a16="http://schemas.microsoft.com/office/drawing/2014/main" id="{328F33B6-465D-4BDA-99A6-10D899020515}"/>
              </a:ext>
            </a:extLst>
          </p:cNvPr>
          <p:cNvSpPr txBox="1"/>
          <p:nvPr/>
        </p:nvSpPr>
        <p:spPr>
          <a:xfrm>
            <a:off x="6597491" y="3319935"/>
            <a:ext cx="534791"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PT || CT</a:t>
            </a:r>
            <a:endParaRPr lang="zh-TW" altLang="en-US" sz="900" dirty="0">
              <a:latin typeface="Times New Roman" panose="02020603050405020304" pitchFamily="18" charset="0"/>
              <a:cs typeface="Times New Roman" panose="02020603050405020304" pitchFamily="18" charset="0"/>
            </a:endParaRPr>
          </a:p>
        </p:txBody>
      </p:sp>
      <p:cxnSp>
        <p:nvCxnSpPr>
          <p:cNvPr id="28" name="接點: 肘形 27">
            <a:extLst>
              <a:ext uri="{FF2B5EF4-FFF2-40B4-BE49-F238E27FC236}">
                <a16:creationId xmlns:a16="http://schemas.microsoft.com/office/drawing/2014/main" id="{7BD50E19-E32C-48E7-8795-25DE37365AD6}"/>
              </a:ext>
            </a:extLst>
          </p:cNvPr>
          <p:cNvCxnSpPr>
            <a:cxnSpLocks/>
            <a:stCxn id="49" idx="2"/>
            <a:endCxn id="115" idx="0"/>
          </p:cNvCxnSpPr>
          <p:nvPr/>
        </p:nvCxnSpPr>
        <p:spPr>
          <a:xfrm rot="5400000" flipH="1" flipV="1">
            <a:off x="4864419" y="2171361"/>
            <a:ext cx="2015813" cy="2521217"/>
          </a:xfrm>
          <a:prstGeom prst="bentConnector5">
            <a:avLst>
              <a:gd name="adj1" fmla="val -11340"/>
              <a:gd name="adj2" fmla="val 34327"/>
              <a:gd name="adj3" fmla="val 12148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接點: 肘形 119">
            <a:extLst>
              <a:ext uri="{FF2B5EF4-FFF2-40B4-BE49-F238E27FC236}">
                <a16:creationId xmlns:a16="http://schemas.microsoft.com/office/drawing/2014/main" id="{AC47AD09-5686-4B96-AFBA-77F10BB8BD71}"/>
              </a:ext>
            </a:extLst>
          </p:cNvPr>
          <p:cNvCxnSpPr>
            <a:cxnSpLocks/>
            <a:stCxn id="55" idx="3"/>
          </p:cNvCxnSpPr>
          <p:nvPr/>
        </p:nvCxnSpPr>
        <p:spPr>
          <a:xfrm rot="10800000">
            <a:off x="5905978" y="3140449"/>
            <a:ext cx="472963" cy="1156593"/>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37">
            <a:extLst>
              <a:ext uri="{FF2B5EF4-FFF2-40B4-BE49-F238E27FC236}">
                <a16:creationId xmlns:a16="http://schemas.microsoft.com/office/drawing/2014/main" id="{7FA78BDD-4E4F-42BF-86B5-5CACA8AD1B12}"/>
              </a:ext>
            </a:extLst>
          </p:cNvPr>
          <p:cNvCxnSpPr>
            <a:cxnSpLocks/>
          </p:cNvCxnSpPr>
          <p:nvPr/>
        </p:nvCxnSpPr>
        <p:spPr>
          <a:xfrm flipV="1">
            <a:off x="10877554" y="1274907"/>
            <a:ext cx="0" cy="43801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文字方塊 157">
            <a:extLst>
              <a:ext uri="{FF2B5EF4-FFF2-40B4-BE49-F238E27FC236}">
                <a16:creationId xmlns:a16="http://schemas.microsoft.com/office/drawing/2014/main" id="{B89155B7-2D59-400F-AFD7-129632E19062}"/>
              </a:ext>
            </a:extLst>
          </p:cNvPr>
          <p:cNvSpPr txBox="1"/>
          <p:nvPr/>
        </p:nvSpPr>
        <p:spPr>
          <a:xfrm>
            <a:off x="6843415" y="4476099"/>
            <a:ext cx="288000"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1</a:t>
            </a:r>
            <a:endParaRPr lang="zh-TW" altLang="en-US" sz="800" dirty="0">
              <a:latin typeface="Times New Roman" panose="02020603050405020304" pitchFamily="18" charset="0"/>
              <a:cs typeface="Times New Roman" panose="02020603050405020304" pitchFamily="18" charset="0"/>
            </a:endParaRPr>
          </a:p>
        </p:txBody>
      </p:sp>
      <p:sp>
        <p:nvSpPr>
          <p:cNvPr id="159" name="文字方塊 158">
            <a:extLst>
              <a:ext uri="{FF2B5EF4-FFF2-40B4-BE49-F238E27FC236}">
                <a16:creationId xmlns:a16="http://schemas.microsoft.com/office/drawing/2014/main" id="{12538FFD-F0F9-4F71-9C84-2D9C00097D8F}"/>
              </a:ext>
            </a:extLst>
          </p:cNvPr>
          <p:cNvSpPr txBox="1"/>
          <p:nvPr/>
        </p:nvSpPr>
        <p:spPr>
          <a:xfrm>
            <a:off x="2307719" y="1055349"/>
            <a:ext cx="288000" cy="215444"/>
          </a:xfrm>
          <a:prstGeom prst="rect">
            <a:avLst/>
          </a:prstGeom>
          <a:noFill/>
        </p:spPr>
        <p:txBody>
          <a:bodyPr wrap="square" rtlCol="0">
            <a:spAutoFit/>
          </a:bodyPr>
          <a:lstStyle/>
          <a:p>
            <a:pPr algn="ctr"/>
            <a:r>
              <a:rPr lang="en-US" altLang="zh-TW" sz="800" dirty="0" err="1">
                <a:latin typeface="Times New Roman" panose="02020603050405020304" pitchFamily="18" charset="0"/>
                <a:cs typeface="Times New Roman" panose="02020603050405020304" pitchFamily="18" charset="0"/>
              </a:rPr>
              <a:t>rst</a:t>
            </a:r>
            <a:endParaRPr lang="zh-TW" altLang="en-US" sz="800" dirty="0">
              <a:latin typeface="Times New Roman" panose="02020603050405020304" pitchFamily="18" charset="0"/>
              <a:cs typeface="Times New Roman" panose="02020603050405020304" pitchFamily="18" charset="0"/>
            </a:endParaRPr>
          </a:p>
        </p:txBody>
      </p:sp>
      <p:sp>
        <p:nvSpPr>
          <p:cNvPr id="98" name="六邊形 97">
            <a:extLst>
              <a:ext uri="{FF2B5EF4-FFF2-40B4-BE49-F238E27FC236}">
                <a16:creationId xmlns:a16="http://schemas.microsoft.com/office/drawing/2014/main" id="{64BECFA6-18FA-4FDB-B6D8-A882A4BE99A5}"/>
              </a:ext>
            </a:extLst>
          </p:cNvPr>
          <p:cNvSpPr/>
          <p:nvPr/>
        </p:nvSpPr>
        <p:spPr>
          <a:xfrm>
            <a:off x="6413856" y="5597156"/>
            <a:ext cx="1440000" cy="576000"/>
          </a:xfrm>
          <a:prstGeom prst="hexagon">
            <a:avLst/>
          </a:prstGeom>
          <a:solidFill>
            <a:schemeClr val="accent3">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last == 1</a:t>
            </a:r>
          </a:p>
          <a:p>
            <a:pPr algn="ctr"/>
            <a:r>
              <a:rPr lang="en-US" altLang="zh-TW" sz="1000" dirty="0">
                <a:solidFill>
                  <a:srgbClr val="000000"/>
                </a:solidFill>
                <a:latin typeface="Times New Roman" panose="02020603050405020304" pitchFamily="18" charset="0"/>
                <a:cs typeface="Times New Roman" panose="02020603050405020304" pitchFamily="18" charset="0"/>
              </a:rPr>
              <a:t>&amp;&amp;</a:t>
            </a:r>
          </a:p>
          <a:p>
            <a:pPr algn="ctr"/>
            <a:r>
              <a:rPr lang="en-US" altLang="zh-TW" sz="1000" dirty="0" err="1">
                <a:solidFill>
                  <a:srgbClr val="000000"/>
                </a:solidFill>
                <a:latin typeface="Times New Roman" panose="02020603050405020304" pitchFamily="18" charset="0"/>
                <a:cs typeface="Times New Roman" panose="02020603050405020304" pitchFamily="18" charset="0"/>
              </a:rPr>
              <a:t>data_cnt</a:t>
            </a:r>
            <a:r>
              <a:rPr lang="en-US" altLang="zh-TW" sz="1000" dirty="0">
                <a:solidFill>
                  <a:srgbClr val="000000"/>
                </a:solidFill>
                <a:latin typeface="Times New Roman" panose="02020603050405020304" pitchFamily="18" charset="0"/>
                <a:cs typeface="Times New Roman" panose="02020603050405020304" pitchFamily="18" charset="0"/>
              </a:rPr>
              <a:t> == 15</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19" name="直線單箭頭接點 18">
            <a:extLst>
              <a:ext uri="{FF2B5EF4-FFF2-40B4-BE49-F238E27FC236}">
                <a16:creationId xmlns:a16="http://schemas.microsoft.com/office/drawing/2014/main" id="{76896734-F606-4457-9712-24571CF86417}"/>
              </a:ext>
            </a:extLst>
          </p:cNvPr>
          <p:cNvCxnSpPr>
            <a:cxnSpLocks/>
            <a:stCxn id="83" idx="2"/>
          </p:cNvCxnSpPr>
          <p:nvPr/>
        </p:nvCxnSpPr>
        <p:spPr>
          <a:xfrm>
            <a:off x="7132074" y="5308051"/>
            <a:ext cx="0" cy="288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矩形 117">
            <a:extLst>
              <a:ext uri="{FF2B5EF4-FFF2-40B4-BE49-F238E27FC236}">
                <a16:creationId xmlns:a16="http://schemas.microsoft.com/office/drawing/2014/main" id="{987338C7-5BA1-4B14-BEFA-D50EFA2DE645}"/>
              </a:ext>
            </a:extLst>
          </p:cNvPr>
          <p:cNvSpPr/>
          <p:nvPr/>
        </p:nvSpPr>
        <p:spPr>
          <a:xfrm>
            <a:off x="9076338" y="3281560"/>
            <a:ext cx="1152000" cy="288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solidFill>
                <a:sysClr val="windowText" lastClr="000000"/>
              </a:solidFill>
              <a:latin typeface="Times New Roman" panose="02020603050405020304" pitchFamily="18" charset="0"/>
              <a:cs typeface="Times New Roman" panose="02020603050405020304" pitchFamily="18" charset="0"/>
            </a:endParaRPr>
          </a:p>
        </p:txBody>
      </p:sp>
      <p:sp>
        <p:nvSpPr>
          <p:cNvPr id="121" name="流程圖: 結束點 120">
            <a:extLst>
              <a:ext uri="{FF2B5EF4-FFF2-40B4-BE49-F238E27FC236}">
                <a16:creationId xmlns:a16="http://schemas.microsoft.com/office/drawing/2014/main" id="{31C45545-0BDA-458B-BC95-AAE281339093}"/>
              </a:ext>
            </a:extLst>
          </p:cNvPr>
          <p:cNvSpPr/>
          <p:nvPr/>
        </p:nvSpPr>
        <p:spPr>
          <a:xfrm>
            <a:off x="8787846" y="2418898"/>
            <a:ext cx="1728000" cy="288000"/>
          </a:xfrm>
          <a:prstGeom prst="flowChartTerminator">
            <a:avLst/>
          </a:prstGeom>
          <a:solidFill>
            <a:schemeClr val="accent1">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out </a:t>
            </a:r>
            <a:r>
              <a:rPr lang="zh-TW" altLang="en-US" sz="1000" dirty="0">
                <a:solidFill>
                  <a:srgbClr val="000000"/>
                </a:solidFill>
                <a:latin typeface="Times New Roman" panose="02020603050405020304" pitchFamily="18" charset="0"/>
                <a:cs typeface="Times New Roman" panose="02020603050405020304" pitchFamily="18" charset="0"/>
              </a:rPr>
              <a:t>← </a:t>
            </a:r>
            <a:r>
              <a:rPr lang="en-US" altLang="zh-TW" sz="1000" dirty="0" err="1">
                <a:solidFill>
                  <a:srgbClr val="000000"/>
                </a:solidFill>
                <a:latin typeface="Times New Roman" panose="02020603050405020304" pitchFamily="18" charset="0"/>
                <a:cs typeface="Times New Roman" panose="02020603050405020304" pitchFamily="18" charset="0"/>
              </a:rPr>
              <a:t>ghash_out</a:t>
            </a:r>
            <a:r>
              <a:rPr lang="en-US" altLang="zh-TW" sz="1000" dirty="0">
                <a:solidFill>
                  <a:srgbClr val="000000"/>
                </a:solidFill>
                <a:latin typeface="Times New Roman" panose="02020603050405020304" pitchFamily="18" charset="0"/>
                <a:cs typeface="Times New Roman" panose="02020603050405020304" pitchFamily="18" charset="0"/>
              </a:rPr>
              <a:t> ^ j0_reg</a:t>
            </a:r>
          </a:p>
        </p:txBody>
      </p:sp>
      <p:sp>
        <p:nvSpPr>
          <p:cNvPr id="131" name="文字方塊 130">
            <a:extLst>
              <a:ext uri="{FF2B5EF4-FFF2-40B4-BE49-F238E27FC236}">
                <a16:creationId xmlns:a16="http://schemas.microsoft.com/office/drawing/2014/main" id="{07853ADD-A82D-41AF-9CE9-6D4D33E2BE97}"/>
              </a:ext>
            </a:extLst>
          </p:cNvPr>
          <p:cNvSpPr txBox="1"/>
          <p:nvPr/>
        </p:nvSpPr>
        <p:spPr>
          <a:xfrm>
            <a:off x="9048525" y="3064573"/>
            <a:ext cx="602770" cy="246221"/>
          </a:xfrm>
          <a:prstGeom prst="rect">
            <a:avLst/>
          </a:prstGeom>
          <a:noFill/>
          <a:ln w="12700">
            <a:noFill/>
          </a:ln>
        </p:spPr>
        <p:txBody>
          <a:bodyPr wrap="square" rtlCol="0">
            <a:spAutoFit/>
          </a:bodyPr>
          <a:lstStyle/>
          <a:p>
            <a:r>
              <a:rPr lang="en-US" altLang="zh-TW" sz="1000" dirty="0">
                <a:latin typeface="Times New Roman" panose="02020603050405020304" pitchFamily="18" charset="0"/>
                <a:cs typeface="Times New Roman" panose="02020603050405020304" pitchFamily="18" charset="0"/>
              </a:rPr>
              <a:t>FINISH</a:t>
            </a:r>
            <a:endParaRPr lang="zh-TW" altLang="en-US" sz="1000" dirty="0">
              <a:latin typeface="Times New Roman" panose="02020603050405020304" pitchFamily="18" charset="0"/>
              <a:cs typeface="Times New Roman" panose="02020603050405020304" pitchFamily="18" charset="0"/>
            </a:endParaRPr>
          </a:p>
        </p:txBody>
      </p:sp>
      <p:cxnSp>
        <p:nvCxnSpPr>
          <p:cNvPr id="114" name="接點: 肘形 113">
            <a:extLst>
              <a:ext uri="{FF2B5EF4-FFF2-40B4-BE49-F238E27FC236}">
                <a16:creationId xmlns:a16="http://schemas.microsoft.com/office/drawing/2014/main" id="{B1585764-F22A-45E7-96C4-250DF79605A4}"/>
              </a:ext>
            </a:extLst>
          </p:cNvPr>
          <p:cNvCxnSpPr>
            <a:stCxn id="98" idx="3"/>
            <a:endCxn id="115" idx="1"/>
          </p:cNvCxnSpPr>
          <p:nvPr/>
        </p:nvCxnSpPr>
        <p:spPr>
          <a:xfrm rot="10800000" flipH="1">
            <a:off x="6413855" y="2568064"/>
            <a:ext cx="143079" cy="3317093"/>
          </a:xfrm>
          <a:prstGeom prst="bentConnector3">
            <a:avLst>
              <a:gd name="adj1" fmla="val -355936"/>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3AD748F7-EBC4-4296-A0DC-DEABF65B1A9B}"/>
              </a:ext>
            </a:extLst>
          </p:cNvPr>
          <p:cNvSpPr/>
          <p:nvPr/>
        </p:nvSpPr>
        <p:spPr>
          <a:xfrm>
            <a:off x="5888058" y="4275038"/>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文字方塊 140">
            <a:extLst>
              <a:ext uri="{FF2B5EF4-FFF2-40B4-BE49-F238E27FC236}">
                <a16:creationId xmlns:a16="http://schemas.microsoft.com/office/drawing/2014/main" id="{09896120-C3C9-48A7-BE04-09E19C0ED82C}"/>
              </a:ext>
            </a:extLst>
          </p:cNvPr>
          <p:cNvSpPr txBox="1"/>
          <p:nvPr/>
        </p:nvSpPr>
        <p:spPr>
          <a:xfrm>
            <a:off x="6097905" y="5669809"/>
            <a:ext cx="288000"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0</a:t>
            </a:r>
            <a:endParaRPr lang="zh-TW" altLang="en-US" sz="800" dirty="0">
              <a:latin typeface="Times New Roman" panose="02020603050405020304" pitchFamily="18" charset="0"/>
              <a:cs typeface="Times New Roman" panose="02020603050405020304" pitchFamily="18" charset="0"/>
            </a:endParaRPr>
          </a:p>
        </p:txBody>
      </p:sp>
      <p:sp>
        <p:nvSpPr>
          <p:cNvPr id="142" name="文字方塊 141">
            <a:extLst>
              <a:ext uri="{FF2B5EF4-FFF2-40B4-BE49-F238E27FC236}">
                <a16:creationId xmlns:a16="http://schemas.microsoft.com/office/drawing/2014/main" id="{ED7BD754-1015-48F4-B998-4D581E159AD3}"/>
              </a:ext>
            </a:extLst>
          </p:cNvPr>
          <p:cNvSpPr txBox="1"/>
          <p:nvPr/>
        </p:nvSpPr>
        <p:spPr>
          <a:xfrm>
            <a:off x="8005295" y="6107207"/>
            <a:ext cx="288000" cy="215444"/>
          </a:xfrm>
          <a:prstGeom prst="rect">
            <a:avLst/>
          </a:prstGeom>
          <a:noFill/>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1</a:t>
            </a:r>
            <a:endParaRPr lang="zh-TW" altLang="en-US" sz="800" dirty="0">
              <a:latin typeface="Times New Roman" panose="02020603050405020304" pitchFamily="18" charset="0"/>
              <a:cs typeface="Times New Roman" panose="02020603050405020304" pitchFamily="18" charset="0"/>
            </a:endParaRPr>
          </a:p>
        </p:txBody>
      </p:sp>
      <p:sp>
        <p:nvSpPr>
          <p:cNvPr id="96" name="文字方塊 95">
            <a:extLst>
              <a:ext uri="{FF2B5EF4-FFF2-40B4-BE49-F238E27FC236}">
                <a16:creationId xmlns:a16="http://schemas.microsoft.com/office/drawing/2014/main" id="{ECC86B15-69DA-4632-B993-BBAB876EEEC1}"/>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97" name="文字方塊 96">
            <a:extLst>
              <a:ext uri="{FF2B5EF4-FFF2-40B4-BE49-F238E27FC236}">
                <a16:creationId xmlns:a16="http://schemas.microsoft.com/office/drawing/2014/main" id="{2A0B3CBA-69D2-44AB-8A14-2A89ED9AC408}"/>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7919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7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3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1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94"/>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6"/>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14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6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57"/>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20"/>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158"/>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9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83"/>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19"/>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98"/>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14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41"/>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14"/>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22"/>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42"/>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21"/>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86"/>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31"/>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18"/>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87"/>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85"/>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nodeType="clickEffect">
                                  <p:stCondLst>
                                    <p:cond delay="0"/>
                                  </p:stCondLst>
                                  <p:childTnLst>
                                    <p:set>
                                      <p:cBhvr>
                                        <p:cTn id="184" dur="1" fill="hold">
                                          <p:stCondLst>
                                            <p:cond delay="0"/>
                                          </p:stCondLst>
                                        </p:cTn>
                                        <p:tgtEl>
                                          <p:spTgt spid="89"/>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91"/>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88"/>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nodeType="clickEffect">
                                  <p:stCondLst>
                                    <p:cond delay="0"/>
                                  </p:stCondLst>
                                  <p:childTnLst>
                                    <p:set>
                                      <p:cBhvr>
                                        <p:cTn id="192" dur="1" fill="hold">
                                          <p:stCondLst>
                                            <p:cond delay="0"/>
                                          </p:stCondLst>
                                        </p:cTn>
                                        <p:tgtEl>
                                          <p:spTgt spid="127"/>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grpId="0" nodeType="clickEffect">
                                  <p:stCondLst>
                                    <p:cond delay="0"/>
                                  </p:stCondLst>
                                  <p:childTnLst>
                                    <p:set>
                                      <p:cBhvr>
                                        <p:cTn id="196" dur="1" fill="hold">
                                          <p:stCondLst>
                                            <p:cond delay="0"/>
                                          </p:stCondLst>
                                        </p:cTn>
                                        <p:tgtEl>
                                          <p:spTgt spid="90"/>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4"/>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92"/>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nodeType="clickEffect">
                                  <p:stCondLst>
                                    <p:cond delay="0"/>
                                  </p:stCondLst>
                                  <p:childTnLst>
                                    <p:set>
                                      <p:cBhvr>
                                        <p:cTn id="204" dur="1" fill="hold">
                                          <p:stCondLst>
                                            <p:cond delay="0"/>
                                          </p:stCondLst>
                                        </p:cTn>
                                        <p:tgtEl>
                                          <p:spTgt spid="138"/>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4"/>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58"/>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106"/>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6" grpId="0" animBg="1"/>
      <p:bldP spid="37" grpId="0" animBg="1"/>
      <p:bldP spid="40" grpId="0" animBg="1"/>
      <p:bldP spid="41" grpId="0" animBg="1"/>
      <p:bldP spid="42" grpId="0" animBg="1"/>
      <p:bldP spid="72" grpId="0"/>
      <p:bldP spid="73" grpId="0"/>
      <p:bldP spid="76" grpId="0"/>
      <p:bldP spid="77" grpId="0"/>
      <p:bldP spid="48" grpId="0" animBg="1"/>
      <p:bldP spid="49" grpId="0" animBg="1"/>
      <p:bldP spid="74" grpId="0"/>
      <p:bldP spid="78" grpId="0"/>
      <p:bldP spid="95" grpId="0" animBg="1"/>
      <p:bldP spid="85" grpId="0" animBg="1"/>
      <p:bldP spid="88" grpId="0" animBg="1"/>
      <p:bldP spid="90" grpId="0" animBg="1"/>
      <p:bldP spid="91" grpId="0"/>
      <p:bldP spid="92" grpId="0"/>
      <p:bldP spid="129" grpId="0" animBg="1"/>
      <p:bldP spid="30" grpId="0" animBg="1"/>
      <p:bldP spid="55" grpId="0" animBg="1"/>
      <p:bldP spid="56" grpId="0" animBg="1"/>
      <p:bldP spid="117" grpId="0"/>
      <p:bldP spid="157" grpId="0" animBg="1"/>
      <p:bldP spid="163" grpId="0"/>
      <p:bldP spid="83" grpId="0" animBg="1"/>
      <p:bldP spid="94" grpId="0"/>
      <p:bldP spid="158" grpId="0"/>
      <p:bldP spid="159" grpId="0"/>
      <p:bldP spid="98" grpId="0" animBg="1"/>
      <p:bldP spid="118" grpId="0" animBg="1"/>
      <p:bldP spid="121" grpId="0" animBg="1"/>
      <p:bldP spid="131" grpId="0"/>
      <p:bldP spid="140" grpId="0" animBg="1"/>
      <p:bldP spid="141" grpId="0"/>
      <p:bldP spid="14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320496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Implementation</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E117581D-D5C5-4E91-AE0E-5321DF3C3D10}"/>
                  </a:ext>
                </a:extLst>
              </p:cNvPr>
              <p:cNvSpPr txBox="1"/>
              <p:nvPr/>
            </p:nvSpPr>
            <p:spPr>
              <a:xfrm>
                <a:off x="806713" y="1162189"/>
                <a:ext cx="8640960" cy="2535566"/>
              </a:xfrm>
              <a:prstGeom prst="rect">
                <a:avLst/>
              </a:prstGeom>
              <a:noFill/>
            </p:spPr>
            <p:txBody>
              <a:bodyPr wrap="square">
                <a:spAutoFit/>
              </a:bodyPr>
              <a:lstStyle/>
              <a:p>
                <a:pPr marL="285750" indent="-285750">
                  <a:lnSpc>
                    <a:spcPct val="150000"/>
                  </a:lnSpc>
                  <a:buClr>
                    <a:schemeClr val="accent5">
                      <a:lumMod val="75000"/>
                    </a:schemeClr>
                  </a:buClr>
                  <a:buFont typeface="Wingdings" panose="05000000000000000000" pitchFamily="2" charset="2"/>
                  <a:buChar char="u"/>
                </a:pPr>
                <a:r>
                  <a:rPr lang="en-US" altLang="zh-TW" sz="1800" dirty="0">
                    <a:latin typeface="Times New Roman" panose="02020603050405020304" pitchFamily="18" charset="0"/>
                    <a:cs typeface="Times New Roman" panose="02020603050405020304" pitchFamily="18" charset="0"/>
                  </a:rPr>
                  <a:t>FPGA</a:t>
                </a:r>
              </a:p>
              <a:p>
                <a:pPr marL="742950" lvl="1" indent="-285750">
                  <a:lnSpc>
                    <a:spcPct val="150000"/>
                  </a:lnSpc>
                  <a:buClr>
                    <a:schemeClr val="accent5">
                      <a:lumMod val="75000"/>
                    </a:schemeClr>
                  </a:buClr>
                  <a:buFont typeface="Wingdings" panose="05000000000000000000" pitchFamily="2" charset="2"/>
                  <a:buChar char="u"/>
                </a:pPr>
                <a:r>
                  <a:rPr lang="fr-FR" altLang="zh-TW" dirty="0">
                    <a:latin typeface="Times New Roman" panose="02020603050405020304" pitchFamily="18" charset="0"/>
                    <a:cs typeface="Times New Roman" panose="02020603050405020304" pitchFamily="18" charset="0"/>
                  </a:rPr>
                  <a:t>Tool: Xilinx ISE 14.7</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Clr>
                    <a:schemeClr val="accent5">
                      <a:lumMod val="75000"/>
                    </a:schemeClr>
                  </a:buClr>
                  <a:buFont typeface="Wingdings" panose="05000000000000000000" pitchFamily="2" charset="2"/>
                  <a:buChar char="u"/>
                </a:pPr>
                <a:r>
                  <a:rPr lang="fr-FR" altLang="zh-TW" dirty="0">
                    <a:latin typeface="Times New Roman" panose="02020603050405020304" pitchFamily="18" charset="0"/>
                    <a:cs typeface="Times New Roman" panose="02020603050405020304" pitchFamily="18" charset="0"/>
                  </a:rPr>
                  <a:t>Device: Virtex7 XC7VX330T</a:t>
                </a:r>
              </a:p>
              <a:p>
                <a:pPr marL="285750" indent="-285750">
                  <a:lnSpc>
                    <a:spcPct val="150000"/>
                  </a:lnSpc>
                  <a:buClr>
                    <a:schemeClr val="accent5">
                      <a:lumMod val="75000"/>
                    </a:schemeClr>
                  </a:buClr>
                  <a:buFont typeface="Wingdings" panose="05000000000000000000" pitchFamily="2" charset="2"/>
                  <a:buChar char="u"/>
                </a:pPr>
                <a:r>
                  <a:rPr lang="en-US" altLang="zh-TW" dirty="0">
                    <a:latin typeface="Times New Roman" panose="02020603050405020304" pitchFamily="18" charset="0"/>
                    <a:cs typeface="Times New Roman" panose="02020603050405020304" pitchFamily="18" charset="0"/>
                  </a:rPr>
                  <a:t>ASIC</a:t>
                </a:r>
              </a:p>
              <a:p>
                <a:pPr marL="742950" lvl="1" indent="-285750">
                  <a:lnSpc>
                    <a:spcPct val="150000"/>
                  </a:lnSpc>
                  <a:buClr>
                    <a:schemeClr val="accent5">
                      <a:lumMod val="75000"/>
                    </a:schemeClr>
                  </a:buClr>
                  <a:buFont typeface="Wingdings" panose="05000000000000000000" pitchFamily="2" charset="2"/>
                  <a:buChar char="u"/>
                </a:pPr>
                <a:r>
                  <a:rPr lang="en-US" altLang="zh-TW" dirty="0">
                    <a:latin typeface="Times New Roman" panose="02020603050405020304" pitchFamily="18" charset="0"/>
                    <a:cs typeface="Times New Roman" panose="02020603050405020304" pitchFamily="18" charset="0"/>
                  </a:rPr>
                  <a:t>Tool: Design Compiler, IC Compiler</a:t>
                </a:r>
              </a:p>
              <a:p>
                <a:pPr marL="742950" lvl="1" indent="-285750">
                  <a:lnSpc>
                    <a:spcPct val="150000"/>
                  </a:lnSpc>
                  <a:buClr>
                    <a:schemeClr val="accent5">
                      <a:lumMod val="75000"/>
                    </a:schemeClr>
                  </a:buClr>
                  <a:buFont typeface="Wingdings" panose="05000000000000000000" pitchFamily="2" charset="2"/>
                  <a:buChar char="u"/>
                </a:pPr>
                <a:r>
                  <a:rPr lang="en-US" altLang="zh-TW" dirty="0">
                    <a:latin typeface="Times New Roman" panose="02020603050405020304" pitchFamily="18" charset="0"/>
                    <a:cs typeface="Times New Roman" panose="02020603050405020304" pitchFamily="18" charset="0"/>
                  </a:rPr>
                  <a:t>Technology: TSMC 0.18 </a:t>
                </a:r>
                <a14:m>
                  <m:oMath xmlns:m="http://schemas.openxmlformats.org/officeDocument/2006/math">
                    <m:r>
                      <a:rPr lang="en-US" altLang="zh-TW" sz="1800" i="1" smtClean="0">
                        <a:effectLst/>
                        <a:latin typeface="Cambria Math" panose="02040503050406030204" pitchFamily="18" charset="0"/>
                        <a:ea typeface="Cambria Math" panose="02040503050406030204" pitchFamily="18" charset="0"/>
                        <a:cs typeface="Cambria Math" panose="02040503050406030204" pitchFamily="18" charset="0"/>
                      </a:rPr>
                      <m:t>𝜇</m:t>
                    </m:r>
                  </m:oMath>
                </a14:m>
                <a:r>
                  <a:rPr lang="fr-FR" altLang="zh-TW" dirty="0">
                    <a:latin typeface="Times New Roman" panose="02020603050405020304" pitchFamily="18" charset="0"/>
                    <a:cs typeface="Times New Roman" panose="02020603050405020304" pitchFamily="18" charset="0"/>
                  </a:rPr>
                  <a:t>m</a:t>
                </a:r>
              </a:p>
            </p:txBody>
          </p:sp>
        </mc:Choice>
        <mc:Fallback xmlns="">
          <p:sp>
            <p:nvSpPr>
              <p:cNvPr id="34" name="文字方塊 33">
                <a:extLst>
                  <a:ext uri="{FF2B5EF4-FFF2-40B4-BE49-F238E27FC236}">
                    <a16:creationId xmlns:a16="http://schemas.microsoft.com/office/drawing/2014/main" id="{E117581D-D5C5-4E91-AE0E-5321DF3C3D10}"/>
                  </a:ext>
                </a:extLst>
              </p:cNvPr>
              <p:cNvSpPr txBox="1">
                <a:spLocks noRot="1" noChangeAspect="1" noMove="1" noResize="1" noEditPoints="1" noAdjustHandles="1" noChangeArrowheads="1" noChangeShapeType="1" noTextEdit="1"/>
              </p:cNvSpPr>
              <p:nvPr/>
            </p:nvSpPr>
            <p:spPr>
              <a:xfrm>
                <a:off x="806713" y="1162189"/>
                <a:ext cx="8640960" cy="2535566"/>
              </a:xfrm>
              <a:prstGeom prst="rect">
                <a:avLst/>
              </a:prstGeom>
              <a:blipFill>
                <a:blip r:embed="rId3"/>
                <a:stretch>
                  <a:fillRect l="-423" b="-2885"/>
                </a:stretch>
              </a:blipFill>
            </p:spPr>
            <p:txBody>
              <a:bodyPr/>
              <a:lstStyle/>
              <a:p>
                <a:r>
                  <a:rPr lang="zh-TW" altLang="en-US">
                    <a:noFill/>
                  </a:rPr>
                  <a:t> </a:t>
                </a:r>
              </a:p>
            </p:txBody>
          </p:sp>
        </mc:Fallback>
      </mc:AlternateContent>
      <p:grpSp>
        <p:nvGrpSpPr>
          <p:cNvPr id="35" name="组合 7">
            <a:extLst>
              <a:ext uri="{FF2B5EF4-FFF2-40B4-BE49-F238E27FC236}">
                <a16:creationId xmlns:a16="http://schemas.microsoft.com/office/drawing/2014/main" id="{9FE4E30A-8D70-4865-81EC-A900B8382588}"/>
              </a:ext>
            </a:extLst>
          </p:cNvPr>
          <p:cNvGrpSpPr/>
          <p:nvPr/>
        </p:nvGrpSpPr>
        <p:grpSpPr>
          <a:xfrm>
            <a:off x="2747080" y="4060103"/>
            <a:ext cx="2557424" cy="907751"/>
            <a:chOff x="3666731" y="1984470"/>
            <a:chExt cx="2636520" cy="1447800"/>
          </a:xfrm>
        </p:grpSpPr>
        <p:sp>
          <p:nvSpPr>
            <p:cNvPr id="36" name="任意多边形 8">
              <a:extLst>
                <a:ext uri="{FF2B5EF4-FFF2-40B4-BE49-F238E27FC236}">
                  <a16:creationId xmlns:a16="http://schemas.microsoft.com/office/drawing/2014/main" id="{90399102-A318-44DF-9EB3-E5884F277F31}"/>
                </a:ext>
              </a:extLst>
            </p:cNvPr>
            <p:cNvSpPr/>
            <p:nvPr/>
          </p:nvSpPr>
          <p:spPr>
            <a:xfrm>
              <a:off x="3666731"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accent5">
                    <a:lumMod val="60000"/>
                    <a:lumOff val="4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文本框 35">
              <a:extLst>
                <a:ext uri="{FF2B5EF4-FFF2-40B4-BE49-F238E27FC236}">
                  <a16:creationId xmlns:a16="http://schemas.microsoft.com/office/drawing/2014/main" id="{8B01A875-B44E-409E-AD5D-CACD1BBA7F3D}"/>
                </a:ext>
              </a:extLst>
            </p:cNvPr>
            <p:cNvSpPr txBox="1"/>
            <p:nvPr/>
          </p:nvSpPr>
          <p:spPr>
            <a:xfrm>
              <a:off x="3971726" y="2438386"/>
              <a:ext cx="2230360" cy="539970"/>
            </a:xfrm>
            <a:prstGeom prst="rect">
              <a:avLst/>
            </a:prstGeom>
            <a:noFill/>
          </p:spPr>
          <p:txBody>
            <a:bodyPr wrap="square" rtlCol="0" anchor="ctr">
              <a:spAutoFit/>
            </a:bodyPr>
            <a:lstStyle/>
            <a:p>
              <a:pPr algn="ct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Synthesis</a:t>
              </a:r>
              <a:endParaRPr lang="zh-CN" altLang="en-US" sz="1600" b="1" baseline="-30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8" name="组合 10">
            <a:extLst>
              <a:ext uri="{FF2B5EF4-FFF2-40B4-BE49-F238E27FC236}">
                <a16:creationId xmlns:a16="http://schemas.microsoft.com/office/drawing/2014/main" id="{827E6A5B-27EB-4502-91B9-F03930ABC567}"/>
              </a:ext>
            </a:extLst>
          </p:cNvPr>
          <p:cNvGrpSpPr/>
          <p:nvPr/>
        </p:nvGrpSpPr>
        <p:grpSpPr>
          <a:xfrm>
            <a:off x="609559" y="4060103"/>
            <a:ext cx="2557424" cy="907751"/>
            <a:chOff x="1436370" y="1984470"/>
            <a:chExt cx="2636520" cy="1447800"/>
          </a:xfrm>
        </p:grpSpPr>
        <p:sp>
          <p:nvSpPr>
            <p:cNvPr id="39" name="任意多边形 11">
              <a:extLst>
                <a:ext uri="{FF2B5EF4-FFF2-40B4-BE49-F238E27FC236}">
                  <a16:creationId xmlns:a16="http://schemas.microsoft.com/office/drawing/2014/main" id="{72C4CAC0-6FC2-4929-A79B-67CBCE72C1E6}"/>
                </a:ext>
              </a:extLst>
            </p:cNvPr>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accent5">
                    <a:lumMod val="60000"/>
                    <a:lumOff val="4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文本框 43">
              <a:extLst>
                <a:ext uri="{FF2B5EF4-FFF2-40B4-BE49-F238E27FC236}">
                  <a16:creationId xmlns:a16="http://schemas.microsoft.com/office/drawing/2014/main" id="{99375963-3867-4FAE-98AA-1083A0A4D7AF}"/>
                </a:ext>
              </a:extLst>
            </p:cNvPr>
            <p:cNvSpPr txBox="1"/>
            <p:nvPr/>
          </p:nvSpPr>
          <p:spPr>
            <a:xfrm>
              <a:off x="1709209" y="2184045"/>
              <a:ext cx="2293960" cy="1048648"/>
            </a:xfrm>
            <a:prstGeom prst="rect">
              <a:avLst/>
            </a:prstGeom>
            <a:noFill/>
          </p:spPr>
          <p:txBody>
            <a:bodyPr wrap="square" rtlCol="0" anchor="ctr">
              <a:spAutoFit/>
            </a:bodyPr>
            <a:lstStyle/>
            <a:p>
              <a:pPr algn="ctr">
                <a:lnSpc>
                  <a:spcPct val="120000"/>
                </a:lnSpc>
              </a:pP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Behavior </a:t>
              </a:r>
            </a:p>
            <a:p>
              <a:pPr algn="ctr">
                <a:lnSpc>
                  <a:spcPct val="120000"/>
                </a:lnSpc>
              </a:pP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Simulation</a:t>
              </a:r>
              <a:endParaRPr lang="zh-CN" altLang="en-US" sz="1600" b="1" baseline="-30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1" name="组合 13">
            <a:extLst>
              <a:ext uri="{FF2B5EF4-FFF2-40B4-BE49-F238E27FC236}">
                <a16:creationId xmlns:a16="http://schemas.microsoft.com/office/drawing/2014/main" id="{ACBBF267-B79B-46BC-99E5-D4F8009EEDC2}"/>
              </a:ext>
            </a:extLst>
          </p:cNvPr>
          <p:cNvGrpSpPr/>
          <p:nvPr/>
        </p:nvGrpSpPr>
        <p:grpSpPr>
          <a:xfrm>
            <a:off x="7022121" y="4060103"/>
            <a:ext cx="2557424" cy="907751"/>
            <a:chOff x="8127453" y="1984470"/>
            <a:chExt cx="2636520" cy="1447800"/>
          </a:xfrm>
        </p:grpSpPr>
        <p:sp>
          <p:nvSpPr>
            <p:cNvPr id="42" name="任意多边形 14">
              <a:extLst>
                <a:ext uri="{FF2B5EF4-FFF2-40B4-BE49-F238E27FC236}">
                  <a16:creationId xmlns:a16="http://schemas.microsoft.com/office/drawing/2014/main" id="{C52832F6-5A9E-4E83-A033-017AD477B336}"/>
                </a:ext>
              </a:extLst>
            </p:cNvPr>
            <p:cNvSpPr/>
            <p:nvPr/>
          </p:nvSpPr>
          <p:spPr>
            <a:xfrm>
              <a:off x="8127453"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accent5">
                    <a:lumMod val="60000"/>
                    <a:lumOff val="4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文本框 46">
              <a:extLst>
                <a:ext uri="{FF2B5EF4-FFF2-40B4-BE49-F238E27FC236}">
                  <a16:creationId xmlns:a16="http://schemas.microsoft.com/office/drawing/2014/main" id="{7B367A77-DB75-4F2C-AA94-482540B3DC9B}"/>
                </a:ext>
              </a:extLst>
            </p:cNvPr>
            <p:cNvSpPr txBox="1"/>
            <p:nvPr/>
          </p:nvSpPr>
          <p:spPr>
            <a:xfrm>
              <a:off x="8439017" y="2045680"/>
              <a:ext cx="2230360" cy="1325383"/>
            </a:xfrm>
            <a:prstGeom prst="rect">
              <a:avLst/>
            </a:prstGeom>
            <a:noFill/>
          </p:spPr>
          <p:txBody>
            <a:bodyPr wrap="square" rtlCol="0" anchor="ctr">
              <a:spAutoFit/>
            </a:bodyPr>
            <a:lstStyle/>
            <a:p>
              <a:pPr algn="ct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Static </a:t>
              </a:r>
            </a:p>
            <a:p>
              <a:pPr algn="ct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Timing </a:t>
              </a:r>
            </a:p>
            <a:p>
              <a:pPr algn="ct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Analysis</a:t>
              </a:r>
              <a:endParaRPr lang="zh-CN" alt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4" name="组合 16">
            <a:extLst>
              <a:ext uri="{FF2B5EF4-FFF2-40B4-BE49-F238E27FC236}">
                <a16:creationId xmlns:a16="http://schemas.microsoft.com/office/drawing/2014/main" id="{F0DFED60-7CD0-4381-BFFE-82A919DE7CB8}"/>
              </a:ext>
            </a:extLst>
          </p:cNvPr>
          <p:cNvGrpSpPr/>
          <p:nvPr/>
        </p:nvGrpSpPr>
        <p:grpSpPr>
          <a:xfrm>
            <a:off x="4884600" y="4060103"/>
            <a:ext cx="2557424" cy="907751"/>
            <a:chOff x="5897092" y="1984470"/>
            <a:chExt cx="2636520" cy="1447800"/>
          </a:xfrm>
        </p:grpSpPr>
        <p:sp>
          <p:nvSpPr>
            <p:cNvPr id="45" name="任意多边形 20">
              <a:extLst>
                <a:ext uri="{FF2B5EF4-FFF2-40B4-BE49-F238E27FC236}">
                  <a16:creationId xmlns:a16="http://schemas.microsoft.com/office/drawing/2014/main" id="{0B5B077B-EBC4-486A-9ADC-BDCCFA704248}"/>
                </a:ext>
              </a:extLst>
            </p:cNvPr>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accent5">
                    <a:lumMod val="60000"/>
                    <a:lumOff val="4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文本框 49">
              <a:extLst>
                <a:ext uri="{FF2B5EF4-FFF2-40B4-BE49-F238E27FC236}">
                  <a16:creationId xmlns:a16="http://schemas.microsoft.com/office/drawing/2014/main" id="{79023AB7-7087-44F1-94EF-4A7173DA7390}"/>
                </a:ext>
              </a:extLst>
            </p:cNvPr>
            <p:cNvSpPr txBox="1"/>
            <p:nvPr/>
          </p:nvSpPr>
          <p:spPr>
            <a:xfrm>
              <a:off x="6301883" y="2416329"/>
              <a:ext cx="2205655" cy="577400"/>
            </a:xfrm>
            <a:prstGeom prst="rect">
              <a:avLst/>
            </a:prstGeom>
            <a:noFill/>
          </p:spPr>
          <p:txBody>
            <a:bodyPr wrap="square" rtlCol="0" anchor="ctr">
              <a:spAutoFit/>
            </a:bodyPr>
            <a:lstStyle/>
            <a:p>
              <a:pPr algn="ctr">
                <a:lnSpc>
                  <a:spcPct val="120000"/>
                </a:lnSpc>
              </a:pP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Implementation</a:t>
              </a:r>
              <a:endParaRPr lang="zh-CN" altLang="en-US" sz="1600" b="1" baseline="-30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7" name="矩形 47">
            <a:extLst>
              <a:ext uri="{FF2B5EF4-FFF2-40B4-BE49-F238E27FC236}">
                <a16:creationId xmlns:a16="http://schemas.microsoft.com/office/drawing/2014/main" id="{631E179A-DBB0-4FFE-B724-538B9E4EA349}"/>
              </a:ext>
            </a:extLst>
          </p:cNvPr>
          <p:cNvSpPr>
            <a:spLocks noChangeArrowheads="1"/>
          </p:cNvSpPr>
          <p:nvPr/>
        </p:nvSpPr>
        <p:spPr bwMode="auto">
          <a:xfrm>
            <a:off x="983160" y="5150117"/>
            <a:ext cx="2230906" cy="423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en-US" altLang="zh-CN" sz="1600" dirty="0">
                <a:latin typeface="Times New Roman" panose="02020603050405020304" pitchFamily="18" charset="0"/>
                <a:cs typeface="Times New Roman" panose="02020603050405020304" pitchFamily="18" charset="0"/>
                <a:sym typeface="微软雅黑" pitchFamily="34" charset="-122"/>
              </a:rPr>
              <a:t>Function test</a:t>
            </a:r>
          </a:p>
        </p:txBody>
      </p:sp>
      <p:sp>
        <p:nvSpPr>
          <p:cNvPr id="48" name="矩形 47">
            <a:extLst>
              <a:ext uri="{FF2B5EF4-FFF2-40B4-BE49-F238E27FC236}">
                <a16:creationId xmlns:a16="http://schemas.microsoft.com/office/drawing/2014/main" id="{7934B5D4-EBE3-4D93-A50D-0BF516EE2424}"/>
              </a:ext>
            </a:extLst>
          </p:cNvPr>
          <p:cNvSpPr>
            <a:spLocks noChangeArrowheads="1"/>
          </p:cNvSpPr>
          <p:nvPr/>
        </p:nvSpPr>
        <p:spPr bwMode="auto">
          <a:xfrm>
            <a:off x="3193136" y="5150117"/>
            <a:ext cx="1875361" cy="792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en-US" altLang="zh-CN" sz="1600" dirty="0">
                <a:latin typeface="Times New Roman" panose="02020603050405020304" pitchFamily="18" charset="0"/>
                <a:cs typeface="Times New Roman" panose="02020603050405020304" pitchFamily="18" charset="0"/>
                <a:sym typeface="微软雅黑" pitchFamily="34" charset="-122"/>
              </a:rPr>
              <a:t>Logic synthesis</a:t>
            </a:r>
          </a:p>
          <a:p>
            <a:pPr>
              <a:lnSpc>
                <a:spcPct val="150000"/>
              </a:lnSpc>
              <a:spcBef>
                <a:spcPct val="0"/>
              </a:spcBef>
              <a:buNone/>
            </a:pPr>
            <a:r>
              <a:rPr lang="en-US" altLang="zh-CN" sz="1600" dirty="0">
                <a:latin typeface="Times New Roman" panose="02020603050405020304" pitchFamily="18" charset="0"/>
                <a:cs typeface="Times New Roman" panose="02020603050405020304" pitchFamily="18" charset="0"/>
                <a:sym typeface="微软雅黑" pitchFamily="34" charset="-122"/>
              </a:rPr>
              <a:t>Gate-level netlist</a:t>
            </a:r>
            <a:endParaRPr lang="zh-CN" altLang="en-US" sz="1600" dirty="0">
              <a:latin typeface="Times New Roman" panose="02020603050405020304" pitchFamily="18" charset="0"/>
              <a:cs typeface="Times New Roman" panose="02020603050405020304" pitchFamily="18" charset="0"/>
              <a:sym typeface="微软雅黑" pitchFamily="34" charset="-122"/>
            </a:endParaRPr>
          </a:p>
        </p:txBody>
      </p:sp>
      <p:sp>
        <p:nvSpPr>
          <p:cNvPr id="49" name="矩形 47">
            <a:extLst>
              <a:ext uri="{FF2B5EF4-FFF2-40B4-BE49-F238E27FC236}">
                <a16:creationId xmlns:a16="http://schemas.microsoft.com/office/drawing/2014/main" id="{37E450D2-A7E5-4FD4-B0F5-3390AA355D69}"/>
              </a:ext>
            </a:extLst>
          </p:cNvPr>
          <p:cNvSpPr>
            <a:spLocks noChangeArrowheads="1"/>
          </p:cNvSpPr>
          <p:nvPr/>
        </p:nvSpPr>
        <p:spPr bwMode="auto">
          <a:xfrm>
            <a:off x="5370588" y="5150117"/>
            <a:ext cx="1892607" cy="116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en-US" altLang="zh-CN" sz="1600" dirty="0">
                <a:latin typeface="Times New Roman" panose="02020603050405020304" pitchFamily="18" charset="0"/>
                <a:cs typeface="Times New Roman" panose="02020603050405020304" pitchFamily="18" charset="0"/>
                <a:sym typeface="微软雅黑" pitchFamily="34" charset="-122"/>
              </a:rPr>
              <a:t>Translate</a:t>
            </a:r>
          </a:p>
          <a:p>
            <a:pPr>
              <a:lnSpc>
                <a:spcPct val="150000"/>
              </a:lnSpc>
              <a:spcBef>
                <a:spcPct val="0"/>
              </a:spcBef>
              <a:buNone/>
            </a:pPr>
            <a:r>
              <a:rPr lang="en-US" altLang="zh-CN" sz="1600" dirty="0">
                <a:latin typeface="Times New Roman" panose="02020603050405020304" pitchFamily="18" charset="0"/>
                <a:cs typeface="Times New Roman" panose="02020603050405020304" pitchFamily="18" charset="0"/>
                <a:sym typeface="微软雅黑" pitchFamily="34" charset="-122"/>
              </a:rPr>
              <a:t>Map</a:t>
            </a:r>
          </a:p>
          <a:p>
            <a:pPr>
              <a:lnSpc>
                <a:spcPct val="150000"/>
              </a:lnSpc>
              <a:spcBef>
                <a:spcPct val="0"/>
              </a:spcBef>
              <a:buNone/>
            </a:pPr>
            <a:r>
              <a:rPr lang="en-US" altLang="zh-CN" sz="1600" dirty="0">
                <a:latin typeface="Times New Roman" panose="02020603050405020304" pitchFamily="18" charset="0"/>
                <a:cs typeface="Times New Roman" panose="02020603050405020304" pitchFamily="18" charset="0"/>
                <a:sym typeface="微软雅黑" pitchFamily="34" charset="-122"/>
              </a:rPr>
              <a:t>Place &amp; Route</a:t>
            </a:r>
            <a:endParaRPr lang="zh-CN" altLang="en-US" sz="1600" dirty="0">
              <a:latin typeface="Times New Roman" panose="02020603050405020304" pitchFamily="18" charset="0"/>
              <a:cs typeface="Times New Roman" panose="02020603050405020304" pitchFamily="18" charset="0"/>
              <a:sym typeface="微软雅黑" pitchFamily="34" charset="-122"/>
            </a:endParaRPr>
          </a:p>
        </p:txBody>
      </p:sp>
      <p:sp>
        <p:nvSpPr>
          <p:cNvPr id="50" name="矩形 47">
            <a:extLst>
              <a:ext uri="{FF2B5EF4-FFF2-40B4-BE49-F238E27FC236}">
                <a16:creationId xmlns:a16="http://schemas.microsoft.com/office/drawing/2014/main" id="{51DD00B1-A841-40B2-9EF3-B88CFC6C907B}"/>
              </a:ext>
            </a:extLst>
          </p:cNvPr>
          <p:cNvSpPr>
            <a:spLocks noChangeArrowheads="1"/>
          </p:cNvSpPr>
          <p:nvPr/>
        </p:nvSpPr>
        <p:spPr bwMode="auto">
          <a:xfrm>
            <a:off x="7565286" y="5150117"/>
            <a:ext cx="1874993" cy="153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en-US" altLang="zh-CN" sz="1600" dirty="0">
                <a:latin typeface="Times New Roman" panose="02020603050405020304" pitchFamily="18" charset="0"/>
                <a:cs typeface="Times New Roman" panose="02020603050405020304" pitchFamily="18" charset="0"/>
                <a:sym typeface="微软雅黑" pitchFamily="34" charset="-122"/>
              </a:rPr>
              <a:t>Setup timing</a:t>
            </a:r>
          </a:p>
          <a:p>
            <a:pPr>
              <a:lnSpc>
                <a:spcPct val="150000"/>
              </a:lnSpc>
              <a:spcBef>
                <a:spcPct val="0"/>
              </a:spcBef>
              <a:buNone/>
            </a:pPr>
            <a:r>
              <a:rPr lang="en-US" altLang="zh-CN" sz="1600" dirty="0">
                <a:latin typeface="Times New Roman" panose="02020603050405020304" pitchFamily="18" charset="0"/>
                <a:cs typeface="Times New Roman" panose="02020603050405020304" pitchFamily="18" charset="0"/>
                <a:sym typeface="微软雅黑" pitchFamily="34" charset="-122"/>
              </a:rPr>
              <a:t>Hold timing</a:t>
            </a:r>
          </a:p>
          <a:p>
            <a:pPr>
              <a:lnSpc>
                <a:spcPct val="150000"/>
              </a:lnSpc>
              <a:spcBef>
                <a:spcPct val="0"/>
              </a:spcBef>
              <a:buNone/>
            </a:pPr>
            <a:r>
              <a:rPr lang="en-US" altLang="zh-CN" sz="1600" dirty="0">
                <a:latin typeface="Times New Roman" panose="02020603050405020304" pitchFamily="18" charset="0"/>
                <a:cs typeface="Times New Roman" panose="02020603050405020304" pitchFamily="18" charset="0"/>
                <a:sym typeface="微软雅黑" pitchFamily="34" charset="-122"/>
              </a:rPr>
              <a:t>Recovery timing</a:t>
            </a:r>
          </a:p>
          <a:p>
            <a:pPr>
              <a:lnSpc>
                <a:spcPct val="150000"/>
              </a:lnSpc>
              <a:spcBef>
                <a:spcPct val="0"/>
              </a:spcBef>
              <a:buNone/>
            </a:pPr>
            <a:r>
              <a:rPr lang="en-US" altLang="zh-CN" sz="1600" dirty="0">
                <a:latin typeface="Times New Roman" panose="02020603050405020304" pitchFamily="18" charset="0"/>
                <a:cs typeface="Times New Roman" panose="02020603050405020304" pitchFamily="18" charset="0"/>
                <a:sym typeface="微软雅黑" pitchFamily="34" charset="-122"/>
              </a:rPr>
              <a:t>…</a:t>
            </a:r>
            <a:endParaRPr lang="zh-CN" altLang="en-US" sz="1600" dirty="0">
              <a:latin typeface="Times New Roman" panose="02020603050405020304" pitchFamily="18" charset="0"/>
              <a:cs typeface="Times New Roman" panose="02020603050405020304" pitchFamily="18" charset="0"/>
              <a:sym typeface="微软雅黑" pitchFamily="34" charset="-122"/>
            </a:endParaRPr>
          </a:p>
        </p:txBody>
      </p:sp>
      <p:grpSp>
        <p:nvGrpSpPr>
          <p:cNvPr id="51" name="组合 16">
            <a:extLst>
              <a:ext uri="{FF2B5EF4-FFF2-40B4-BE49-F238E27FC236}">
                <a16:creationId xmlns:a16="http://schemas.microsoft.com/office/drawing/2014/main" id="{5ADE18DE-0BFA-44AC-89CD-B732DDC19FEB}"/>
              </a:ext>
            </a:extLst>
          </p:cNvPr>
          <p:cNvGrpSpPr/>
          <p:nvPr/>
        </p:nvGrpSpPr>
        <p:grpSpPr>
          <a:xfrm>
            <a:off x="9159641" y="4058006"/>
            <a:ext cx="2557424" cy="907751"/>
            <a:chOff x="5897092" y="1984470"/>
            <a:chExt cx="2636520" cy="1447800"/>
          </a:xfrm>
        </p:grpSpPr>
        <p:sp>
          <p:nvSpPr>
            <p:cNvPr id="52" name="任意多边形 20">
              <a:extLst>
                <a:ext uri="{FF2B5EF4-FFF2-40B4-BE49-F238E27FC236}">
                  <a16:creationId xmlns:a16="http://schemas.microsoft.com/office/drawing/2014/main" id="{84A4A1C9-93BA-4830-86DB-933623D6CD59}"/>
                </a:ext>
              </a:extLst>
            </p:cNvPr>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accent5">
                    <a:lumMod val="60000"/>
                    <a:lumOff val="4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 name="文本框 49">
              <a:extLst>
                <a:ext uri="{FF2B5EF4-FFF2-40B4-BE49-F238E27FC236}">
                  <a16:creationId xmlns:a16="http://schemas.microsoft.com/office/drawing/2014/main" id="{78A568BB-9B3B-4219-BA49-73C726EFB8FF}"/>
                </a:ext>
              </a:extLst>
            </p:cNvPr>
            <p:cNvSpPr txBox="1"/>
            <p:nvPr/>
          </p:nvSpPr>
          <p:spPr>
            <a:xfrm>
              <a:off x="6227711" y="2184048"/>
              <a:ext cx="2205655" cy="1048648"/>
            </a:xfrm>
            <a:prstGeom prst="rect">
              <a:avLst/>
            </a:prstGeom>
            <a:noFill/>
          </p:spPr>
          <p:txBody>
            <a:bodyPr wrap="square" rtlCol="0" anchor="ctr">
              <a:spAutoFit/>
            </a:bodyPr>
            <a:lstStyle/>
            <a:p>
              <a:pPr algn="ctr">
                <a:lnSpc>
                  <a:spcPct val="120000"/>
                </a:lnSpc>
              </a:pP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Post-Route</a:t>
              </a:r>
            </a:p>
            <a:p>
              <a:pPr algn="ctr">
                <a:lnSpc>
                  <a:spcPct val="120000"/>
                </a:lnSpc>
              </a:pP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Simulation</a:t>
              </a:r>
              <a:endParaRPr lang="zh-CN" alt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4" name="矩形 47">
            <a:extLst>
              <a:ext uri="{FF2B5EF4-FFF2-40B4-BE49-F238E27FC236}">
                <a16:creationId xmlns:a16="http://schemas.microsoft.com/office/drawing/2014/main" id="{63A81333-1D6A-4B0B-B13E-C4AA122EFD6C}"/>
              </a:ext>
            </a:extLst>
          </p:cNvPr>
          <p:cNvSpPr>
            <a:spLocks noChangeArrowheads="1"/>
          </p:cNvSpPr>
          <p:nvPr/>
        </p:nvSpPr>
        <p:spPr bwMode="auto">
          <a:xfrm>
            <a:off x="9951729" y="5150117"/>
            <a:ext cx="1892607" cy="423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en-US" altLang="zh-CN" sz="1600" dirty="0">
                <a:latin typeface="Times New Roman" panose="02020603050405020304" pitchFamily="18" charset="0"/>
                <a:cs typeface="Times New Roman" panose="02020603050405020304" pitchFamily="18" charset="0"/>
                <a:sym typeface="微软雅黑" pitchFamily="34" charset="-122"/>
              </a:rPr>
              <a:t>Final test</a:t>
            </a:r>
          </a:p>
        </p:txBody>
      </p:sp>
      <p:sp>
        <p:nvSpPr>
          <p:cNvPr id="28" name="文字方塊 27">
            <a:extLst>
              <a:ext uri="{FF2B5EF4-FFF2-40B4-BE49-F238E27FC236}">
                <a16:creationId xmlns:a16="http://schemas.microsoft.com/office/drawing/2014/main" id="{AC690826-B44A-469F-88D8-DCB2D66B972A}"/>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1C8589AC-E815-42EA-93FC-DA17B1E19519}"/>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28</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17427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400" fill="hold"/>
                                        <p:tgtEl>
                                          <p:spTgt spid="38"/>
                                        </p:tgtEl>
                                        <p:attrNameLst>
                                          <p:attrName>ppt_x</p:attrName>
                                        </p:attrNameLst>
                                      </p:cBhvr>
                                      <p:tavLst>
                                        <p:tav tm="0">
                                          <p:val>
                                            <p:strVal val="0-#ppt_w/2"/>
                                          </p:val>
                                        </p:tav>
                                        <p:tav tm="100000">
                                          <p:val>
                                            <p:strVal val="#ppt_x"/>
                                          </p:val>
                                        </p:tav>
                                      </p:tavLst>
                                    </p:anim>
                                    <p:anim calcmode="lin" valueType="num">
                                      <p:cBhvr additive="base">
                                        <p:cTn id="12" dur="4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400"/>
                                        <p:tgtEl>
                                          <p:spTgt spid="47"/>
                                        </p:tgtEl>
                                        <p:attrNameLst>
                                          <p:attrName>ppt_y</p:attrName>
                                        </p:attrNameLst>
                                      </p:cBhvr>
                                      <p:tavLst>
                                        <p:tav tm="0">
                                          <p:val>
                                            <p:strVal val="#ppt_y-#ppt_h*1.125000"/>
                                          </p:val>
                                        </p:tav>
                                        <p:tav tm="100000">
                                          <p:val>
                                            <p:strVal val="#ppt_y"/>
                                          </p:val>
                                        </p:tav>
                                      </p:tavLst>
                                    </p:anim>
                                    <p:animEffect transition="in" filter="wipe(down)">
                                      <p:cBhvr>
                                        <p:cTn id="18" dur="4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400"/>
                                        <p:tgtEl>
                                          <p:spTgt spid="35"/>
                                        </p:tgtEl>
                                        <p:attrNameLst>
                                          <p:attrName>ppt_x</p:attrName>
                                        </p:attrNameLst>
                                      </p:cBhvr>
                                      <p:tavLst>
                                        <p:tav tm="0">
                                          <p:val>
                                            <p:strVal val="#ppt_x-#ppt_w*1.125000"/>
                                          </p:val>
                                        </p:tav>
                                        <p:tav tm="100000">
                                          <p:val>
                                            <p:strVal val="#ppt_x"/>
                                          </p:val>
                                        </p:tav>
                                      </p:tavLst>
                                    </p:anim>
                                    <p:animEffect transition="in" filter="wipe(right)">
                                      <p:cBhvr>
                                        <p:cTn id="24" dur="4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1"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additive="base">
                                        <p:cTn id="29" dur="400"/>
                                        <p:tgtEl>
                                          <p:spTgt spid="48"/>
                                        </p:tgtEl>
                                        <p:attrNameLst>
                                          <p:attrName>ppt_y</p:attrName>
                                        </p:attrNameLst>
                                      </p:cBhvr>
                                      <p:tavLst>
                                        <p:tav tm="0">
                                          <p:val>
                                            <p:strVal val="#ppt_y-#ppt_h*1.125000"/>
                                          </p:val>
                                        </p:tav>
                                        <p:tav tm="100000">
                                          <p:val>
                                            <p:strVal val="#ppt_y"/>
                                          </p:val>
                                        </p:tav>
                                      </p:tavLst>
                                    </p:anim>
                                    <p:animEffect transition="in" filter="wipe(down)">
                                      <p:cBhvr>
                                        <p:cTn id="30" dur="4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additive="base">
                                        <p:cTn id="35" dur="400"/>
                                        <p:tgtEl>
                                          <p:spTgt spid="44"/>
                                        </p:tgtEl>
                                        <p:attrNameLst>
                                          <p:attrName>ppt_x</p:attrName>
                                        </p:attrNameLst>
                                      </p:cBhvr>
                                      <p:tavLst>
                                        <p:tav tm="0">
                                          <p:val>
                                            <p:strVal val="#ppt_x-#ppt_w*1.125000"/>
                                          </p:val>
                                        </p:tav>
                                        <p:tav tm="100000">
                                          <p:val>
                                            <p:strVal val="#ppt_x"/>
                                          </p:val>
                                        </p:tav>
                                      </p:tavLst>
                                    </p:anim>
                                    <p:animEffect transition="in" filter="wipe(right)">
                                      <p:cBhvr>
                                        <p:cTn id="36" dur="4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1" fill="hold" grpId="0" nodeType="click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400"/>
                                        <p:tgtEl>
                                          <p:spTgt spid="49"/>
                                        </p:tgtEl>
                                        <p:attrNameLst>
                                          <p:attrName>ppt_y</p:attrName>
                                        </p:attrNameLst>
                                      </p:cBhvr>
                                      <p:tavLst>
                                        <p:tav tm="0">
                                          <p:val>
                                            <p:strVal val="#ppt_y-#ppt_h*1.125000"/>
                                          </p:val>
                                        </p:tav>
                                        <p:tav tm="100000">
                                          <p:val>
                                            <p:strVal val="#ppt_y"/>
                                          </p:val>
                                        </p:tav>
                                      </p:tavLst>
                                    </p:anim>
                                    <p:animEffect transition="in" filter="wipe(down)">
                                      <p:cBhvr>
                                        <p:cTn id="42" dur="4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8"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additive="base">
                                        <p:cTn id="47" dur="400"/>
                                        <p:tgtEl>
                                          <p:spTgt spid="41"/>
                                        </p:tgtEl>
                                        <p:attrNameLst>
                                          <p:attrName>ppt_x</p:attrName>
                                        </p:attrNameLst>
                                      </p:cBhvr>
                                      <p:tavLst>
                                        <p:tav tm="0">
                                          <p:val>
                                            <p:strVal val="#ppt_x-#ppt_w*1.125000"/>
                                          </p:val>
                                        </p:tav>
                                        <p:tav tm="100000">
                                          <p:val>
                                            <p:strVal val="#ppt_x"/>
                                          </p:val>
                                        </p:tav>
                                      </p:tavLst>
                                    </p:anim>
                                    <p:animEffect transition="in" filter="wipe(right)">
                                      <p:cBhvr>
                                        <p:cTn id="48" dur="4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1"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additive="base">
                                        <p:cTn id="53" dur="400"/>
                                        <p:tgtEl>
                                          <p:spTgt spid="50"/>
                                        </p:tgtEl>
                                        <p:attrNameLst>
                                          <p:attrName>ppt_y</p:attrName>
                                        </p:attrNameLst>
                                      </p:cBhvr>
                                      <p:tavLst>
                                        <p:tav tm="0">
                                          <p:val>
                                            <p:strVal val="#ppt_y-#ppt_h*1.125000"/>
                                          </p:val>
                                        </p:tav>
                                        <p:tav tm="100000">
                                          <p:val>
                                            <p:strVal val="#ppt_y"/>
                                          </p:val>
                                        </p:tav>
                                      </p:tavLst>
                                    </p:anim>
                                    <p:animEffect transition="in" filter="wipe(down)">
                                      <p:cBhvr>
                                        <p:cTn id="54" dur="4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8"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400"/>
                                        <p:tgtEl>
                                          <p:spTgt spid="51"/>
                                        </p:tgtEl>
                                        <p:attrNameLst>
                                          <p:attrName>ppt_x</p:attrName>
                                        </p:attrNameLst>
                                      </p:cBhvr>
                                      <p:tavLst>
                                        <p:tav tm="0">
                                          <p:val>
                                            <p:strVal val="#ppt_x-#ppt_w*1.125000"/>
                                          </p:val>
                                        </p:tav>
                                        <p:tav tm="100000">
                                          <p:val>
                                            <p:strVal val="#ppt_x"/>
                                          </p:val>
                                        </p:tav>
                                      </p:tavLst>
                                    </p:anim>
                                    <p:animEffect transition="in" filter="wipe(right)">
                                      <p:cBhvr>
                                        <p:cTn id="60" dur="400"/>
                                        <p:tgtEl>
                                          <p:spTgt spid="51"/>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1" fill="hold" grpId="0" nodeType="clickEffect">
                                  <p:stCondLst>
                                    <p:cond delay="0"/>
                                  </p:stCondLst>
                                  <p:childTnLst>
                                    <p:set>
                                      <p:cBhvr>
                                        <p:cTn id="64" dur="1" fill="hold">
                                          <p:stCondLst>
                                            <p:cond delay="0"/>
                                          </p:stCondLst>
                                        </p:cTn>
                                        <p:tgtEl>
                                          <p:spTgt spid="54"/>
                                        </p:tgtEl>
                                        <p:attrNameLst>
                                          <p:attrName>style.visibility</p:attrName>
                                        </p:attrNameLst>
                                      </p:cBhvr>
                                      <p:to>
                                        <p:strVal val="visible"/>
                                      </p:to>
                                    </p:set>
                                    <p:anim calcmode="lin" valueType="num">
                                      <p:cBhvr additive="base">
                                        <p:cTn id="65" dur="400"/>
                                        <p:tgtEl>
                                          <p:spTgt spid="54"/>
                                        </p:tgtEl>
                                        <p:attrNameLst>
                                          <p:attrName>ppt_y</p:attrName>
                                        </p:attrNameLst>
                                      </p:cBhvr>
                                      <p:tavLst>
                                        <p:tav tm="0">
                                          <p:val>
                                            <p:strVal val="#ppt_y-#ppt_h*1.125000"/>
                                          </p:val>
                                        </p:tav>
                                        <p:tav tm="100000">
                                          <p:val>
                                            <p:strVal val="#ppt_y"/>
                                          </p:val>
                                        </p:tav>
                                      </p:tavLst>
                                    </p:anim>
                                    <p:animEffect transition="in" filter="wipe(down)">
                                      <p:cBhvr>
                                        <p:cTn id="66" dur="4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7" grpId="0"/>
      <p:bldP spid="48" grpId="0"/>
      <p:bldP spid="49" grpId="0"/>
      <p:bldP spid="50" grpId="0"/>
      <p:bldP spid="5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320496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FPGA </a:t>
            </a:r>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Implementation</a:t>
            </a:r>
            <a:endPar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98F2A43A-81B8-403B-A8DC-891D2DF2BA4C}"/>
              </a:ext>
            </a:extLst>
          </p:cNvPr>
          <p:cNvSpPr txBox="1"/>
          <p:nvPr/>
        </p:nvSpPr>
        <p:spPr>
          <a:xfrm>
            <a:off x="305983" y="1392776"/>
            <a:ext cx="4434203" cy="2737096"/>
          </a:xfrm>
          <a:prstGeom prst="rect">
            <a:avLst/>
          </a:prstGeom>
          <a:noFill/>
        </p:spPr>
        <p:txBody>
          <a:bodyPr wrap="square" rtlCol="0">
            <a:spAutoFit/>
          </a:bodyPr>
          <a:lstStyle/>
          <a:p>
            <a:pPr marL="285750" indent="-285750">
              <a:lnSpc>
                <a:spcPts val="3000"/>
              </a:lnSpc>
              <a:buFont typeface="Wingdings" panose="05000000000000000000" pitchFamily="2" charset="2"/>
              <a:buChar char="ü"/>
            </a:pP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Device</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a:t>
            </a:r>
            <a:b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b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Xilinx </a:t>
            </a:r>
            <a:r>
              <a:rPr lang="en-US" altLang="zh-CN" sz="1600" dirty="0" err="1">
                <a:latin typeface="Times New Roman" panose="02020603050405020304" pitchFamily="18" charset="0"/>
                <a:ea typeface="微軟正黑體" panose="020B0604030504040204" pitchFamily="34" charset="-120"/>
                <a:cs typeface="Times New Roman" panose="02020603050405020304" pitchFamily="18" charset="0"/>
              </a:rPr>
              <a:t>Virtex</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 7 </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XC7VX330T</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 (28nm)</a:t>
            </a:r>
          </a:p>
          <a:p>
            <a:pPr marL="285750" indent="-285750">
              <a:lnSpc>
                <a:spcPts val="3000"/>
              </a:lnSpc>
              <a:buFont typeface="Wingdings" panose="05000000000000000000" pitchFamily="2" charset="2"/>
              <a:buChar char="ü"/>
            </a:pP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Registers</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2767</a:t>
            </a:r>
            <a:endPar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ts val="3000"/>
              </a:lnSpc>
              <a:buFont typeface="Wingdings" panose="05000000000000000000" pitchFamily="2" charset="2"/>
              <a:buChar char="ü"/>
            </a:pP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LUTs</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8801</a:t>
            </a:r>
            <a:endPar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ts val="3000"/>
              </a:lnSpc>
              <a:buFont typeface="Wingdings" panose="05000000000000000000" pitchFamily="2" charset="2"/>
              <a:buChar char="ü"/>
            </a:pP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Slice</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2815</a:t>
            </a:r>
            <a:endPar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ts val="3000"/>
              </a:lnSpc>
              <a:buFont typeface="Wingdings" panose="05000000000000000000" pitchFamily="2" charset="2"/>
              <a:buChar char="ü"/>
            </a:pP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Period</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5.497</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 ns</a:t>
            </a:r>
          </a:p>
          <a:p>
            <a:pPr marL="285750" indent="-285750">
              <a:lnSpc>
                <a:spcPts val="3000"/>
              </a:lnSpc>
              <a:buFont typeface="Wingdings" panose="05000000000000000000" pitchFamily="2" charset="2"/>
              <a:buChar char="ü"/>
            </a:pP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Frequency</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CN" sz="1600" dirty="0">
                <a:latin typeface="Times New Roman" panose="02020603050405020304" pitchFamily="18" charset="0"/>
                <a:ea typeface="微軟正黑體" panose="020B0604030504040204" pitchFamily="34" charset="-120"/>
                <a:cs typeface="Times New Roman" panose="02020603050405020304" pitchFamily="18" charset="0"/>
              </a:rPr>
              <a:t>181.917 MHz</a:t>
            </a:r>
          </a:p>
        </p:txBody>
      </p:sp>
      <p:grpSp>
        <p:nvGrpSpPr>
          <p:cNvPr id="11" name="群組 10">
            <a:extLst>
              <a:ext uri="{FF2B5EF4-FFF2-40B4-BE49-F238E27FC236}">
                <a16:creationId xmlns:a16="http://schemas.microsoft.com/office/drawing/2014/main" id="{4F86E2B5-21DF-41E0-BA7D-6A39540B2437}"/>
              </a:ext>
            </a:extLst>
          </p:cNvPr>
          <p:cNvGrpSpPr/>
          <p:nvPr/>
        </p:nvGrpSpPr>
        <p:grpSpPr>
          <a:xfrm>
            <a:off x="5020129" y="884688"/>
            <a:ext cx="6876000" cy="4372643"/>
            <a:chOff x="5020129" y="540733"/>
            <a:chExt cx="6876000" cy="4372643"/>
          </a:xfrm>
        </p:grpSpPr>
        <p:pic>
          <p:nvPicPr>
            <p:cNvPr id="10" name="圖片 9">
              <a:extLst>
                <a:ext uri="{FF2B5EF4-FFF2-40B4-BE49-F238E27FC236}">
                  <a16:creationId xmlns:a16="http://schemas.microsoft.com/office/drawing/2014/main" id="{112049FB-8676-4947-A094-9EA4D80CF610}"/>
                </a:ext>
              </a:extLst>
            </p:cNvPr>
            <p:cNvPicPr>
              <a:picLocks noChangeAspect="1"/>
            </p:cNvPicPr>
            <p:nvPr/>
          </p:nvPicPr>
          <p:blipFill rotWithShape="1">
            <a:blip r:embed="rId3">
              <a:extLst>
                <a:ext uri="{28A0092B-C50C-407E-A947-70E740481C1C}">
                  <a14:useLocalDpi xmlns:a14="http://schemas.microsoft.com/office/drawing/2010/main" val="0"/>
                </a:ext>
              </a:extLst>
            </a:blip>
            <a:srcRect l="485" t="1349" r="760" b="35489"/>
            <a:stretch/>
          </p:blipFill>
          <p:spPr>
            <a:xfrm>
              <a:off x="5020129" y="540733"/>
              <a:ext cx="6876000" cy="4372643"/>
            </a:xfrm>
            <a:prstGeom prst="rect">
              <a:avLst/>
            </a:prstGeom>
          </p:spPr>
        </p:pic>
        <p:sp>
          <p:nvSpPr>
            <p:cNvPr id="14" name="矩形 13">
              <a:extLst>
                <a:ext uri="{FF2B5EF4-FFF2-40B4-BE49-F238E27FC236}">
                  <a16:creationId xmlns:a16="http://schemas.microsoft.com/office/drawing/2014/main" id="{513E1D68-4D96-4AF4-BAE1-ABA438D30E47}"/>
                </a:ext>
              </a:extLst>
            </p:cNvPr>
            <p:cNvSpPr/>
            <p:nvPr/>
          </p:nvSpPr>
          <p:spPr>
            <a:xfrm>
              <a:off x="5042648" y="967740"/>
              <a:ext cx="6840000" cy="198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40EAA660-658D-4EFA-8140-72E65CC5BC92}"/>
                </a:ext>
              </a:extLst>
            </p:cNvPr>
            <p:cNvSpPr/>
            <p:nvPr/>
          </p:nvSpPr>
          <p:spPr>
            <a:xfrm>
              <a:off x="5046204" y="2002536"/>
              <a:ext cx="6840000" cy="198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A490A215-C4F4-4EEF-8E29-617500F49849}"/>
                </a:ext>
              </a:extLst>
            </p:cNvPr>
            <p:cNvSpPr/>
            <p:nvPr/>
          </p:nvSpPr>
          <p:spPr>
            <a:xfrm>
              <a:off x="5044680" y="4278884"/>
              <a:ext cx="6840000" cy="198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 name="群組 1">
            <a:extLst>
              <a:ext uri="{FF2B5EF4-FFF2-40B4-BE49-F238E27FC236}">
                <a16:creationId xmlns:a16="http://schemas.microsoft.com/office/drawing/2014/main" id="{C0F83665-F655-420A-A458-FBD293139175}"/>
              </a:ext>
            </a:extLst>
          </p:cNvPr>
          <p:cNvGrpSpPr>
            <a:grpSpLocks noChangeAspect="1"/>
          </p:cNvGrpSpPr>
          <p:nvPr/>
        </p:nvGrpSpPr>
        <p:grpSpPr>
          <a:xfrm>
            <a:off x="305983" y="5408733"/>
            <a:ext cx="7231505" cy="972000"/>
            <a:chOff x="305983" y="5372592"/>
            <a:chExt cx="8035007" cy="1080000"/>
          </a:xfrm>
        </p:grpSpPr>
        <p:pic>
          <p:nvPicPr>
            <p:cNvPr id="3" name="圖片 2">
              <a:extLst>
                <a:ext uri="{FF2B5EF4-FFF2-40B4-BE49-F238E27FC236}">
                  <a16:creationId xmlns:a16="http://schemas.microsoft.com/office/drawing/2014/main" id="{38111901-9973-4E0B-91BD-DE7BBA16F6A3}"/>
                </a:ext>
              </a:extLst>
            </p:cNvPr>
            <p:cNvPicPr>
              <a:picLocks noChangeAspect="1"/>
            </p:cNvPicPr>
            <p:nvPr/>
          </p:nvPicPr>
          <p:blipFill rotWithShape="1">
            <a:blip r:embed="rId4">
              <a:extLst>
                <a:ext uri="{28A0092B-C50C-407E-A947-70E740481C1C}">
                  <a14:useLocalDpi xmlns:a14="http://schemas.microsoft.com/office/drawing/2010/main" val="0"/>
                </a:ext>
              </a:extLst>
            </a:blip>
            <a:srcRect l="591" t="8272" r="3372" b="11228"/>
            <a:stretch/>
          </p:blipFill>
          <p:spPr>
            <a:xfrm>
              <a:off x="305983" y="5372592"/>
              <a:ext cx="8035007" cy="1080000"/>
            </a:xfrm>
            <a:prstGeom prst="rect">
              <a:avLst/>
            </a:prstGeom>
          </p:spPr>
        </p:pic>
        <p:sp>
          <p:nvSpPr>
            <p:cNvPr id="25" name="矩形 24">
              <a:extLst>
                <a:ext uri="{FF2B5EF4-FFF2-40B4-BE49-F238E27FC236}">
                  <a16:creationId xmlns:a16="http://schemas.microsoft.com/office/drawing/2014/main" id="{D768042F-57EF-45CB-B13E-B755EF825CAF}"/>
                </a:ext>
              </a:extLst>
            </p:cNvPr>
            <p:cNvSpPr/>
            <p:nvPr/>
          </p:nvSpPr>
          <p:spPr>
            <a:xfrm>
              <a:off x="1987028" y="6197245"/>
              <a:ext cx="900000" cy="18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 name="文字方塊 15">
            <a:extLst>
              <a:ext uri="{FF2B5EF4-FFF2-40B4-BE49-F238E27FC236}">
                <a16:creationId xmlns:a16="http://schemas.microsoft.com/office/drawing/2014/main" id="{5C026BA9-D94D-4DFB-87B3-936B184C49C5}"/>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CAE3CED5-F851-4DE0-A68A-06DFC00865D8}"/>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29</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9307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3204966" cy="461665"/>
          </a:xfrm>
          <a:prstGeom prst="rect">
            <a:avLst/>
          </a:prstGeom>
        </p:spPr>
        <p:txBody>
          <a:bodyPr wrap="square">
            <a:spAutoFit/>
          </a:bodyPr>
          <a:lstStyle/>
          <a:p>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ASIC Implementation</a:t>
            </a:r>
            <a:endPar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pic>
        <p:nvPicPr>
          <p:cNvPr id="14" name="圖片 13">
            <a:extLst>
              <a:ext uri="{FF2B5EF4-FFF2-40B4-BE49-F238E27FC236}">
                <a16:creationId xmlns:a16="http://schemas.microsoft.com/office/drawing/2014/main" id="{9BE3B7B4-AE63-4F0C-BE60-85ED0A154A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3563" y="2157964"/>
            <a:ext cx="3594401" cy="3600000"/>
          </a:xfrm>
          <a:prstGeom prst="rect">
            <a:avLst/>
          </a:prstGeom>
        </p:spPr>
      </p:pic>
      <p:sp>
        <p:nvSpPr>
          <p:cNvPr id="20" name="文字方塊 19">
            <a:extLst>
              <a:ext uri="{FF2B5EF4-FFF2-40B4-BE49-F238E27FC236}">
                <a16:creationId xmlns:a16="http://schemas.microsoft.com/office/drawing/2014/main" id="{E686FA73-53E2-407E-8F08-0427720926E5}"/>
              </a:ext>
            </a:extLst>
          </p:cNvPr>
          <p:cNvSpPr txBox="1"/>
          <p:nvPr/>
        </p:nvSpPr>
        <p:spPr>
          <a:xfrm>
            <a:off x="2169067" y="1817194"/>
            <a:ext cx="1383392" cy="338554"/>
          </a:xfrm>
          <a:prstGeom prst="rect">
            <a:avLst/>
          </a:prstGeom>
          <a:noFill/>
        </p:spPr>
        <p:txBody>
          <a:bodyPr wrap="square" rtlCol="0">
            <a:spAutoFit/>
          </a:bodyPr>
          <a:lstStyle/>
          <a:p>
            <a:pPr algn="ctr"/>
            <a:r>
              <a:rPr lang="en-US" altLang="zh-CN" sz="1600" dirty="0">
                <a:latin typeface="Times New Roman" panose="02020603050405020304" pitchFamily="18" charset="0"/>
                <a:ea typeface="Open Sans" panose="020B0606030504020204" pitchFamily="34" charset="0"/>
                <a:cs typeface="Times New Roman" panose="02020603050405020304" pitchFamily="18" charset="0"/>
              </a:rPr>
              <a:t>Chip Layout</a:t>
            </a: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47F5AA4C-0184-47FE-B66E-DCFC5364A5F5}"/>
                  </a:ext>
                </a:extLst>
              </p:cNvPr>
              <p:cNvGraphicFramePr>
                <a:graphicFrameLocks noGrp="1"/>
              </p:cNvGraphicFramePr>
              <p:nvPr>
                <p:extLst>
                  <p:ext uri="{D42A27DB-BD31-4B8C-83A1-F6EECF244321}">
                    <p14:modId xmlns:p14="http://schemas.microsoft.com/office/powerpoint/2010/main" val="2556308479"/>
                  </p:ext>
                </p:extLst>
              </p:nvPr>
            </p:nvGraphicFramePr>
            <p:xfrm>
              <a:off x="5374741" y="1627579"/>
              <a:ext cx="5760000" cy="4320000"/>
            </p:xfrm>
            <a:graphic>
              <a:graphicData uri="http://schemas.openxmlformats.org/drawingml/2006/table">
                <a:tbl>
                  <a:tblPr firstRow="1" firstCol="1" bandRow="1"/>
                  <a:tblGrid>
                    <a:gridCol w="2880000">
                      <a:extLst>
                        <a:ext uri="{9D8B030D-6E8A-4147-A177-3AD203B41FA5}">
                          <a16:colId xmlns:a16="http://schemas.microsoft.com/office/drawing/2014/main" val="1633469473"/>
                        </a:ext>
                      </a:extLst>
                    </a:gridCol>
                    <a:gridCol w="2880000">
                      <a:extLst>
                        <a:ext uri="{9D8B030D-6E8A-4147-A177-3AD203B41FA5}">
                          <a16:colId xmlns:a16="http://schemas.microsoft.com/office/drawing/2014/main" val="484967499"/>
                        </a:ext>
                      </a:extLst>
                    </a:gridCol>
                  </a:tblGrid>
                  <a:tr h="432000">
                    <a:tc gridSpan="2">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Chip Specification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43200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Process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TSMC 0.18 um</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Chip area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1417.345</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𝜇</m:t>
                              </m:r>
                              <m:r>
                                <m:rPr>
                                  <m:sty m:val="p"/>
                                </m:rPr>
                                <a:rPr lang="en-US" sz="1600" kern="100">
                                  <a:effectLst/>
                                  <a:latin typeface="Cambria Math" panose="02040503050406030204" pitchFamily="18" charset="0"/>
                                  <a:ea typeface="標楷體" panose="03000509000000000000" pitchFamily="65" charset="-120"/>
                                  <a:cs typeface="Times New Roman" panose="02020603050405020304" pitchFamily="18" charset="0"/>
                                </a:rPr>
                                <m:t>m</m:t>
                              </m:r>
                            </m:oMath>
                          </a14:m>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m:t>
                              </m:r>
                            </m:oMath>
                          </a14:m>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1421.21</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𝜇</m:t>
                              </m:r>
                              <m:r>
                                <m:rPr>
                                  <m:sty m:val="p"/>
                                </m:rPr>
                                <a:rPr lang="en-US" sz="1600" kern="100">
                                  <a:effectLst/>
                                  <a:latin typeface="Cambria Math" panose="02040503050406030204" pitchFamily="18" charset="0"/>
                                  <a:ea typeface="標楷體" panose="03000509000000000000" pitchFamily="65" charset="-120"/>
                                  <a:cs typeface="Times New Roman" panose="02020603050405020304" pitchFamily="18" charset="0"/>
                                </a:rPr>
                                <m:t>m</m:t>
                              </m:r>
                            </m:oMath>
                          </a14:m>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Core area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1047.345</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𝜇</m:t>
                              </m:r>
                              <m:r>
                                <m:rPr>
                                  <m:sty m:val="p"/>
                                </m:rPr>
                                <a:rPr lang="en-US" sz="1600" kern="100">
                                  <a:effectLst/>
                                  <a:latin typeface="Cambria Math" panose="02040503050406030204" pitchFamily="18" charset="0"/>
                                  <a:ea typeface="標楷體" panose="03000509000000000000" pitchFamily="65" charset="-120"/>
                                  <a:cs typeface="Times New Roman" panose="02020603050405020304" pitchFamily="18" charset="0"/>
                                </a:rPr>
                                <m:t>m</m:t>
                              </m:r>
                            </m:oMath>
                          </a14:m>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m:t>
                              </m:r>
                            </m:oMath>
                          </a14:m>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1051.26</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𝜇</m:t>
                              </m:r>
                              <m:r>
                                <m:rPr>
                                  <m:sty m:val="p"/>
                                </m:rPr>
                                <a:rPr lang="en-US" sz="1600" kern="100">
                                  <a:effectLst/>
                                  <a:latin typeface="Cambria Math" panose="02040503050406030204" pitchFamily="18" charset="0"/>
                                  <a:ea typeface="標楷體" panose="03000509000000000000" pitchFamily="65" charset="-120"/>
                                  <a:cs typeface="Times New Roman" panose="02020603050405020304" pitchFamily="18" charset="0"/>
                                </a:rPr>
                                <m:t>m</m:t>
                              </m:r>
                            </m:oMath>
                          </a14:m>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71.678 k</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Frequency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83.682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Temperature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 ℃ ~ 125 ℃</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5319989"/>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Voltage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1.62 V ~ 1.98V</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864403"/>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Core Power consumption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19.1656 </a:t>
                          </a: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mW</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9886483"/>
                      </a:ext>
                    </a:extLst>
                  </a:tr>
                  <a:tr h="432000">
                    <a:tc>
                      <a:txBody>
                        <a:bodyPr/>
                        <a:lstStyle/>
                        <a:p>
                          <a:pPr algn="ctr">
                            <a:lnSpc>
                              <a:spcPct val="1000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I/O Pad Power consumption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1.4866 </a:t>
                          </a: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mW</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1692532"/>
                      </a:ext>
                    </a:extLst>
                  </a:tr>
                </a:tbl>
              </a:graphicData>
            </a:graphic>
          </p:graphicFrame>
        </mc:Choice>
        <mc:Fallback xmlns="">
          <p:graphicFrame>
            <p:nvGraphicFramePr>
              <p:cNvPr id="13" name="表格 12">
                <a:extLst>
                  <a:ext uri="{FF2B5EF4-FFF2-40B4-BE49-F238E27FC236}">
                    <a16:creationId xmlns:a16="http://schemas.microsoft.com/office/drawing/2014/main" id="{47F5AA4C-0184-47FE-B66E-DCFC5364A5F5}"/>
                  </a:ext>
                </a:extLst>
              </p:cNvPr>
              <p:cNvGraphicFramePr>
                <a:graphicFrameLocks noGrp="1"/>
              </p:cNvGraphicFramePr>
              <p:nvPr>
                <p:extLst>
                  <p:ext uri="{D42A27DB-BD31-4B8C-83A1-F6EECF244321}">
                    <p14:modId xmlns:p14="http://schemas.microsoft.com/office/powerpoint/2010/main" val="2556308479"/>
                  </p:ext>
                </p:extLst>
              </p:nvPr>
            </p:nvGraphicFramePr>
            <p:xfrm>
              <a:off x="5374741" y="1627579"/>
              <a:ext cx="5760000" cy="4320000"/>
            </p:xfrm>
            <a:graphic>
              <a:graphicData uri="http://schemas.openxmlformats.org/drawingml/2006/table">
                <a:tbl>
                  <a:tblPr firstRow="1" firstCol="1" bandRow="1"/>
                  <a:tblGrid>
                    <a:gridCol w="2880000">
                      <a:extLst>
                        <a:ext uri="{9D8B030D-6E8A-4147-A177-3AD203B41FA5}">
                          <a16:colId xmlns:a16="http://schemas.microsoft.com/office/drawing/2014/main" val="1633469473"/>
                        </a:ext>
                      </a:extLst>
                    </a:gridCol>
                    <a:gridCol w="2880000">
                      <a:extLst>
                        <a:ext uri="{9D8B030D-6E8A-4147-A177-3AD203B41FA5}">
                          <a16:colId xmlns:a16="http://schemas.microsoft.com/office/drawing/2014/main" val="484967499"/>
                        </a:ext>
                      </a:extLst>
                    </a:gridCol>
                  </a:tblGrid>
                  <a:tr h="432000">
                    <a:tc gridSpan="2">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Chip Specification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432000">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Process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TSMC 0.18 um</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Chip area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endParaRPr lang="zh-TW"/>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100211" t="-201408" r="-423" b="-707042"/>
                          </a:stretch>
                        </a:blipFill>
                      </a:tcPr>
                    </a:tc>
                    <a:extLst>
                      <a:ext uri="{0D108BD9-81ED-4DB2-BD59-A6C34878D82A}">
                        <a16:rowId xmlns:a16="http://schemas.microsoft.com/office/drawing/2014/main" val="1188865"/>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Core area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endParaRPr lang="zh-TW"/>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100211" t="-301408" r="-423" b="-607042"/>
                          </a:stretch>
                        </a:blipFill>
                      </a:tcPr>
                    </a:tc>
                    <a:extLst>
                      <a:ext uri="{0D108BD9-81ED-4DB2-BD59-A6C34878D82A}">
                        <a16:rowId xmlns:a16="http://schemas.microsoft.com/office/drawing/2014/main" val="2493958563"/>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71.678 k</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Frequency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83.682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Temperature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 ℃ ~ 125 ℃</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5319989"/>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Voltage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1.62 V ~ 1.98V</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864403"/>
                      </a:ext>
                    </a:extLst>
                  </a:tr>
                  <a:tr h="432000">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Core Power consumption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19.1656 </a:t>
                          </a: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mW</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9886483"/>
                      </a:ext>
                    </a:extLst>
                  </a:tr>
                  <a:tr h="432000">
                    <a:tc>
                      <a:txBody>
                        <a:bodyPr/>
                        <a:lstStyle/>
                        <a:p>
                          <a:pPr algn="ctr">
                            <a:lnSpc>
                              <a:spcPct val="1000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I/O Pad Power consumption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1.4866 </a:t>
                          </a: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mW</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1692532"/>
                      </a:ext>
                    </a:extLst>
                  </a:tr>
                </a:tbl>
              </a:graphicData>
            </a:graphic>
          </p:graphicFrame>
        </mc:Fallback>
      </mc:AlternateContent>
      <p:sp>
        <p:nvSpPr>
          <p:cNvPr id="10" name="文字方塊 9">
            <a:extLst>
              <a:ext uri="{FF2B5EF4-FFF2-40B4-BE49-F238E27FC236}">
                <a16:creationId xmlns:a16="http://schemas.microsoft.com/office/drawing/2014/main" id="{5664CC68-8A1A-4A71-BF5C-E4B12D3C4C44}"/>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a16="http://schemas.microsoft.com/office/drawing/2014/main" id="{6DA598CE-854A-4158-97DD-DFBD4F67EC0A}"/>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0857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圆角矩形 3"/>
          <p:cNvSpPr/>
          <p:nvPr/>
        </p:nvSpPr>
        <p:spPr>
          <a:xfrm rot="2700000">
            <a:off x="5017147" y="2058858"/>
            <a:ext cx="2924529" cy="2924529"/>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椭圆 4"/>
          <p:cNvSpPr/>
          <p:nvPr/>
        </p:nvSpPr>
        <p:spPr>
          <a:xfrm>
            <a:off x="4500484" y="1542194"/>
            <a:ext cx="3957855" cy="3957855"/>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 name="组合 6"/>
          <p:cNvGrpSpPr/>
          <p:nvPr/>
        </p:nvGrpSpPr>
        <p:grpSpPr>
          <a:xfrm>
            <a:off x="4950565" y="2141272"/>
            <a:ext cx="3094826" cy="2773962"/>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 name="组合 5"/>
          <p:cNvGrpSpPr/>
          <p:nvPr/>
        </p:nvGrpSpPr>
        <p:grpSpPr>
          <a:xfrm>
            <a:off x="4953229" y="2141272"/>
            <a:ext cx="3084220" cy="2798278"/>
            <a:chOff x="4953229" y="2141272"/>
            <a:chExt cx="3084220" cy="2798278"/>
          </a:xfrm>
        </p:grpSpPr>
        <p:sp>
          <p:nvSpPr>
            <p:cNvPr id="46" name="椭圆 45"/>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0" name="矩形 19"/>
          <p:cNvSpPr/>
          <p:nvPr/>
        </p:nvSpPr>
        <p:spPr>
          <a:xfrm>
            <a:off x="4873933" y="3254485"/>
            <a:ext cx="3210955" cy="523220"/>
          </a:xfrm>
          <a:prstGeom prst="rect">
            <a:avLst/>
          </a:prstGeom>
          <a:ln>
            <a:noFill/>
          </a:ln>
        </p:spPr>
        <p:txBody>
          <a:bodyPr wrap="square">
            <a:spAutoFit/>
          </a:bodyPr>
          <a:lstStyle/>
          <a:p>
            <a:pPr algn="ctr"/>
            <a:r>
              <a:rPr lang="zh-TW" altLang="en-US" sz="28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個人簡介</a:t>
            </a:r>
            <a:endParaRPr lang="en-US" altLang="zh-CN" sz="28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22" name="矩形 21"/>
          <p:cNvSpPr/>
          <p:nvPr/>
        </p:nvSpPr>
        <p:spPr>
          <a:xfrm rot="13500000">
            <a:off x="3197913" y="2850072"/>
            <a:ext cx="1342093" cy="1342095"/>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a:off x="3468849" y="3105620"/>
            <a:ext cx="800219" cy="830997"/>
          </a:xfrm>
          <a:prstGeom prst="rect">
            <a:avLst/>
          </a:prstGeom>
        </p:spPr>
        <p:txBody>
          <a:bodyPr wrap="none">
            <a:spAutoFit/>
          </a:bodyPr>
          <a:lstStyle/>
          <a:p>
            <a:pPr algn="ctr"/>
            <a:r>
              <a:rPr lang="en-US" altLang="zh-CN" sz="48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01</a:t>
            </a:r>
            <a:endParaRPr lang="zh-CN" altLang="en-US" sz="4800"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7005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391331"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FPGA Implementation - Comparison </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32E8B4FD-0402-42B0-B897-5CD0E6466C71}"/>
                  </a:ext>
                </a:extLst>
              </p:cNvPr>
              <p:cNvSpPr txBox="1"/>
              <p:nvPr/>
            </p:nvSpPr>
            <p:spPr>
              <a:xfrm>
                <a:off x="6093393" y="775702"/>
                <a:ext cx="6094140" cy="6685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TW" sz="1800" b="0" i="0" smtClean="0">
                          <a:latin typeface="Cambria Math" panose="02040503050406030204" pitchFamily="18" charset="0"/>
                        </a:rPr>
                        <m:t>Throughput</m:t>
                      </m:r>
                      <m:r>
                        <a:rPr lang="en-US" altLang="zh-TW" sz="1800" b="0" i="0" smtClean="0">
                          <a:latin typeface="Cambria Math" panose="02040503050406030204" pitchFamily="18" charset="0"/>
                        </a:rPr>
                        <m:t>=</m:t>
                      </m:r>
                      <m:f>
                        <m:fPr>
                          <m:ctrlPr>
                            <a:rPr lang="en-US" altLang="zh-TW" sz="1800" i="1" smtClean="0">
                              <a:latin typeface="Cambria Math" panose="02040503050406030204" pitchFamily="18" charset="0"/>
                            </a:rPr>
                          </m:ctrlPr>
                        </m:fPr>
                        <m:num>
                          <m:r>
                            <a:rPr lang="en-US" altLang="zh-TW" sz="1800" b="0" i="1" smtClean="0">
                              <a:latin typeface="Cambria Math" panose="02040503050406030204" pitchFamily="18" charset="0"/>
                            </a:rPr>
                            <m:t>𝑖𝑛𝑝𝑢𝑡</m:t>
                          </m:r>
                          <m:r>
                            <a:rPr lang="en-US" altLang="zh-TW" sz="1800" b="0" i="1" smtClean="0">
                              <a:latin typeface="Cambria Math" panose="02040503050406030204" pitchFamily="18" charset="0"/>
                            </a:rPr>
                            <m:t>(</m:t>
                          </m:r>
                          <m:r>
                            <a:rPr lang="en-US" altLang="zh-TW" sz="1800" b="0" i="1" smtClean="0">
                              <a:latin typeface="Cambria Math" panose="02040503050406030204" pitchFamily="18" charset="0"/>
                            </a:rPr>
                            <m:t>𝑏𝑖𝑡𝑠</m:t>
                          </m:r>
                          <m:r>
                            <a:rPr lang="en-US" altLang="zh-TW" sz="1800" b="0" i="1" smtClean="0">
                              <a:latin typeface="Cambria Math" panose="02040503050406030204" pitchFamily="18" charset="0"/>
                            </a:rPr>
                            <m:t>)</m:t>
                          </m:r>
                        </m:num>
                        <m:den>
                          <m:r>
                            <a:rPr lang="en-US" altLang="zh-TW" sz="1800" b="0" i="1" smtClean="0">
                              <a:latin typeface="Cambria Math" panose="02040503050406030204" pitchFamily="18" charset="0"/>
                            </a:rPr>
                            <m:t>𝑛𝑢𝑚𝑏𝑒𝑟</m:t>
                          </m:r>
                          <m:r>
                            <a:rPr lang="en-US" altLang="zh-TW" sz="1800" b="0" i="1" smtClean="0">
                              <a:latin typeface="Cambria Math" panose="02040503050406030204" pitchFamily="18" charset="0"/>
                            </a:rPr>
                            <m:t> </m:t>
                          </m:r>
                          <m:r>
                            <a:rPr lang="en-US" altLang="zh-TW" sz="1800" b="0" i="1" smtClean="0">
                              <a:latin typeface="Cambria Math" panose="02040503050406030204" pitchFamily="18" charset="0"/>
                            </a:rPr>
                            <m:t>𝑜𝑓</m:t>
                          </m:r>
                          <m:r>
                            <a:rPr lang="en-US" altLang="zh-TW" sz="1800" b="0" i="1" smtClean="0">
                              <a:latin typeface="Cambria Math" panose="02040503050406030204" pitchFamily="18" charset="0"/>
                            </a:rPr>
                            <m:t> </m:t>
                          </m:r>
                          <m:r>
                            <a:rPr lang="en-US" altLang="zh-TW" sz="1800" b="0" i="1" smtClean="0">
                              <a:latin typeface="Cambria Math" panose="02040503050406030204" pitchFamily="18" charset="0"/>
                            </a:rPr>
                            <m:t>𝑐𝑦𝑐𝑙𝑒𝑠</m:t>
                          </m:r>
                        </m:den>
                      </m:f>
                      <m:r>
                        <a:rPr lang="en-US" altLang="zh-TW" sz="180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𝑓𝑟𝑒𝑞𝑢𝑒𝑛𝑐𝑦</m:t>
                      </m:r>
                      <m:r>
                        <a:rPr lang="en-US" altLang="zh-TW" sz="1800" b="0" i="1" smtClean="0">
                          <a:latin typeface="Cambria Math" panose="02040503050406030204" pitchFamily="18" charset="0"/>
                          <a:ea typeface="Cambria Math" panose="02040503050406030204" pitchFamily="18" charset="0"/>
                        </a:rPr>
                        <m:t> (</m:t>
                      </m:r>
                      <m:r>
                        <a:rPr lang="en-US" altLang="zh-TW" sz="1800" b="0" i="1" smtClean="0">
                          <a:latin typeface="Cambria Math" panose="02040503050406030204" pitchFamily="18" charset="0"/>
                          <a:ea typeface="Cambria Math" panose="02040503050406030204" pitchFamily="18" charset="0"/>
                        </a:rPr>
                        <m:t>𝑀𝐻𝑧</m:t>
                      </m:r>
                      <m:r>
                        <a:rPr lang="en-US" altLang="zh-TW" sz="1800" b="0" i="1" smtClean="0">
                          <a:latin typeface="Cambria Math" panose="02040503050406030204" pitchFamily="18" charset="0"/>
                          <a:ea typeface="Cambria Math" panose="02040503050406030204" pitchFamily="18" charset="0"/>
                        </a:rPr>
                        <m:t>)</m:t>
                      </m:r>
                    </m:oMath>
                  </m:oMathPara>
                </a14:m>
                <a:endParaRPr lang="en-US" altLang="zh-TW" sz="1800"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11" name="文字方塊 10">
                <a:extLst>
                  <a:ext uri="{FF2B5EF4-FFF2-40B4-BE49-F238E27FC236}">
                    <a16:creationId xmlns:a16="http://schemas.microsoft.com/office/drawing/2014/main" id="{32E8B4FD-0402-42B0-B897-5CD0E6466C71}"/>
                  </a:ext>
                </a:extLst>
              </p:cNvPr>
              <p:cNvSpPr txBox="1">
                <a:spLocks noRot="1" noChangeAspect="1" noMove="1" noResize="1" noEditPoints="1" noAdjustHandles="1" noChangeArrowheads="1" noChangeShapeType="1" noTextEdit="1"/>
              </p:cNvSpPr>
              <p:nvPr/>
            </p:nvSpPr>
            <p:spPr>
              <a:xfrm>
                <a:off x="6093393" y="775702"/>
                <a:ext cx="6094140" cy="66851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B21C2ECD-8CB3-4B83-AB52-D71ECBF3E61C}"/>
                  </a:ext>
                </a:extLst>
              </p:cNvPr>
              <p:cNvGraphicFramePr>
                <a:graphicFrameLocks noGrp="1"/>
              </p:cNvGraphicFramePr>
              <p:nvPr>
                <p:extLst>
                  <p:ext uri="{D42A27DB-BD31-4B8C-83A1-F6EECF244321}">
                    <p14:modId xmlns:p14="http://schemas.microsoft.com/office/powerpoint/2010/main" val="931551515"/>
                  </p:ext>
                </p:extLst>
              </p:nvPr>
            </p:nvGraphicFramePr>
            <p:xfrm>
              <a:off x="1503393" y="1579724"/>
              <a:ext cx="9180000" cy="4752000"/>
            </p:xfrm>
            <a:graphic>
              <a:graphicData uri="http://schemas.openxmlformats.org/drawingml/2006/table">
                <a:tbl>
                  <a:tblPr firstRow="1" firstCol="1" bandRow="1"/>
                  <a:tblGrid>
                    <a:gridCol w="1080000">
                      <a:extLst>
                        <a:ext uri="{9D8B030D-6E8A-4147-A177-3AD203B41FA5}">
                          <a16:colId xmlns:a16="http://schemas.microsoft.com/office/drawing/2014/main" val="3490724368"/>
                        </a:ext>
                      </a:extLst>
                    </a:gridCol>
                    <a:gridCol w="2160000">
                      <a:extLst>
                        <a:ext uri="{9D8B030D-6E8A-4147-A177-3AD203B41FA5}">
                          <a16:colId xmlns:a16="http://schemas.microsoft.com/office/drawing/2014/main" val="1303499962"/>
                        </a:ext>
                      </a:extLst>
                    </a:gridCol>
                    <a:gridCol w="1440000">
                      <a:extLst>
                        <a:ext uri="{9D8B030D-6E8A-4147-A177-3AD203B41FA5}">
                          <a16:colId xmlns:a16="http://schemas.microsoft.com/office/drawing/2014/main" val="1145036895"/>
                        </a:ext>
                      </a:extLst>
                    </a:gridCol>
                    <a:gridCol w="1080000">
                      <a:extLst>
                        <a:ext uri="{9D8B030D-6E8A-4147-A177-3AD203B41FA5}">
                          <a16:colId xmlns:a16="http://schemas.microsoft.com/office/drawing/2014/main" val="3049580351"/>
                        </a:ext>
                      </a:extLst>
                    </a:gridCol>
                    <a:gridCol w="1080000">
                      <a:extLst>
                        <a:ext uri="{9D8B030D-6E8A-4147-A177-3AD203B41FA5}">
                          <a16:colId xmlns:a16="http://schemas.microsoft.com/office/drawing/2014/main" val="373481718"/>
                        </a:ext>
                      </a:extLst>
                    </a:gridCol>
                    <a:gridCol w="1080000">
                      <a:extLst>
                        <a:ext uri="{9D8B030D-6E8A-4147-A177-3AD203B41FA5}">
                          <a16:colId xmlns:a16="http://schemas.microsoft.com/office/drawing/2014/main" val="383447367"/>
                        </a:ext>
                      </a:extLst>
                    </a:gridCol>
                    <a:gridCol w="1260000">
                      <a:extLst>
                        <a:ext uri="{9D8B030D-6E8A-4147-A177-3AD203B41FA5}">
                          <a16:colId xmlns:a16="http://schemas.microsoft.com/office/drawing/2014/main" val="2808494964"/>
                        </a:ext>
                      </a:extLst>
                    </a:gridCol>
                  </a:tblGrid>
                  <a:tr h="792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Design</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Device</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Max Frequency</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ct val="150000"/>
                            </a:lnSpc>
                            <a:spcAft>
                              <a:spcPts val="0"/>
                            </a:spcAft>
                          </a:pPr>
                          <a:r>
                            <a:rPr lang="en-US" altLang="zh-TW" sz="1600" b="0" kern="10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Registers</a:t>
                          </a:r>
                          <a:endParaRPr lang="en-US" altLang="zh-TW" sz="1600" b="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ct val="150000"/>
                            </a:lnSpc>
                            <a:spcAft>
                              <a:spcPts val="0"/>
                            </a:spcAft>
                          </a:pPr>
                          <a:r>
                            <a:rPr lang="en-US" altLang="zh-TW" sz="1600" b="0" kern="10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LUTs</a:t>
                          </a:r>
                          <a:endParaRPr lang="en-US" altLang="zh-TW" sz="1600" b="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ct val="150000"/>
                            </a:lnSpc>
                            <a:spcAft>
                              <a:spcPts val="0"/>
                            </a:spcAft>
                          </a:pPr>
                          <a:r>
                            <a:rPr lang="en-US" altLang="zh-TW" sz="1600" b="0" kern="10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Slices</a:t>
                          </a:r>
                          <a:endParaRPr lang="en-US" altLang="zh-TW" sz="1600" b="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Throughput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53077826"/>
                      </a:ext>
                    </a:extLst>
                  </a:tr>
                  <a:tr h="792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Ours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Virtex</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7</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XC7VX330T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(28</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𝑛</m:t>
                              </m:r>
                              <m:r>
                                <m:rPr>
                                  <m:sty m:val="p"/>
                                </m:rPr>
                                <a:rPr lang="en-US" sz="1600" kern="100">
                                  <a:effectLst/>
                                  <a:latin typeface="Cambria Math" panose="02040503050406030204" pitchFamily="18" charset="0"/>
                                  <a:ea typeface="標楷體" panose="03000509000000000000" pitchFamily="65" charset="-120"/>
                                  <a:cs typeface="Times New Roman" panose="02020603050405020304" pitchFamily="18" charset="0"/>
                                </a:rPr>
                                <m:t>m</m:t>
                              </m:r>
                            </m:oMath>
                          </a14:m>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181.917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2,767</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8,801</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2,815</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1.294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4002869"/>
                      </a:ext>
                    </a:extLst>
                  </a:tr>
                  <a:tr h="792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Virtex</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7</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XC7VX330T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(28</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𝑛</m:t>
                              </m:r>
                              <m:r>
                                <m:rPr>
                                  <m:sty m:val="p"/>
                                </m:rPr>
                                <a:rPr lang="en-US" sz="1600" kern="100">
                                  <a:effectLst/>
                                  <a:latin typeface="Cambria Math" panose="02040503050406030204" pitchFamily="18" charset="0"/>
                                  <a:ea typeface="標楷體" panose="03000509000000000000" pitchFamily="65" charset="-120"/>
                                  <a:cs typeface="Times New Roman" panose="02020603050405020304" pitchFamily="18" charset="0"/>
                                </a:rPr>
                                <m:t>m</m:t>
                              </m:r>
                            </m:oMath>
                          </a14:m>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222.568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11,063</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16,078</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5,621</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56.97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8472549"/>
                      </a:ext>
                    </a:extLst>
                  </a:tr>
                  <a:tr h="792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[17]</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SE5CSEMA4U23C6N</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製程跟</a:t>
                          </a: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Virtex</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6</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一樣</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(40</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𝑛</m:t>
                              </m:r>
                              <m:r>
                                <m:rPr>
                                  <m:sty m:val="p"/>
                                </m:rPr>
                                <a:rPr lang="en-US" sz="1600" kern="100">
                                  <a:effectLst/>
                                  <a:latin typeface="Cambria Math" panose="02040503050406030204" pitchFamily="18" charset="0"/>
                                  <a:ea typeface="標楷體" panose="03000509000000000000" pitchFamily="65" charset="-120"/>
                                  <a:cs typeface="Times New Roman" panose="02020603050405020304" pitchFamily="18" charset="0"/>
                                </a:rPr>
                                <m:t>m</m:t>
                              </m:r>
                            </m:oMath>
                          </a14:m>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50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2,572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4,273</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0.29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7805107"/>
                      </a:ext>
                    </a:extLst>
                  </a:tr>
                  <a:tr h="792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[18]</a:t>
                          </a:r>
                          <a:b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GCM1</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Virtex</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4</a:t>
                          </a:r>
                          <a:b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XC4VLX40</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(90</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𝑛</m:t>
                              </m:r>
                              <m:r>
                                <m:rPr>
                                  <m:sty m:val="p"/>
                                </m:rPr>
                                <a:rPr lang="en-US" sz="1600" kern="100">
                                  <a:effectLst/>
                                  <a:latin typeface="Cambria Math" panose="02040503050406030204" pitchFamily="18" charset="0"/>
                                  <a:ea typeface="標楷體" panose="03000509000000000000" pitchFamily="65" charset="-120"/>
                                  <a:cs typeface="Times New Roman" panose="02020603050405020304" pitchFamily="18" charset="0"/>
                                </a:rPr>
                                <m:t>m</m:t>
                              </m:r>
                            </m:oMath>
                          </a14:m>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119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ts val="18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13,523</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15.23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6695839"/>
                      </a:ext>
                    </a:extLst>
                  </a:tr>
                  <a:tr h="792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[18]</a:t>
                          </a:r>
                          <a:b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GCM2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Virtex</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4</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XC4VLX40</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(90</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𝑛</m:t>
                              </m:r>
                              <m:r>
                                <m:rPr>
                                  <m:sty m:val="p"/>
                                </m:rPr>
                                <a:rPr lang="en-US" sz="1600" kern="100">
                                  <a:effectLst/>
                                  <a:latin typeface="Cambria Math" panose="02040503050406030204" pitchFamily="18" charset="0"/>
                                  <a:ea typeface="標楷體" panose="03000509000000000000" pitchFamily="65" charset="-120"/>
                                  <a:cs typeface="Times New Roman" panose="02020603050405020304" pitchFamily="18" charset="0"/>
                                </a:rPr>
                                <m:t>m</m:t>
                              </m:r>
                            </m:oMath>
                          </a14:m>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161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ts val="18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16,396</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20.61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8463474"/>
                      </a:ext>
                    </a:extLst>
                  </a:tr>
                </a:tbl>
              </a:graphicData>
            </a:graphic>
          </p:graphicFrame>
        </mc:Choice>
        <mc:Fallback xmlns="">
          <p:graphicFrame>
            <p:nvGraphicFramePr>
              <p:cNvPr id="2" name="表格 1">
                <a:extLst>
                  <a:ext uri="{FF2B5EF4-FFF2-40B4-BE49-F238E27FC236}">
                    <a16:creationId xmlns:a16="http://schemas.microsoft.com/office/drawing/2014/main" id="{B21C2ECD-8CB3-4B83-AB52-D71ECBF3E61C}"/>
                  </a:ext>
                </a:extLst>
              </p:cNvPr>
              <p:cNvGraphicFramePr>
                <a:graphicFrameLocks noGrp="1"/>
              </p:cNvGraphicFramePr>
              <p:nvPr>
                <p:extLst>
                  <p:ext uri="{D42A27DB-BD31-4B8C-83A1-F6EECF244321}">
                    <p14:modId xmlns:p14="http://schemas.microsoft.com/office/powerpoint/2010/main" val="931551515"/>
                  </p:ext>
                </p:extLst>
              </p:nvPr>
            </p:nvGraphicFramePr>
            <p:xfrm>
              <a:off x="1503393" y="1579724"/>
              <a:ext cx="9180000" cy="4752000"/>
            </p:xfrm>
            <a:graphic>
              <a:graphicData uri="http://schemas.openxmlformats.org/drawingml/2006/table">
                <a:tbl>
                  <a:tblPr firstRow="1" firstCol="1" bandRow="1"/>
                  <a:tblGrid>
                    <a:gridCol w="1080000">
                      <a:extLst>
                        <a:ext uri="{9D8B030D-6E8A-4147-A177-3AD203B41FA5}">
                          <a16:colId xmlns:a16="http://schemas.microsoft.com/office/drawing/2014/main" val="3490724368"/>
                        </a:ext>
                      </a:extLst>
                    </a:gridCol>
                    <a:gridCol w="2160000">
                      <a:extLst>
                        <a:ext uri="{9D8B030D-6E8A-4147-A177-3AD203B41FA5}">
                          <a16:colId xmlns:a16="http://schemas.microsoft.com/office/drawing/2014/main" val="1303499962"/>
                        </a:ext>
                      </a:extLst>
                    </a:gridCol>
                    <a:gridCol w="1440000">
                      <a:extLst>
                        <a:ext uri="{9D8B030D-6E8A-4147-A177-3AD203B41FA5}">
                          <a16:colId xmlns:a16="http://schemas.microsoft.com/office/drawing/2014/main" val="1145036895"/>
                        </a:ext>
                      </a:extLst>
                    </a:gridCol>
                    <a:gridCol w="1080000">
                      <a:extLst>
                        <a:ext uri="{9D8B030D-6E8A-4147-A177-3AD203B41FA5}">
                          <a16:colId xmlns:a16="http://schemas.microsoft.com/office/drawing/2014/main" val="3049580351"/>
                        </a:ext>
                      </a:extLst>
                    </a:gridCol>
                    <a:gridCol w="1080000">
                      <a:extLst>
                        <a:ext uri="{9D8B030D-6E8A-4147-A177-3AD203B41FA5}">
                          <a16:colId xmlns:a16="http://schemas.microsoft.com/office/drawing/2014/main" val="373481718"/>
                        </a:ext>
                      </a:extLst>
                    </a:gridCol>
                    <a:gridCol w="1080000">
                      <a:extLst>
                        <a:ext uri="{9D8B030D-6E8A-4147-A177-3AD203B41FA5}">
                          <a16:colId xmlns:a16="http://schemas.microsoft.com/office/drawing/2014/main" val="383447367"/>
                        </a:ext>
                      </a:extLst>
                    </a:gridCol>
                    <a:gridCol w="1260000">
                      <a:extLst>
                        <a:ext uri="{9D8B030D-6E8A-4147-A177-3AD203B41FA5}">
                          <a16:colId xmlns:a16="http://schemas.microsoft.com/office/drawing/2014/main" val="2808494964"/>
                        </a:ext>
                      </a:extLst>
                    </a:gridCol>
                  </a:tblGrid>
                  <a:tr h="792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Design</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Device</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Max Frequency</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ct val="150000"/>
                            </a:lnSpc>
                            <a:spcAft>
                              <a:spcPts val="0"/>
                            </a:spcAft>
                          </a:pPr>
                          <a:r>
                            <a:rPr lang="en-US" altLang="zh-TW" sz="1600" b="0" kern="10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Registers</a:t>
                          </a:r>
                          <a:endParaRPr lang="en-US" altLang="zh-TW" sz="1600" b="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ct val="150000"/>
                            </a:lnSpc>
                            <a:spcAft>
                              <a:spcPts val="0"/>
                            </a:spcAft>
                          </a:pPr>
                          <a:r>
                            <a:rPr lang="en-US" altLang="zh-TW" sz="1600" b="0" kern="10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LUTs</a:t>
                          </a:r>
                          <a:endParaRPr lang="en-US" altLang="zh-TW" sz="1600" b="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ct val="150000"/>
                            </a:lnSpc>
                            <a:spcAft>
                              <a:spcPts val="0"/>
                            </a:spcAft>
                          </a:pPr>
                          <a:r>
                            <a:rPr lang="en-US" altLang="zh-TW" sz="1600" b="0" kern="10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Slices</a:t>
                          </a:r>
                          <a:endParaRPr lang="en-US" altLang="zh-TW" sz="1600" b="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Throughput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53077826"/>
                      </a:ext>
                    </a:extLst>
                  </a:tr>
                  <a:tr h="792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Ours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TW"/>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0141" t="-100769" r="-275211" b="-410000"/>
                          </a:stretch>
                        </a:blipFill>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181.917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2,767</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8,801</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2,815</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1.294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4002869"/>
                      </a:ext>
                    </a:extLst>
                  </a:tr>
                  <a:tr h="792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TW"/>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0141" t="-200769" r="-275211" b="-310000"/>
                          </a:stretch>
                        </a:blipFill>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222.568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11,063</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16,078</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5,621</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56.97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8472549"/>
                      </a:ext>
                    </a:extLst>
                  </a:tr>
                  <a:tr h="792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[17]</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TW"/>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0141" t="-300769" r="-275211" b="-210000"/>
                          </a:stretch>
                        </a:blipFill>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50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2,572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4,273</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0.29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7805107"/>
                      </a:ext>
                    </a:extLst>
                  </a:tr>
                  <a:tr h="792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[18]</a:t>
                          </a:r>
                          <a:b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GCM1</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TW"/>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0141" t="-400769" r="-275211" b="-110000"/>
                          </a:stretch>
                        </a:blipFill>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119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ts val="18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13,523</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15.23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6695839"/>
                      </a:ext>
                    </a:extLst>
                  </a:tr>
                  <a:tr h="792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[18]</a:t>
                          </a:r>
                          <a:b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GCM2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TW"/>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0141" t="-500769" r="-275211" b="-10000"/>
                          </a:stretch>
                        </a:blipFill>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161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ts val="18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ts val="18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16,396</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20.61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8463474"/>
                      </a:ext>
                    </a:extLst>
                  </a:tr>
                </a:tbl>
              </a:graphicData>
            </a:graphic>
          </p:graphicFrame>
        </mc:Fallback>
      </mc:AlternateContent>
      <p:sp>
        <p:nvSpPr>
          <p:cNvPr id="9" name="文字方塊 8">
            <a:extLst>
              <a:ext uri="{FF2B5EF4-FFF2-40B4-BE49-F238E27FC236}">
                <a16:creationId xmlns:a16="http://schemas.microsoft.com/office/drawing/2014/main" id="{E52C9F53-D516-4931-8DEB-9F83440AA2C5}"/>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DE66FA34-E3C5-45BC-9289-6DF27061047B}"/>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endParaRPr lang="zh-TW" altLang="en-US"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E4AB8F09-EE54-4F9E-8519-9F61AF5529F5}"/>
              </a:ext>
            </a:extLst>
          </p:cNvPr>
          <p:cNvSpPr/>
          <p:nvPr/>
        </p:nvSpPr>
        <p:spPr>
          <a:xfrm>
            <a:off x="6181725" y="1579724"/>
            <a:ext cx="3244850" cy="4752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a:extLst>
              <a:ext uri="{FF2B5EF4-FFF2-40B4-BE49-F238E27FC236}">
                <a16:creationId xmlns:a16="http://schemas.microsoft.com/office/drawing/2014/main" id="{3A2BDCCD-F1B3-4422-BC41-9C550BD04A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5879" y="2405895"/>
            <a:ext cx="720000" cy="720000"/>
          </a:xfrm>
          <a:prstGeom prst="rect">
            <a:avLst/>
          </a:prstGeom>
        </p:spPr>
      </p:pic>
    </p:spTree>
    <p:extLst>
      <p:ext uri="{BB962C8B-B14F-4D97-AF65-F5344CB8AC3E}">
        <p14:creationId xmlns:p14="http://schemas.microsoft.com/office/powerpoint/2010/main" val="20986888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391331" cy="461665"/>
          </a:xfrm>
          <a:prstGeom prst="rect">
            <a:avLst/>
          </a:prstGeom>
        </p:spPr>
        <p:txBody>
          <a:bodyPr wrap="square">
            <a:spAutoFit/>
          </a:bodyPr>
          <a:lstStyle/>
          <a:p>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ASIC</a:t>
            </a:r>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 Implementation - Comparison </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F86ACDCA-F1ED-4063-BEE2-E1F7838786AC}"/>
                  </a:ext>
                </a:extLst>
              </p:cNvPr>
              <p:cNvGraphicFramePr>
                <a:graphicFrameLocks noGrp="1"/>
              </p:cNvGraphicFramePr>
              <p:nvPr>
                <p:extLst>
                  <p:ext uri="{D42A27DB-BD31-4B8C-83A1-F6EECF244321}">
                    <p14:modId xmlns:p14="http://schemas.microsoft.com/office/powerpoint/2010/main" val="1779759908"/>
                  </p:ext>
                </p:extLst>
              </p:nvPr>
            </p:nvGraphicFramePr>
            <p:xfrm>
              <a:off x="2046000" y="1895126"/>
              <a:ext cx="8100000" cy="4320000"/>
            </p:xfrm>
            <a:graphic>
              <a:graphicData uri="http://schemas.openxmlformats.org/drawingml/2006/table">
                <a:tbl>
                  <a:tblPr firstRow="1" firstCol="1" bandRow="1"/>
                  <a:tblGrid>
                    <a:gridCol w="1080000">
                      <a:extLst>
                        <a:ext uri="{9D8B030D-6E8A-4147-A177-3AD203B41FA5}">
                          <a16:colId xmlns:a16="http://schemas.microsoft.com/office/drawing/2014/main" val="1002686423"/>
                        </a:ext>
                      </a:extLst>
                    </a:gridCol>
                    <a:gridCol w="1260000">
                      <a:extLst>
                        <a:ext uri="{9D8B030D-6E8A-4147-A177-3AD203B41FA5}">
                          <a16:colId xmlns:a16="http://schemas.microsoft.com/office/drawing/2014/main" val="4045021461"/>
                        </a:ext>
                      </a:extLst>
                    </a:gridCol>
                    <a:gridCol w="1620000">
                      <a:extLst>
                        <a:ext uri="{9D8B030D-6E8A-4147-A177-3AD203B41FA5}">
                          <a16:colId xmlns:a16="http://schemas.microsoft.com/office/drawing/2014/main" val="996857525"/>
                        </a:ext>
                      </a:extLst>
                    </a:gridCol>
                    <a:gridCol w="1260000">
                      <a:extLst>
                        <a:ext uri="{9D8B030D-6E8A-4147-A177-3AD203B41FA5}">
                          <a16:colId xmlns:a16="http://schemas.microsoft.com/office/drawing/2014/main" val="589082738"/>
                        </a:ext>
                      </a:extLst>
                    </a:gridCol>
                    <a:gridCol w="1440000">
                      <a:extLst>
                        <a:ext uri="{9D8B030D-6E8A-4147-A177-3AD203B41FA5}">
                          <a16:colId xmlns:a16="http://schemas.microsoft.com/office/drawing/2014/main" val="1085799545"/>
                        </a:ext>
                      </a:extLst>
                    </a:gridCol>
                    <a:gridCol w="1440000">
                      <a:extLst>
                        <a:ext uri="{9D8B030D-6E8A-4147-A177-3AD203B41FA5}">
                          <a16:colId xmlns:a16="http://schemas.microsoft.com/office/drawing/2014/main" val="483386056"/>
                        </a:ext>
                      </a:extLst>
                    </a:gridCol>
                  </a:tblGrid>
                  <a:tr h="720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Design</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Technology</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Max Frequency</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Throughput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Power</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39328113"/>
                      </a:ext>
                    </a:extLst>
                  </a:tr>
                  <a:tr h="720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Ours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a:effectLst/>
                              <a:latin typeface="Times New Roman" panose="02020603050405020304" pitchFamily="18" charset="0"/>
                              <a:ea typeface="標楷體" panose="03000509000000000000" pitchFamily="65" charset="-120"/>
                              <a:cs typeface="Times New Roman" panose="02020603050405020304" pitchFamily="18" charset="0"/>
                            </a:rPr>
                            <a:t>0.18 </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𝜇</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𝑚</m:t>
                              </m:r>
                            </m:oMath>
                          </a14:m>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83.682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71.678 k</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0.595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19.1656 </a:t>
                          </a: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mW</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1055885"/>
                      </a:ext>
                    </a:extLst>
                  </a:tr>
                  <a:tr h="720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0.18 </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𝜇</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𝑚</m:t>
                              </m:r>
                            </m:oMath>
                          </a14:m>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197.239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348.986 k</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50.49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860.648 </a:t>
                          </a: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mW</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6735029"/>
                      </a:ext>
                    </a:extLst>
                  </a:tr>
                  <a:tr h="720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[19]</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a:effectLst/>
                              <a:latin typeface="Times New Roman" panose="02020603050405020304" pitchFamily="18" charset="0"/>
                              <a:ea typeface="標楷體" panose="03000509000000000000" pitchFamily="65" charset="-120"/>
                              <a:cs typeface="Times New Roman" panose="02020603050405020304" pitchFamily="18" charset="0"/>
                            </a:rPr>
                            <a:t>0.18 </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𝜇</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𝑚</m:t>
                              </m:r>
                            </m:oMath>
                          </a14:m>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271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498.658 k</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34.69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extLst>
                      <a:ext uri="{0D108BD9-81ED-4DB2-BD59-A6C34878D82A}">
                        <a16:rowId xmlns:a16="http://schemas.microsoft.com/office/drawing/2014/main" val="1550316111"/>
                      </a:ext>
                    </a:extLst>
                  </a:tr>
                  <a:tr h="720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[20]</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a:effectLst/>
                              <a:latin typeface="Times New Roman" panose="02020603050405020304" pitchFamily="18" charset="0"/>
                              <a:ea typeface="標楷體" panose="03000509000000000000" pitchFamily="65" charset="-120"/>
                              <a:cs typeface="Times New Roman" panose="02020603050405020304" pitchFamily="18" charset="0"/>
                            </a:rPr>
                            <a:t>0.13 </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𝜇</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𝑚</m:t>
                              </m:r>
                            </m:oMath>
                          </a14:m>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333.3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297.542 k</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42.67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extLst>
                      <a:ext uri="{0D108BD9-81ED-4DB2-BD59-A6C34878D82A}">
                        <a16:rowId xmlns:a16="http://schemas.microsoft.com/office/drawing/2014/main" val="3659606713"/>
                      </a:ext>
                    </a:extLst>
                  </a:tr>
                  <a:tr h="720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[21]</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0.13 </a:t>
                          </a:r>
                          <a14:m>
                            <m:oMath xmlns:m="http://schemas.openxmlformats.org/officeDocument/2006/math">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𝜇</m:t>
                              </m:r>
                              <m:r>
                                <a:rPr lang="en-US" sz="1600" i="1" kern="100">
                                  <a:effectLst/>
                                  <a:latin typeface="Cambria Math" panose="02040503050406030204" pitchFamily="18" charset="0"/>
                                  <a:ea typeface="標楷體" panose="03000509000000000000" pitchFamily="65" charset="-120"/>
                                  <a:cs typeface="Times New Roman" panose="02020603050405020304" pitchFamily="18" charset="0"/>
                                </a:rPr>
                                <m:t>𝑚</m:t>
                              </m:r>
                            </m:oMath>
                          </a14:m>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200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600.44 k</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102.4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extLst>
                      <a:ext uri="{0D108BD9-81ED-4DB2-BD59-A6C34878D82A}">
                        <a16:rowId xmlns:a16="http://schemas.microsoft.com/office/drawing/2014/main" val="3207825665"/>
                      </a:ext>
                    </a:extLst>
                  </a:tr>
                </a:tbl>
              </a:graphicData>
            </a:graphic>
          </p:graphicFrame>
        </mc:Choice>
        <mc:Fallback xmlns="">
          <p:graphicFrame>
            <p:nvGraphicFramePr>
              <p:cNvPr id="3" name="表格 2">
                <a:extLst>
                  <a:ext uri="{FF2B5EF4-FFF2-40B4-BE49-F238E27FC236}">
                    <a16:creationId xmlns:a16="http://schemas.microsoft.com/office/drawing/2014/main" id="{F86ACDCA-F1ED-4063-BEE2-E1F7838786AC}"/>
                  </a:ext>
                </a:extLst>
              </p:cNvPr>
              <p:cNvGraphicFramePr>
                <a:graphicFrameLocks noGrp="1"/>
              </p:cNvGraphicFramePr>
              <p:nvPr>
                <p:extLst>
                  <p:ext uri="{D42A27DB-BD31-4B8C-83A1-F6EECF244321}">
                    <p14:modId xmlns:p14="http://schemas.microsoft.com/office/powerpoint/2010/main" val="1779759908"/>
                  </p:ext>
                </p:extLst>
              </p:nvPr>
            </p:nvGraphicFramePr>
            <p:xfrm>
              <a:off x="2046000" y="1895126"/>
              <a:ext cx="8100000" cy="4320000"/>
            </p:xfrm>
            <a:graphic>
              <a:graphicData uri="http://schemas.openxmlformats.org/drawingml/2006/table">
                <a:tbl>
                  <a:tblPr firstRow="1" firstCol="1" bandRow="1"/>
                  <a:tblGrid>
                    <a:gridCol w="1080000">
                      <a:extLst>
                        <a:ext uri="{9D8B030D-6E8A-4147-A177-3AD203B41FA5}">
                          <a16:colId xmlns:a16="http://schemas.microsoft.com/office/drawing/2014/main" val="1002686423"/>
                        </a:ext>
                      </a:extLst>
                    </a:gridCol>
                    <a:gridCol w="1260000">
                      <a:extLst>
                        <a:ext uri="{9D8B030D-6E8A-4147-A177-3AD203B41FA5}">
                          <a16:colId xmlns:a16="http://schemas.microsoft.com/office/drawing/2014/main" val="4045021461"/>
                        </a:ext>
                      </a:extLst>
                    </a:gridCol>
                    <a:gridCol w="1620000">
                      <a:extLst>
                        <a:ext uri="{9D8B030D-6E8A-4147-A177-3AD203B41FA5}">
                          <a16:colId xmlns:a16="http://schemas.microsoft.com/office/drawing/2014/main" val="996857525"/>
                        </a:ext>
                      </a:extLst>
                    </a:gridCol>
                    <a:gridCol w="1260000">
                      <a:extLst>
                        <a:ext uri="{9D8B030D-6E8A-4147-A177-3AD203B41FA5}">
                          <a16:colId xmlns:a16="http://schemas.microsoft.com/office/drawing/2014/main" val="589082738"/>
                        </a:ext>
                      </a:extLst>
                    </a:gridCol>
                    <a:gridCol w="1440000">
                      <a:extLst>
                        <a:ext uri="{9D8B030D-6E8A-4147-A177-3AD203B41FA5}">
                          <a16:colId xmlns:a16="http://schemas.microsoft.com/office/drawing/2014/main" val="1085799545"/>
                        </a:ext>
                      </a:extLst>
                    </a:gridCol>
                    <a:gridCol w="1440000">
                      <a:extLst>
                        <a:ext uri="{9D8B030D-6E8A-4147-A177-3AD203B41FA5}">
                          <a16:colId xmlns:a16="http://schemas.microsoft.com/office/drawing/2014/main" val="483386056"/>
                        </a:ext>
                      </a:extLst>
                    </a:gridCol>
                  </a:tblGrid>
                  <a:tr h="720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Design</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Technology</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Max Frequency</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Throughput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tc>
                      <a:txBody>
                        <a:bodyPr/>
                        <a:lstStyle/>
                        <a:p>
                          <a:pPr algn="ctr">
                            <a:lnSpc>
                              <a:spcPts val="1800"/>
                            </a:lnSpc>
                          </a:pPr>
                          <a:r>
                            <a:rPr lang="en-US"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Power</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39328113"/>
                      </a:ext>
                    </a:extLst>
                  </a:tr>
                  <a:tr h="720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Ours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TW"/>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85990" t="-100000" r="-457971" b="-399160"/>
                          </a:stretch>
                        </a:blipFill>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83.682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71.678 k</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0.595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19.1656 </a:t>
                          </a: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mW</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1055885"/>
                      </a:ext>
                    </a:extLst>
                  </a:tr>
                  <a:tr h="720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TW"/>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85990" t="-201695" r="-457971" b="-302542"/>
                          </a:stretch>
                        </a:blipFill>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197.239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348.986 k</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50.49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860.648 </a:t>
                          </a:r>
                          <a:r>
                            <a:rPr lang="en-US" sz="1600" kern="100" dirty="0" err="1">
                              <a:effectLst/>
                              <a:latin typeface="Times New Roman" panose="02020603050405020304" pitchFamily="18" charset="0"/>
                              <a:ea typeface="標楷體" panose="03000509000000000000" pitchFamily="65" charset="-120"/>
                              <a:cs typeface="Times New Roman" panose="02020603050405020304" pitchFamily="18" charset="0"/>
                            </a:rPr>
                            <a:t>mW</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6735029"/>
                      </a:ext>
                    </a:extLst>
                  </a:tr>
                  <a:tr h="720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[19]</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TW"/>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85990" t="-301695" r="-457971" b="-202542"/>
                          </a:stretch>
                        </a:blipFill>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271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498.658 k</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34.69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extLst>
                      <a:ext uri="{0D108BD9-81ED-4DB2-BD59-A6C34878D82A}">
                        <a16:rowId xmlns:a16="http://schemas.microsoft.com/office/drawing/2014/main" val="1550316111"/>
                      </a:ext>
                    </a:extLst>
                  </a:tr>
                  <a:tr h="720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[20]</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TW"/>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85990" t="-398319" r="-457971" b="-100840"/>
                          </a:stretch>
                        </a:blipFill>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333.3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297.542 k</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42.67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extLst>
                      <a:ext uri="{0D108BD9-81ED-4DB2-BD59-A6C34878D82A}">
                        <a16:rowId xmlns:a16="http://schemas.microsoft.com/office/drawing/2014/main" val="3659606713"/>
                      </a:ext>
                    </a:extLst>
                  </a:tr>
                  <a:tr h="720000">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[21]</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TW"/>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85990" t="-502542" r="-457971" b="-1695"/>
                          </a:stretch>
                        </a:blipFill>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200 MHz</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600.44 k</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102.4 Gbps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6195" marR="3619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extLst>
                      <a:ext uri="{0D108BD9-81ED-4DB2-BD59-A6C34878D82A}">
                        <a16:rowId xmlns:a16="http://schemas.microsoft.com/office/drawing/2014/main" val="3207825665"/>
                      </a:ext>
                    </a:extLst>
                  </a:tr>
                </a:tbl>
              </a:graphicData>
            </a:graphic>
          </p:graphicFrame>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E7CFD57D-9474-491E-811E-A7B3F1CB9264}"/>
                  </a:ext>
                </a:extLst>
              </p:cNvPr>
              <p:cNvSpPr txBox="1"/>
              <p:nvPr/>
            </p:nvSpPr>
            <p:spPr>
              <a:xfrm>
                <a:off x="6287992" y="1073694"/>
                <a:ext cx="6094140" cy="6685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TW" sz="1800" b="0" i="0" smtClean="0">
                          <a:latin typeface="Cambria Math" panose="02040503050406030204" pitchFamily="18" charset="0"/>
                        </a:rPr>
                        <m:t>Throughput</m:t>
                      </m:r>
                      <m:r>
                        <a:rPr lang="en-US" altLang="zh-TW" sz="1800" b="0" i="0" smtClean="0">
                          <a:latin typeface="Cambria Math" panose="02040503050406030204" pitchFamily="18" charset="0"/>
                        </a:rPr>
                        <m:t>=</m:t>
                      </m:r>
                      <m:f>
                        <m:fPr>
                          <m:ctrlPr>
                            <a:rPr lang="en-US" altLang="zh-TW" sz="1800" i="1" smtClean="0">
                              <a:latin typeface="Cambria Math" panose="02040503050406030204" pitchFamily="18" charset="0"/>
                            </a:rPr>
                          </m:ctrlPr>
                        </m:fPr>
                        <m:num>
                          <m:r>
                            <a:rPr lang="en-US" altLang="zh-TW" sz="1800" b="0" i="1" smtClean="0">
                              <a:latin typeface="Cambria Math" panose="02040503050406030204" pitchFamily="18" charset="0"/>
                            </a:rPr>
                            <m:t>𝑖𝑛𝑝𝑢𝑡</m:t>
                          </m:r>
                          <m:r>
                            <a:rPr lang="en-US" altLang="zh-TW" sz="1800" b="0" i="1" smtClean="0">
                              <a:latin typeface="Cambria Math" panose="02040503050406030204" pitchFamily="18" charset="0"/>
                            </a:rPr>
                            <m:t>(</m:t>
                          </m:r>
                          <m:r>
                            <a:rPr lang="en-US" altLang="zh-TW" sz="1800" b="0" i="1" smtClean="0">
                              <a:latin typeface="Cambria Math" panose="02040503050406030204" pitchFamily="18" charset="0"/>
                            </a:rPr>
                            <m:t>𝑏𝑖𝑡𝑠</m:t>
                          </m:r>
                          <m:r>
                            <a:rPr lang="en-US" altLang="zh-TW" sz="1800" b="0" i="1" smtClean="0">
                              <a:latin typeface="Cambria Math" panose="02040503050406030204" pitchFamily="18" charset="0"/>
                            </a:rPr>
                            <m:t>)</m:t>
                          </m:r>
                        </m:num>
                        <m:den>
                          <m:r>
                            <a:rPr lang="en-US" altLang="zh-TW" sz="1800" b="0" i="1" smtClean="0">
                              <a:latin typeface="Cambria Math" panose="02040503050406030204" pitchFamily="18" charset="0"/>
                            </a:rPr>
                            <m:t>𝑛𝑢𝑚𝑏𝑒𝑟</m:t>
                          </m:r>
                          <m:r>
                            <a:rPr lang="en-US" altLang="zh-TW" sz="1800" b="0" i="1" smtClean="0">
                              <a:latin typeface="Cambria Math" panose="02040503050406030204" pitchFamily="18" charset="0"/>
                            </a:rPr>
                            <m:t> </m:t>
                          </m:r>
                          <m:r>
                            <a:rPr lang="en-US" altLang="zh-TW" sz="1800" b="0" i="1" smtClean="0">
                              <a:latin typeface="Cambria Math" panose="02040503050406030204" pitchFamily="18" charset="0"/>
                            </a:rPr>
                            <m:t>𝑜𝑓</m:t>
                          </m:r>
                          <m:r>
                            <a:rPr lang="en-US" altLang="zh-TW" sz="1800" b="0" i="1" smtClean="0">
                              <a:latin typeface="Cambria Math" panose="02040503050406030204" pitchFamily="18" charset="0"/>
                            </a:rPr>
                            <m:t> </m:t>
                          </m:r>
                          <m:r>
                            <a:rPr lang="en-US" altLang="zh-TW" sz="1800" b="0" i="1" smtClean="0">
                              <a:latin typeface="Cambria Math" panose="02040503050406030204" pitchFamily="18" charset="0"/>
                            </a:rPr>
                            <m:t>𝑐𝑦𝑐𝑙𝑒𝑠</m:t>
                          </m:r>
                        </m:den>
                      </m:f>
                      <m:r>
                        <a:rPr lang="en-US" altLang="zh-TW" sz="180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𝑓𝑟𝑒𝑞𝑢𝑒𝑛𝑐𝑦</m:t>
                      </m:r>
                      <m:r>
                        <a:rPr lang="en-US" altLang="zh-TW" sz="1800" b="0" i="1" smtClean="0">
                          <a:latin typeface="Cambria Math" panose="02040503050406030204" pitchFamily="18" charset="0"/>
                          <a:ea typeface="Cambria Math" panose="02040503050406030204" pitchFamily="18" charset="0"/>
                        </a:rPr>
                        <m:t> (</m:t>
                      </m:r>
                      <m:r>
                        <a:rPr lang="en-US" altLang="zh-TW" sz="1800" b="0" i="1" smtClean="0">
                          <a:latin typeface="Cambria Math" panose="02040503050406030204" pitchFamily="18" charset="0"/>
                          <a:ea typeface="Cambria Math" panose="02040503050406030204" pitchFamily="18" charset="0"/>
                        </a:rPr>
                        <m:t>𝑀𝐻𝑧</m:t>
                      </m:r>
                      <m:r>
                        <a:rPr lang="en-US" altLang="zh-TW" sz="1800" b="0" i="1" smtClean="0">
                          <a:latin typeface="Cambria Math" panose="02040503050406030204" pitchFamily="18" charset="0"/>
                          <a:ea typeface="Cambria Math" panose="02040503050406030204" pitchFamily="18" charset="0"/>
                        </a:rPr>
                        <m:t>)</m:t>
                      </m:r>
                    </m:oMath>
                  </m:oMathPara>
                </a14:m>
                <a:endParaRPr lang="en-US" altLang="zh-TW" sz="1800"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11" name="文字方塊 10">
                <a:extLst>
                  <a:ext uri="{FF2B5EF4-FFF2-40B4-BE49-F238E27FC236}">
                    <a16:creationId xmlns:a16="http://schemas.microsoft.com/office/drawing/2014/main" id="{E7CFD57D-9474-491E-811E-A7B3F1CB9264}"/>
                  </a:ext>
                </a:extLst>
              </p:cNvPr>
              <p:cNvSpPr txBox="1">
                <a:spLocks noRot="1" noChangeAspect="1" noMove="1" noResize="1" noEditPoints="1" noAdjustHandles="1" noChangeArrowheads="1" noChangeShapeType="1" noTextEdit="1"/>
              </p:cNvSpPr>
              <p:nvPr/>
            </p:nvSpPr>
            <p:spPr>
              <a:xfrm>
                <a:off x="6287992" y="1073694"/>
                <a:ext cx="6094140" cy="668516"/>
              </a:xfrm>
              <a:prstGeom prst="rect">
                <a:avLst/>
              </a:prstGeom>
              <a:blipFill>
                <a:blip r:embed="rId4"/>
                <a:stretch>
                  <a:fillRect/>
                </a:stretch>
              </a:blipFill>
            </p:spPr>
            <p:txBody>
              <a:bodyPr/>
              <a:lstStyle/>
              <a:p>
                <a:r>
                  <a:rPr lang="zh-TW" altLang="en-US">
                    <a:noFill/>
                  </a:rPr>
                  <a:t> </a:t>
                </a:r>
              </a:p>
            </p:txBody>
          </p:sp>
        </mc:Fallback>
      </mc:AlternateContent>
      <p:sp>
        <p:nvSpPr>
          <p:cNvPr id="9" name="文字方塊 8">
            <a:extLst>
              <a:ext uri="{FF2B5EF4-FFF2-40B4-BE49-F238E27FC236}">
                <a16:creationId xmlns:a16="http://schemas.microsoft.com/office/drawing/2014/main" id="{19F2E545-1B82-4053-A173-2E7CC8909FE7}"/>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4BED774C-B00C-49AB-AFB5-C14973AB7542}"/>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32</a:t>
            </a:r>
            <a:endParaRPr lang="zh-TW" altLang="en-US"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35BFC5E8-2367-4D4D-9A57-5405985E0ACF}"/>
              </a:ext>
            </a:extLst>
          </p:cNvPr>
          <p:cNvSpPr/>
          <p:nvPr/>
        </p:nvSpPr>
        <p:spPr>
          <a:xfrm>
            <a:off x="6007260" y="1895126"/>
            <a:ext cx="1258409" cy="432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64535613-82FB-413E-A7B6-AF9167AFE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65168" y="2614245"/>
            <a:ext cx="720000" cy="720000"/>
          </a:xfrm>
          <a:prstGeom prst="rect">
            <a:avLst/>
          </a:prstGeom>
        </p:spPr>
      </p:pic>
    </p:spTree>
    <p:extLst>
      <p:ext uri="{BB962C8B-B14F-4D97-AF65-F5344CB8AC3E}">
        <p14:creationId xmlns:p14="http://schemas.microsoft.com/office/powerpoint/2010/main" val="38170966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圆角矩形 3"/>
          <p:cNvSpPr/>
          <p:nvPr/>
        </p:nvSpPr>
        <p:spPr>
          <a:xfrm rot="2700000">
            <a:off x="5017147" y="2058858"/>
            <a:ext cx="2924529" cy="2924529"/>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椭圆 4"/>
          <p:cNvSpPr/>
          <p:nvPr/>
        </p:nvSpPr>
        <p:spPr>
          <a:xfrm>
            <a:off x="4500484" y="1542194"/>
            <a:ext cx="3957855" cy="3957855"/>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 name="组合 6"/>
          <p:cNvGrpSpPr/>
          <p:nvPr/>
        </p:nvGrpSpPr>
        <p:grpSpPr>
          <a:xfrm>
            <a:off x="4950565" y="2141272"/>
            <a:ext cx="3094826" cy="2773962"/>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 name="组合 5"/>
          <p:cNvGrpSpPr/>
          <p:nvPr/>
        </p:nvGrpSpPr>
        <p:grpSpPr>
          <a:xfrm>
            <a:off x="4953229" y="2141272"/>
            <a:ext cx="3084220" cy="2798278"/>
            <a:chOff x="4953229" y="2141272"/>
            <a:chExt cx="3084220" cy="2798278"/>
          </a:xfrm>
        </p:grpSpPr>
        <p:sp>
          <p:nvSpPr>
            <p:cNvPr id="46" name="椭圆 45"/>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0" name="矩形 19"/>
          <p:cNvSpPr/>
          <p:nvPr/>
        </p:nvSpPr>
        <p:spPr>
          <a:xfrm>
            <a:off x="4873933" y="3166220"/>
            <a:ext cx="3210955" cy="523220"/>
          </a:xfrm>
          <a:prstGeom prst="rect">
            <a:avLst/>
          </a:prstGeom>
          <a:ln>
            <a:noFill/>
          </a:ln>
        </p:spPr>
        <p:txBody>
          <a:bodyPr wrap="square">
            <a:spAutoFit/>
          </a:bodyPr>
          <a:lstStyle/>
          <a:p>
            <a:pPr algn="ctr"/>
            <a:r>
              <a:rPr lang="zh-TW" altLang="en-US" sz="28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教育性晶片下線</a:t>
            </a:r>
            <a:endParaRPr lang="en-US" altLang="zh-CN" sz="28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22" name="矩形 21"/>
          <p:cNvSpPr/>
          <p:nvPr/>
        </p:nvSpPr>
        <p:spPr>
          <a:xfrm rot="13500000">
            <a:off x="3197913" y="2850072"/>
            <a:ext cx="1342093" cy="1342095"/>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a:off x="3468849" y="3105620"/>
            <a:ext cx="800219" cy="830997"/>
          </a:xfrm>
          <a:prstGeom prst="rect">
            <a:avLst/>
          </a:prstGeom>
        </p:spPr>
        <p:txBody>
          <a:bodyPr wrap="none">
            <a:spAutoFit/>
          </a:bodyPr>
          <a:lstStyle/>
          <a:p>
            <a:pPr algn="ctr"/>
            <a:r>
              <a:rPr lang="en-US" altLang="zh-CN" sz="48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03</a:t>
            </a:r>
            <a:endParaRPr lang="zh-CN" altLang="en-US" sz="4800" dirty="0">
              <a:solidFill>
                <a:prstClr val="white"/>
              </a:solidFill>
              <a:latin typeface="Times New Roman" panose="02020603050405020304" pitchFamily="18" charset="0"/>
              <a:cs typeface="Times New Roman" panose="02020603050405020304" pitchFamily="18" charset="0"/>
            </a:endParaRPr>
          </a:p>
        </p:txBody>
      </p:sp>
      <p:sp>
        <p:nvSpPr>
          <p:cNvPr id="2" name="文字方塊 1">
            <a:extLst>
              <a:ext uri="{FF2B5EF4-FFF2-40B4-BE49-F238E27FC236}">
                <a16:creationId xmlns:a16="http://schemas.microsoft.com/office/drawing/2014/main" id="{CDF3B5E7-7C99-4952-B1AA-2A745AB44FA8}"/>
              </a:ext>
            </a:extLst>
          </p:cNvPr>
          <p:cNvSpPr txBox="1"/>
          <p:nvPr/>
        </p:nvSpPr>
        <p:spPr>
          <a:xfrm>
            <a:off x="4929562" y="3691471"/>
            <a:ext cx="3099696" cy="646331"/>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Advanced Encryption Standard (AES) - Decryption </a:t>
            </a:r>
          </a:p>
        </p:txBody>
      </p:sp>
    </p:spTree>
    <p:extLst>
      <p:ext uri="{BB962C8B-B14F-4D97-AF65-F5344CB8AC3E}">
        <p14:creationId xmlns:p14="http://schemas.microsoft.com/office/powerpoint/2010/main" val="4233506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7544222" cy="461665"/>
          </a:xfrm>
          <a:prstGeom prst="rect">
            <a:avLst/>
          </a:prstGeom>
        </p:spPr>
        <p:txBody>
          <a:bodyPr wrap="square">
            <a:spAutoFit/>
          </a:bodyPr>
          <a:lstStyle/>
          <a:p>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Advanced Encryption Standard (AES) - Decryption </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03</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D5D815CF-3B84-4485-8C93-B3A3DCC511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8835" y="1710020"/>
            <a:ext cx="1782939" cy="1800000"/>
          </a:xfrm>
          <a:prstGeom prst="rect">
            <a:avLst/>
          </a:prstGeom>
        </p:spPr>
      </p:pic>
      <p:sp>
        <p:nvSpPr>
          <p:cNvPr id="13" name="文字方塊 12">
            <a:extLst>
              <a:ext uri="{FF2B5EF4-FFF2-40B4-BE49-F238E27FC236}">
                <a16:creationId xmlns:a16="http://schemas.microsoft.com/office/drawing/2014/main" id="{F034E451-8B34-467F-BA8E-07EEA1396561}"/>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AB368C77-CDA8-4769-8828-D6FC8D048B6C}"/>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endParaRPr lang="zh-TW" altLang="en-US" dirty="0">
              <a:latin typeface="Times New Roman" panose="02020603050405020304" pitchFamily="18" charset="0"/>
              <a:cs typeface="Times New Roman" panose="02020603050405020304" pitchFamily="18" charset="0"/>
            </a:endParaRPr>
          </a:p>
        </p:txBody>
      </p:sp>
      <p:grpSp>
        <p:nvGrpSpPr>
          <p:cNvPr id="9" name="群組 8">
            <a:extLst>
              <a:ext uri="{FF2B5EF4-FFF2-40B4-BE49-F238E27FC236}">
                <a16:creationId xmlns:a16="http://schemas.microsoft.com/office/drawing/2014/main" id="{C9965927-8906-42BD-A49D-E7BFD5F9C024}"/>
              </a:ext>
            </a:extLst>
          </p:cNvPr>
          <p:cNvGrpSpPr>
            <a:grpSpLocks noChangeAspect="1"/>
          </p:cNvGrpSpPr>
          <p:nvPr/>
        </p:nvGrpSpPr>
        <p:grpSpPr>
          <a:xfrm>
            <a:off x="895298" y="1707906"/>
            <a:ext cx="4908320" cy="3960000"/>
            <a:chOff x="1826156" y="1191532"/>
            <a:chExt cx="3413328" cy="2753849"/>
          </a:xfrm>
        </p:grpSpPr>
        <p:sp>
          <p:nvSpPr>
            <p:cNvPr id="19" name="矩形 18">
              <a:extLst>
                <a:ext uri="{FF2B5EF4-FFF2-40B4-BE49-F238E27FC236}">
                  <a16:creationId xmlns:a16="http://schemas.microsoft.com/office/drawing/2014/main" id="{A4D7912F-3026-4B3E-8E2E-939700912AC8}"/>
                </a:ext>
              </a:extLst>
            </p:cNvPr>
            <p:cNvSpPr/>
            <p:nvPr/>
          </p:nvSpPr>
          <p:spPr>
            <a:xfrm>
              <a:off x="3205886" y="1191532"/>
              <a:ext cx="900000" cy="252000"/>
            </a:xfrm>
            <a:prstGeom prst="rect">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a:solidFill>
                    <a:schemeClr val="tx1"/>
                  </a:solidFill>
                  <a:latin typeface="Times New Roman" panose="02020603050405020304" pitchFamily="18" charset="0"/>
                  <a:cs typeface="Times New Roman" panose="02020603050405020304" pitchFamily="18" charset="0"/>
                </a:rPr>
                <a:t>Controller</a:t>
              </a:r>
              <a:endParaRPr lang="zh-TW" altLang="en-US" sz="1400" dirty="0">
                <a:solidFill>
                  <a:schemeClr val="tx1"/>
                </a:solidFill>
                <a:latin typeface="Times New Roman" panose="02020603050405020304" pitchFamily="18" charset="0"/>
                <a:cs typeface="Times New Roman" panose="02020603050405020304" pitchFamily="18" charset="0"/>
              </a:endParaRPr>
            </a:p>
          </p:txBody>
        </p:sp>
        <p:sp>
          <p:nvSpPr>
            <p:cNvPr id="20" name="梯形 19">
              <a:extLst>
                <a:ext uri="{FF2B5EF4-FFF2-40B4-BE49-F238E27FC236}">
                  <a16:creationId xmlns:a16="http://schemas.microsoft.com/office/drawing/2014/main" id="{077ECDB4-F531-4A74-986C-C558D4E5DA1C}"/>
                </a:ext>
              </a:extLst>
            </p:cNvPr>
            <p:cNvSpPr/>
            <p:nvPr/>
          </p:nvSpPr>
          <p:spPr>
            <a:xfrm rot="10800000">
              <a:off x="2716260" y="2965893"/>
              <a:ext cx="576000" cy="216000"/>
            </a:xfrm>
            <a:prstGeom prst="trapezoid">
              <a:avLst/>
            </a:prstGeom>
            <a:noFill/>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400" dirty="0"/>
            </a:p>
          </p:txBody>
        </p:sp>
        <p:sp>
          <p:nvSpPr>
            <p:cNvPr id="21" name="矩形: 圓角 20">
              <a:extLst>
                <a:ext uri="{FF2B5EF4-FFF2-40B4-BE49-F238E27FC236}">
                  <a16:creationId xmlns:a16="http://schemas.microsoft.com/office/drawing/2014/main" id="{B175846F-006A-41EE-AC18-A24CBA478209}"/>
                </a:ext>
              </a:extLst>
            </p:cNvPr>
            <p:cNvSpPr/>
            <p:nvPr/>
          </p:nvSpPr>
          <p:spPr>
            <a:xfrm>
              <a:off x="2464260" y="3350066"/>
              <a:ext cx="1080000" cy="216000"/>
            </a:xfrm>
            <a:prstGeom prst="roundRect">
              <a:avLst/>
            </a:prstGeom>
            <a:solidFill>
              <a:schemeClr val="accent6">
                <a:lumMod val="40000"/>
                <a:lumOff val="6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400" dirty="0" err="1">
                  <a:solidFill>
                    <a:srgbClr val="000000"/>
                  </a:solidFill>
                  <a:latin typeface="Times New Roman" panose="02020603050405020304" pitchFamily="18" charset="0"/>
                  <a:cs typeface="Times New Roman" panose="02020603050405020304" pitchFamily="18" charset="0"/>
                </a:rPr>
                <a:t>AddRoundKey</a:t>
              </a:r>
              <a:endParaRPr lang="zh-TW" altLang="en-US" sz="1400" dirty="0">
                <a:solidFill>
                  <a:srgbClr val="000000"/>
                </a:solidFill>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F42D1D39-B176-4D53-8201-3C49F853CA0D}"/>
                </a:ext>
              </a:extLst>
            </p:cNvPr>
            <p:cNvSpPr/>
            <p:nvPr/>
          </p:nvSpPr>
          <p:spPr>
            <a:xfrm>
              <a:off x="2464260" y="3729381"/>
              <a:ext cx="1080000" cy="216000"/>
            </a:xfrm>
            <a:prstGeom prst="roundRect">
              <a:avLst/>
            </a:prstGeom>
            <a:solidFill>
              <a:schemeClr val="accent4">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400" dirty="0" err="1">
                  <a:solidFill>
                    <a:srgbClr val="000000"/>
                  </a:solidFill>
                  <a:latin typeface="Times New Roman" panose="02020603050405020304" pitchFamily="18" charset="0"/>
                  <a:cs typeface="Times New Roman" panose="02020603050405020304" pitchFamily="18" charset="0"/>
                </a:rPr>
                <a:t>InvMixColumns</a:t>
              </a:r>
              <a:endParaRPr lang="zh-TW" altLang="en-US" sz="1400" dirty="0">
                <a:solidFill>
                  <a:srgbClr val="000000"/>
                </a:solidFill>
                <a:latin typeface="Times New Roman" panose="02020603050405020304" pitchFamily="18" charset="0"/>
                <a:cs typeface="Times New Roman" panose="02020603050405020304" pitchFamily="18" charset="0"/>
              </a:endParaRPr>
            </a:p>
          </p:txBody>
        </p:sp>
        <p:sp>
          <p:nvSpPr>
            <p:cNvPr id="23" name="梯形 22">
              <a:extLst>
                <a:ext uri="{FF2B5EF4-FFF2-40B4-BE49-F238E27FC236}">
                  <a16:creationId xmlns:a16="http://schemas.microsoft.com/office/drawing/2014/main" id="{E441C48D-33CF-43B0-BB0B-EFC30BB79569}"/>
                </a:ext>
              </a:extLst>
            </p:cNvPr>
            <p:cNvSpPr/>
            <p:nvPr/>
          </p:nvSpPr>
          <p:spPr>
            <a:xfrm rot="16200000">
              <a:off x="1782792" y="3530066"/>
              <a:ext cx="576000" cy="216000"/>
            </a:xfrm>
            <a:prstGeom prst="trapezoid">
              <a:avLst/>
            </a:prstGeom>
            <a:noFill/>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400" dirty="0"/>
            </a:p>
          </p:txBody>
        </p:sp>
        <p:sp>
          <p:nvSpPr>
            <p:cNvPr id="24" name="矩形: 圓角 23">
              <a:extLst>
                <a:ext uri="{FF2B5EF4-FFF2-40B4-BE49-F238E27FC236}">
                  <a16:creationId xmlns:a16="http://schemas.microsoft.com/office/drawing/2014/main" id="{E33A865C-4EF6-4251-BA3F-B051AA7D2653}"/>
                </a:ext>
              </a:extLst>
            </p:cNvPr>
            <p:cNvSpPr/>
            <p:nvPr/>
          </p:nvSpPr>
          <p:spPr>
            <a:xfrm>
              <a:off x="1831036" y="1873958"/>
              <a:ext cx="1080000" cy="216000"/>
            </a:xfrm>
            <a:prstGeom prst="roundRect">
              <a:avLst/>
            </a:prstGeom>
            <a:solidFill>
              <a:schemeClr val="accent1">
                <a:lumMod val="40000"/>
                <a:lumOff val="6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1400" dirty="0" err="1">
                  <a:solidFill>
                    <a:srgbClr val="000000"/>
                  </a:solidFill>
                  <a:latin typeface="Times New Roman" panose="02020603050405020304" pitchFamily="18" charset="0"/>
                  <a:cs typeface="Times New Roman" panose="02020603050405020304" pitchFamily="18" charset="0"/>
                </a:rPr>
                <a:t>InvShiftRows</a:t>
              </a:r>
              <a:endParaRPr lang="en-US" altLang="zh-TW" sz="1400" dirty="0">
                <a:solidFill>
                  <a:srgbClr val="000000"/>
                </a:solidFill>
                <a:latin typeface="Times New Roman" panose="02020603050405020304" pitchFamily="18" charset="0"/>
                <a:cs typeface="Times New Roman" panose="02020603050405020304" pitchFamily="18" charset="0"/>
              </a:endParaRPr>
            </a:p>
          </p:txBody>
        </p:sp>
        <p:sp>
          <p:nvSpPr>
            <p:cNvPr id="25" name="矩形: 圓角 24">
              <a:extLst>
                <a:ext uri="{FF2B5EF4-FFF2-40B4-BE49-F238E27FC236}">
                  <a16:creationId xmlns:a16="http://schemas.microsoft.com/office/drawing/2014/main" id="{8EF80CCE-7555-46D2-AFC1-00412BAEFA4C}"/>
                </a:ext>
              </a:extLst>
            </p:cNvPr>
            <p:cNvSpPr/>
            <p:nvPr/>
          </p:nvSpPr>
          <p:spPr>
            <a:xfrm>
              <a:off x="1826156" y="2254645"/>
              <a:ext cx="1080000" cy="216000"/>
            </a:xfrm>
            <a:prstGeom prst="roundRect">
              <a:avLst/>
            </a:prstGeom>
            <a:solidFill>
              <a:schemeClr val="accent2">
                <a:lumMod val="40000"/>
                <a:lumOff val="6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400" dirty="0" err="1">
                  <a:solidFill>
                    <a:srgbClr val="000000"/>
                  </a:solidFill>
                  <a:latin typeface="Times New Roman" panose="02020603050405020304" pitchFamily="18" charset="0"/>
                  <a:cs typeface="Times New Roman" panose="02020603050405020304" pitchFamily="18" charset="0"/>
                </a:rPr>
                <a:t>InvSubBytes</a:t>
              </a:r>
              <a:endParaRPr lang="zh-TW" altLang="en-US" sz="1400" dirty="0">
                <a:solidFill>
                  <a:srgbClr val="000000"/>
                </a:solidFill>
                <a:latin typeface="Times New Roman" panose="02020603050405020304" pitchFamily="18" charset="0"/>
                <a:cs typeface="Times New Roman" panose="02020603050405020304" pitchFamily="18" charset="0"/>
              </a:endParaRPr>
            </a:p>
          </p:txBody>
        </p:sp>
        <p:cxnSp>
          <p:nvCxnSpPr>
            <p:cNvPr id="28" name="接點: 肘形 27">
              <a:extLst>
                <a:ext uri="{FF2B5EF4-FFF2-40B4-BE49-F238E27FC236}">
                  <a16:creationId xmlns:a16="http://schemas.microsoft.com/office/drawing/2014/main" id="{0C6FA352-95B2-4B69-A49D-7C44B28F054C}"/>
                </a:ext>
              </a:extLst>
            </p:cNvPr>
            <p:cNvCxnSpPr>
              <a:cxnSpLocks/>
              <a:endCxn id="20" idx="1"/>
            </p:cNvCxnSpPr>
            <p:nvPr/>
          </p:nvCxnSpPr>
          <p:spPr>
            <a:xfrm rot="5400000">
              <a:off x="2544333" y="2164461"/>
              <a:ext cx="1630360" cy="188505"/>
            </a:xfrm>
            <a:prstGeom prst="bentConnector2">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29" name="接點: 肘形 28">
              <a:extLst>
                <a:ext uri="{FF2B5EF4-FFF2-40B4-BE49-F238E27FC236}">
                  <a16:creationId xmlns:a16="http://schemas.microsoft.com/office/drawing/2014/main" id="{36044697-D064-4C0F-A298-16B0A02D5A4F}"/>
                </a:ext>
              </a:extLst>
            </p:cNvPr>
            <p:cNvCxnSpPr>
              <a:stCxn id="25" idx="2"/>
            </p:cNvCxnSpPr>
            <p:nvPr/>
          </p:nvCxnSpPr>
          <p:spPr>
            <a:xfrm rot="16200000" flipH="1">
              <a:off x="2361220" y="2475581"/>
              <a:ext cx="495247" cy="485374"/>
            </a:xfrm>
            <a:prstGeom prst="bentConnector3">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30" name="直線單箭頭接點 29">
              <a:extLst>
                <a:ext uri="{FF2B5EF4-FFF2-40B4-BE49-F238E27FC236}">
                  <a16:creationId xmlns:a16="http://schemas.microsoft.com/office/drawing/2014/main" id="{0893BCFF-7E17-4A92-A71F-AEFA06B414F9}"/>
                </a:ext>
              </a:extLst>
            </p:cNvPr>
            <p:cNvCxnSpPr>
              <a:stCxn id="22" idx="1"/>
            </p:cNvCxnSpPr>
            <p:nvPr/>
          </p:nvCxnSpPr>
          <p:spPr>
            <a:xfrm flipH="1">
              <a:off x="2178792" y="3837381"/>
              <a:ext cx="285468" cy="0"/>
            </a:xfrm>
            <a:prstGeom prst="straightConnector1">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31" name="接點: 肘形 30">
              <a:extLst>
                <a:ext uri="{FF2B5EF4-FFF2-40B4-BE49-F238E27FC236}">
                  <a16:creationId xmlns:a16="http://schemas.microsoft.com/office/drawing/2014/main" id="{3904E986-EE80-4F34-A1F8-781EC110C37C}"/>
                </a:ext>
              </a:extLst>
            </p:cNvPr>
            <p:cNvCxnSpPr>
              <a:stCxn id="23" idx="0"/>
              <a:endCxn id="24" idx="0"/>
            </p:cNvCxnSpPr>
            <p:nvPr/>
          </p:nvCxnSpPr>
          <p:spPr>
            <a:xfrm rot="10800000" flipH="1">
              <a:off x="1962792" y="1873958"/>
              <a:ext cx="408244" cy="1764108"/>
            </a:xfrm>
            <a:prstGeom prst="bentConnector4">
              <a:avLst>
                <a:gd name="adj1" fmla="val -100087"/>
                <a:gd name="adj2" fmla="val 112958"/>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32" name="直線單箭頭接點 31">
              <a:extLst>
                <a:ext uri="{FF2B5EF4-FFF2-40B4-BE49-F238E27FC236}">
                  <a16:creationId xmlns:a16="http://schemas.microsoft.com/office/drawing/2014/main" id="{FBAC4EC6-D0A6-4A47-B772-AB09936AD0DF}"/>
                </a:ext>
              </a:extLst>
            </p:cNvPr>
            <p:cNvCxnSpPr>
              <a:stCxn id="24" idx="2"/>
              <a:endCxn id="25" idx="0"/>
            </p:cNvCxnSpPr>
            <p:nvPr/>
          </p:nvCxnSpPr>
          <p:spPr>
            <a:xfrm flipH="1">
              <a:off x="2366156" y="2089958"/>
              <a:ext cx="4880" cy="164687"/>
            </a:xfrm>
            <a:prstGeom prst="straightConnector1">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33" name="接點: 肘形 32">
              <a:extLst>
                <a:ext uri="{FF2B5EF4-FFF2-40B4-BE49-F238E27FC236}">
                  <a16:creationId xmlns:a16="http://schemas.microsoft.com/office/drawing/2014/main" id="{8131918C-8A03-4179-B463-64948764816C}"/>
                </a:ext>
              </a:extLst>
            </p:cNvPr>
            <p:cNvCxnSpPr>
              <a:stCxn id="19" idx="2"/>
              <a:endCxn id="23" idx="1"/>
            </p:cNvCxnSpPr>
            <p:nvPr/>
          </p:nvCxnSpPr>
          <p:spPr>
            <a:xfrm rot="5400000">
              <a:off x="1635572" y="1878752"/>
              <a:ext cx="2455534" cy="1585094"/>
            </a:xfrm>
            <a:prstGeom prst="bentConnector3">
              <a:avLst>
                <a:gd name="adj1" fmla="val 110696"/>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34" name="文字方塊 33">
              <a:extLst>
                <a:ext uri="{FF2B5EF4-FFF2-40B4-BE49-F238E27FC236}">
                  <a16:creationId xmlns:a16="http://schemas.microsoft.com/office/drawing/2014/main" id="{9DBCC1D6-EAD7-4BBE-B75E-47CEBB9E605E}"/>
                </a:ext>
              </a:extLst>
            </p:cNvPr>
            <p:cNvSpPr txBox="1"/>
            <p:nvPr/>
          </p:nvSpPr>
          <p:spPr>
            <a:xfrm>
              <a:off x="2818451" y="2243019"/>
              <a:ext cx="893618" cy="246221"/>
            </a:xfrm>
            <a:prstGeom prst="rect">
              <a:avLst/>
            </a:prstGeom>
            <a:noFill/>
            <a:ln>
              <a:noFill/>
            </a:ln>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Ciphertext</a:t>
              </a:r>
              <a:endParaRPr lang="zh-TW" altLang="en-US" sz="1400" dirty="0">
                <a:latin typeface="Times New Roman" panose="02020603050405020304" pitchFamily="18" charset="0"/>
                <a:cs typeface="Times New Roman" panose="02020603050405020304" pitchFamily="18" charset="0"/>
              </a:endParaRPr>
            </a:p>
          </p:txBody>
        </p:sp>
        <p:cxnSp>
          <p:nvCxnSpPr>
            <p:cNvPr id="35" name="接點: 肘形 34">
              <a:extLst>
                <a:ext uri="{FF2B5EF4-FFF2-40B4-BE49-F238E27FC236}">
                  <a16:creationId xmlns:a16="http://schemas.microsoft.com/office/drawing/2014/main" id="{6C3641B9-1871-4F4E-9D74-210F9D623FDE}"/>
                </a:ext>
              </a:extLst>
            </p:cNvPr>
            <p:cNvCxnSpPr>
              <a:stCxn id="34" idx="2"/>
            </p:cNvCxnSpPr>
            <p:nvPr/>
          </p:nvCxnSpPr>
          <p:spPr>
            <a:xfrm rot="5400000">
              <a:off x="2965542" y="2666174"/>
              <a:ext cx="476652" cy="122784"/>
            </a:xfrm>
            <a:prstGeom prst="bentConnector3">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36" name="矩形: 圓角 35">
              <a:extLst>
                <a:ext uri="{FF2B5EF4-FFF2-40B4-BE49-F238E27FC236}">
                  <a16:creationId xmlns:a16="http://schemas.microsoft.com/office/drawing/2014/main" id="{033A7E9D-23CB-46CA-8F07-041492A6290C}"/>
                </a:ext>
              </a:extLst>
            </p:cNvPr>
            <p:cNvSpPr/>
            <p:nvPr/>
          </p:nvSpPr>
          <p:spPr>
            <a:xfrm>
              <a:off x="4159484" y="2647579"/>
              <a:ext cx="1080000" cy="216000"/>
            </a:xfrm>
            <a:prstGeom prst="roundRect">
              <a:avLst/>
            </a:prstGeom>
            <a:solidFill>
              <a:schemeClr val="accent3">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err="1">
                  <a:solidFill>
                    <a:srgbClr val="000000"/>
                  </a:solidFill>
                  <a:latin typeface="Times New Roman" panose="02020603050405020304" pitchFamily="18" charset="0"/>
                  <a:cs typeface="Times New Roman" panose="02020603050405020304" pitchFamily="18" charset="0"/>
                </a:rPr>
                <a:t>KeyExpansion</a:t>
              </a:r>
              <a:endParaRPr lang="en-US" altLang="zh-TW" sz="1400" dirty="0">
                <a:solidFill>
                  <a:srgbClr val="000000"/>
                </a:solidFill>
                <a:latin typeface="Times New Roman" panose="02020603050405020304" pitchFamily="18" charset="0"/>
                <a:cs typeface="Times New Roman" panose="02020603050405020304" pitchFamily="18" charset="0"/>
              </a:endParaRPr>
            </a:p>
          </p:txBody>
        </p:sp>
        <p:cxnSp>
          <p:nvCxnSpPr>
            <p:cNvPr id="37" name="接點: 肘形 36">
              <a:extLst>
                <a:ext uri="{FF2B5EF4-FFF2-40B4-BE49-F238E27FC236}">
                  <a16:creationId xmlns:a16="http://schemas.microsoft.com/office/drawing/2014/main" id="{3E63C539-3D07-464C-A43E-0E948C28222F}"/>
                </a:ext>
              </a:extLst>
            </p:cNvPr>
            <p:cNvCxnSpPr>
              <a:cxnSpLocks/>
            </p:cNvCxnSpPr>
            <p:nvPr/>
          </p:nvCxnSpPr>
          <p:spPr>
            <a:xfrm rot="16200000" flipH="1">
              <a:off x="3737948" y="1573516"/>
              <a:ext cx="828815" cy="568845"/>
            </a:xfrm>
            <a:prstGeom prst="bentConnector2">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38" name="矩形 37">
              <a:extLst>
                <a:ext uri="{FF2B5EF4-FFF2-40B4-BE49-F238E27FC236}">
                  <a16:creationId xmlns:a16="http://schemas.microsoft.com/office/drawing/2014/main" id="{F2897DF5-68E2-4621-A070-8E4F1E0714BD}"/>
                </a:ext>
              </a:extLst>
            </p:cNvPr>
            <p:cNvSpPr/>
            <p:nvPr/>
          </p:nvSpPr>
          <p:spPr>
            <a:xfrm>
              <a:off x="4336010" y="3105607"/>
              <a:ext cx="720000" cy="720000"/>
            </a:xfrm>
            <a:prstGeom prst="rect">
              <a:avLst/>
            </a:prstGeom>
            <a:solidFill>
              <a:schemeClr val="bg1">
                <a:lumMod val="50000"/>
              </a:schemeClr>
            </a:solidFill>
            <a:ln w="127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a:solidFill>
                    <a:srgbClr val="000000"/>
                  </a:solidFill>
                  <a:latin typeface="Times New Roman" panose="02020603050405020304" pitchFamily="18" charset="0"/>
                  <a:cs typeface="Times New Roman" panose="02020603050405020304" pitchFamily="18" charset="0"/>
                </a:rPr>
                <a:t>Memory</a:t>
              </a:r>
              <a:endParaRPr lang="zh-TW" altLang="en-US" sz="1400" dirty="0">
                <a:solidFill>
                  <a:srgbClr val="000000"/>
                </a:solidFill>
                <a:latin typeface="Times New Roman" panose="02020603050405020304" pitchFamily="18" charset="0"/>
                <a:cs typeface="Times New Roman" panose="02020603050405020304" pitchFamily="18" charset="0"/>
              </a:endParaRPr>
            </a:p>
          </p:txBody>
        </p:sp>
        <p:cxnSp>
          <p:nvCxnSpPr>
            <p:cNvPr id="39" name="直線單箭頭接點 38">
              <a:extLst>
                <a:ext uri="{FF2B5EF4-FFF2-40B4-BE49-F238E27FC236}">
                  <a16:creationId xmlns:a16="http://schemas.microsoft.com/office/drawing/2014/main" id="{EF785976-19B0-4F99-A441-E78D5DCA7C77}"/>
                </a:ext>
              </a:extLst>
            </p:cNvPr>
            <p:cNvCxnSpPr>
              <a:cxnSpLocks/>
              <a:endCxn id="36" idx="0"/>
            </p:cNvCxnSpPr>
            <p:nvPr/>
          </p:nvCxnSpPr>
          <p:spPr>
            <a:xfrm>
              <a:off x="4697778" y="2380347"/>
              <a:ext cx="1706" cy="267232"/>
            </a:xfrm>
            <a:prstGeom prst="straightConnector1">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40" name="直線單箭頭接點 39">
              <a:extLst>
                <a:ext uri="{FF2B5EF4-FFF2-40B4-BE49-F238E27FC236}">
                  <a16:creationId xmlns:a16="http://schemas.microsoft.com/office/drawing/2014/main" id="{7F731B21-E520-4140-A9AE-38F670672EA9}"/>
                </a:ext>
              </a:extLst>
            </p:cNvPr>
            <p:cNvCxnSpPr>
              <a:stCxn id="20" idx="0"/>
              <a:endCxn id="21" idx="0"/>
            </p:cNvCxnSpPr>
            <p:nvPr/>
          </p:nvCxnSpPr>
          <p:spPr>
            <a:xfrm>
              <a:off x="3004260" y="3181893"/>
              <a:ext cx="0" cy="168173"/>
            </a:xfrm>
            <a:prstGeom prst="straightConnector1">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41" name="直線單箭頭接點 40">
              <a:extLst>
                <a:ext uri="{FF2B5EF4-FFF2-40B4-BE49-F238E27FC236}">
                  <a16:creationId xmlns:a16="http://schemas.microsoft.com/office/drawing/2014/main" id="{6076C97C-C844-41B9-83DF-050A2E2C53C7}"/>
                </a:ext>
              </a:extLst>
            </p:cNvPr>
            <p:cNvCxnSpPr>
              <a:stCxn id="21" idx="2"/>
              <a:endCxn id="22" idx="0"/>
            </p:cNvCxnSpPr>
            <p:nvPr/>
          </p:nvCxnSpPr>
          <p:spPr>
            <a:xfrm>
              <a:off x="3004260" y="3566066"/>
              <a:ext cx="0" cy="163315"/>
            </a:xfrm>
            <a:prstGeom prst="straightConnector1">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42" name="直線單箭頭接點 41">
              <a:extLst>
                <a:ext uri="{FF2B5EF4-FFF2-40B4-BE49-F238E27FC236}">
                  <a16:creationId xmlns:a16="http://schemas.microsoft.com/office/drawing/2014/main" id="{8863DCD2-F531-497C-A1CD-A9921D32BE13}"/>
                </a:ext>
              </a:extLst>
            </p:cNvPr>
            <p:cNvCxnSpPr>
              <a:stCxn id="21" idx="1"/>
            </p:cNvCxnSpPr>
            <p:nvPr/>
          </p:nvCxnSpPr>
          <p:spPr>
            <a:xfrm flipH="1">
              <a:off x="2178792" y="3458066"/>
              <a:ext cx="285468" cy="0"/>
            </a:xfrm>
            <a:prstGeom prst="straightConnector1">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3" name="文字方塊 42">
              <a:extLst>
                <a:ext uri="{FF2B5EF4-FFF2-40B4-BE49-F238E27FC236}">
                  <a16:creationId xmlns:a16="http://schemas.microsoft.com/office/drawing/2014/main" id="{142C564C-CFB5-4A5C-854F-12A595CE4B77}"/>
                </a:ext>
              </a:extLst>
            </p:cNvPr>
            <p:cNvSpPr txBox="1"/>
            <p:nvPr/>
          </p:nvSpPr>
          <p:spPr>
            <a:xfrm>
              <a:off x="4102695" y="1674904"/>
              <a:ext cx="893618" cy="246221"/>
            </a:xfrm>
            <a:prstGeom prst="rect">
              <a:avLst/>
            </a:prstGeom>
            <a:noFill/>
            <a:ln>
              <a:noFill/>
            </a:ln>
          </p:spPr>
          <p:txBody>
            <a:bodyPr wrap="square" rtlCol="0">
              <a:spAutoFit/>
            </a:bodyPr>
            <a:lstStyle/>
            <a:p>
              <a:pPr algn="ctr"/>
              <a:r>
                <a:rPr lang="en-US" altLang="zh-TW" sz="1400" dirty="0" err="1">
                  <a:latin typeface="Times New Roman" panose="02020603050405020304" pitchFamily="18" charset="0"/>
                  <a:cs typeface="Times New Roman" panose="02020603050405020304" pitchFamily="18" charset="0"/>
                </a:rPr>
                <a:t>Key_in</a:t>
              </a:r>
              <a:endParaRPr lang="zh-TW" altLang="en-US" sz="1400" dirty="0">
                <a:latin typeface="Times New Roman" panose="02020603050405020304" pitchFamily="18" charset="0"/>
                <a:cs typeface="Times New Roman" panose="02020603050405020304" pitchFamily="18" charset="0"/>
              </a:endParaRPr>
            </a:p>
          </p:txBody>
        </p:sp>
        <p:cxnSp>
          <p:nvCxnSpPr>
            <p:cNvPr id="44" name="直線單箭頭接點 43">
              <a:extLst>
                <a:ext uri="{FF2B5EF4-FFF2-40B4-BE49-F238E27FC236}">
                  <a16:creationId xmlns:a16="http://schemas.microsoft.com/office/drawing/2014/main" id="{02E2A727-BE31-4041-90A7-35195BA0255B}"/>
                </a:ext>
              </a:extLst>
            </p:cNvPr>
            <p:cNvCxnSpPr>
              <a:cxnSpLocks/>
              <a:stCxn id="43" idx="2"/>
            </p:cNvCxnSpPr>
            <p:nvPr/>
          </p:nvCxnSpPr>
          <p:spPr>
            <a:xfrm>
              <a:off x="4549504" y="1921125"/>
              <a:ext cx="0" cy="250711"/>
            </a:xfrm>
            <a:prstGeom prst="straightConnector1">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45" name="接點: 肘形 44">
              <a:extLst>
                <a:ext uri="{FF2B5EF4-FFF2-40B4-BE49-F238E27FC236}">
                  <a16:creationId xmlns:a16="http://schemas.microsoft.com/office/drawing/2014/main" id="{ED55CA68-8DF0-4CA3-858F-1031A58F93D0}"/>
                </a:ext>
              </a:extLst>
            </p:cNvPr>
            <p:cNvCxnSpPr>
              <a:cxnSpLocks/>
            </p:cNvCxnSpPr>
            <p:nvPr/>
          </p:nvCxnSpPr>
          <p:spPr>
            <a:xfrm rot="5400000" flipH="1" flipV="1">
              <a:off x="4361844" y="2504988"/>
              <a:ext cx="795070" cy="126738"/>
            </a:xfrm>
            <a:prstGeom prst="bentConnector5">
              <a:avLst>
                <a:gd name="adj1" fmla="val -178"/>
                <a:gd name="adj2" fmla="val 561452"/>
                <a:gd name="adj3" fmla="val 128752"/>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6" name="梯形 45">
              <a:extLst>
                <a:ext uri="{FF2B5EF4-FFF2-40B4-BE49-F238E27FC236}">
                  <a16:creationId xmlns:a16="http://schemas.microsoft.com/office/drawing/2014/main" id="{BF1C396B-8D14-4437-AFB1-426B5978083E}"/>
                </a:ext>
              </a:extLst>
            </p:cNvPr>
            <p:cNvSpPr/>
            <p:nvPr/>
          </p:nvSpPr>
          <p:spPr>
            <a:xfrm rot="10800000">
              <a:off x="4408010" y="2177736"/>
              <a:ext cx="576000" cy="216000"/>
            </a:xfrm>
            <a:prstGeom prst="trapezoid">
              <a:avLst/>
            </a:prstGeom>
            <a:noFill/>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400" dirty="0"/>
            </a:p>
          </p:txBody>
        </p:sp>
        <p:cxnSp>
          <p:nvCxnSpPr>
            <p:cNvPr id="47" name="直線單箭頭接點 46">
              <a:extLst>
                <a:ext uri="{FF2B5EF4-FFF2-40B4-BE49-F238E27FC236}">
                  <a16:creationId xmlns:a16="http://schemas.microsoft.com/office/drawing/2014/main" id="{EE589F7E-6389-4AC6-87CD-5DBB1876DB85}"/>
                </a:ext>
              </a:extLst>
            </p:cNvPr>
            <p:cNvCxnSpPr>
              <a:stCxn id="38" idx="1"/>
              <a:endCxn id="21" idx="3"/>
            </p:cNvCxnSpPr>
            <p:nvPr/>
          </p:nvCxnSpPr>
          <p:spPr>
            <a:xfrm flipH="1" flipV="1">
              <a:off x="3544260" y="3458066"/>
              <a:ext cx="791750" cy="7541"/>
            </a:xfrm>
            <a:prstGeom prst="straightConnector1">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48" name="直線單箭頭接點 47">
              <a:extLst>
                <a:ext uri="{FF2B5EF4-FFF2-40B4-BE49-F238E27FC236}">
                  <a16:creationId xmlns:a16="http://schemas.microsoft.com/office/drawing/2014/main" id="{4E4C47E3-25F8-4E9B-AD9E-42326DE91D7F}"/>
                </a:ext>
              </a:extLst>
            </p:cNvPr>
            <p:cNvCxnSpPr>
              <a:cxnSpLocks/>
              <a:stCxn id="36" idx="2"/>
              <a:endCxn id="38" idx="0"/>
            </p:cNvCxnSpPr>
            <p:nvPr/>
          </p:nvCxnSpPr>
          <p:spPr>
            <a:xfrm flipH="1">
              <a:off x="4696010" y="2863579"/>
              <a:ext cx="3474" cy="242028"/>
            </a:xfrm>
            <a:prstGeom prst="straightConnector1">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graphicFrame>
            <p:nvGraphicFramePr>
              <p:cNvPr id="49" name="表格 48">
                <a:extLst>
                  <a:ext uri="{FF2B5EF4-FFF2-40B4-BE49-F238E27FC236}">
                    <a16:creationId xmlns:a16="http://schemas.microsoft.com/office/drawing/2014/main" id="{7C813F39-F907-496A-B925-05F15E3DECCB}"/>
                  </a:ext>
                </a:extLst>
              </p:cNvPr>
              <p:cNvGraphicFramePr>
                <a:graphicFrameLocks noGrp="1"/>
              </p:cNvGraphicFramePr>
              <p:nvPr>
                <p:extLst>
                  <p:ext uri="{D42A27DB-BD31-4B8C-83A1-F6EECF244321}">
                    <p14:modId xmlns:p14="http://schemas.microsoft.com/office/powerpoint/2010/main" val="3330440872"/>
                  </p:ext>
                </p:extLst>
              </p:nvPr>
            </p:nvGraphicFramePr>
            <p:xfrm>
              <a:off x="7035467" y="3900760"/>
              <a:ext cx="4500000" cy="1800000"/>
            </p:xfrm>
            <a:graphic>
              <a:graphicData uri="http://schemas.openxmlformats.org/drawingml/2006/table">
                <a:tbl>
                  <a:tblPr firstRow="1" firstCol="1" bandRow="1">
                    <a:tableStyleId>{00A15C55-8517-42AA-B614-E9B94910E393}</a:tableStyleId>
                  </a:tblPr>
                  <a:tblGrid>
                    <a:gridCol w="1800000">
                      <a:extLst>
                        <a:ext uri="{9D8B030D-6E8A-4147-A177-3AD203B41FA5}">
                          <a16:colId xmlns:a16="http://schemas.microsoft.com/office/drawing/2014/main" val="134643604"/>
                        </a:ext>
                      </a:extLst>
                    </a:gridCol>
                    <a:gridCol w="2700000">
                      <a:extLst>
                        <a:ext uri="{9D8B030D-6E8A-4147-A177-3AD203B41FA5}">
                          <a16:colId xmlns:a16="http://schemas.microsoft.com/office/drawing/2014/main" val="1505048411"/>
                        </a:ext>
                      </a:extLst>
                    </a:gridCol>
                  </a:tblGrid>
                  <a:tr h="360000">
                    <a:tc>
                      <a:txBody>
                        <a:bodyPr/>
                        <a:lstStyle/>
                        <a:p>
                          <a:pPr algn="ctr">
                            <a:lnSpc>
                              <a:spcPct val="100000"/>
                            </a:lnSpc>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Specification</a:t>
                          </a:r>
                          <a:endParaRPr 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algn="ctr" defTabSz="914400" rtl="0" eaLnBrk="1" latinLnBrk="0" hangingPunct="1">
                            <a:lnSpc>
                              <a:spcPct val="100000"/>
                            </a:lnSpc>
                            <a:spcAft>
                              <a:spcPts val="0"/>
                            </a:spcAft>
                          </a:pPr>
                          <a:r>
                            <a:rPr lang="en-US" sz="1600" b="0" kern="100" dirty="0">
                              <a:solidFill>
                                <a:schemeClr val="tx1"/>
                              </a:solidFill>
                              <a:effectLst/>
                              <a:latin typeface="Times New Roman" panose="02020603050405020304" pitchFamily="18" charset="0"/>
                              <a:ea typeface="+mn-ea"/>
                              <a:cs typeface="Times New Roman" panose="02020603050405020304" pitchFamily="18" charset="0"/>
                            </a:rPr>
                            <a:t>Test</a:t>
                          </a:r>
                          <a:endParaRPr lang="zh-TW" altLang="en-US" sz="1600" b="0" kern="1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222386299"/>
                      </a:ext>
                    </a:extLst>
                  </a:tr>
                  <a:tr h="360000">
                    <a:tc>
                      <a:txBody>
                        <a:bodyPr/>
                        <a:lstStyle/>
                        <a:p>
                          <a:pPr algn="ctr">
                            <a:lnSpc>
                              <a:spcPct val="100000"/>
                            </a:lnSpc>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Frequency</a:t>
                          </a:r>
                          <a:r>
                            <a:rPr lang="zh-TW" sz="1600" b="0" kern="100" dirty="0">
                              <a:solidFill>
                                <a:schemeClr val="tx1"/>
                              </a:solidFill>
                              <a:effectLst/>
                              <a:latin typeface="Times New Roman" panose="02020603050405020304" pitchFamily="18" charset="0"/>
                              <a:cs typeface="Times New Roman" panose="02020603050405020304" pitchFamily="18" charset="0"/>
                            </a:rPr>
                            <a:t>（</a:t>
                          </a:r>
                          <a:r>
                            <a:rPr lang="en-US" sz="1600" b="0" kern="100" dirty="0">
                              <a:solidFill>
                                <a:schemeClr val="tx1"/>
                              </a:solidFill>
                              <a:effectLst/>
                              <a:latin typeface="Times New Roman" panose="02020603050405020304" pitchFamily="18" charset="0"/>
                              <a:cs typeface="Times New Roman" panose="02020603050405020304" pitchFamily="18" charset="0"/>
                            </a:rPr>
                            <a:t>MHz</a:t>
                          </a:r>
                          <a:r>
                            <a:rPr lang="zh-TW" sz="1600" b="0" kern="100" dirty="0">
                              <a:solidFill>
                                <a:schemeClr val="tx1"/>
                              </a:solidFill>
                              <a:effectLst/>
                              <a:latin typeface="Times New Roman" panose="02020603050405020304" pitchFamily="18" charset="0"/>
                              <a:cs typeface="Times New Roman" panose="02020603050405020304" pitchFamily="18" charset="0"/>
                            </a:rPr>
                            <a:t>）</a:t>
                          </a:r>
                          <a:endParaRPr 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algn="ctr" defTabSz="914400" rtl="0" eaLnBrk="1" latinLnBrk="0" hangingPunct="1">
                            <a:lnSpc>
                              <a:spcPct val="100000"/>
                            </a:lnSpc>
                            <a:spcAft>
                              <a:spcPts val="0"/>
                            </a:spcAft>
                          </a:pPr>
                          <a:r>
                            <a:rPr lang="en-US" sz="1600" b="0" i="0" kern="100" dirty="0">
                              <a:solidFill>
                                <a:schemeClr val="tx1"/>
                              </a:solidFill>
                              <a:effectLst/>
                              <a:latin typeface="Times New Roman" panose="02020603050405020304" pitchFamily="18" charset="0"/>
                              <a:ea typeface="+mn-ea"/>
                              <a:cs typeface="Times New Roman" panose="02020603050405020304" pitchFamily="18" charset="0"/>
                            </a:rPr>
                            <a:t>80 </a:t>
                          </a:r>
                          <a14:m>
                            <m:oMath xmlns:m="http://schemas.openxmlformats.org/officeDocument/2006/math">
                              <m:r>
                                <m:rPr>
                                  <m:sty m:val="p"/>
                                </m:rPr>
                                <a:rPr lang="en-US" altLang="zh-TW" sz="1600" b="0" i="0" kern="100" smtClean="0">
                                  <a:solidFill>
                                    <a:schemeClr val="tx1"/>
                                  </a:solidFill>
                                  <a:effectLst/>
                                  <a:latin typeface="Cambria Math" panose="02040503050406030204" pitchFamily="18" charset="0"/>
                                  <a:ea typeface="+mn-ea"/>
                                  <a:cs typeface="Times New Roman" panose="02020603050405020304" pitchFamily="18" charset="0"/>
                                </a:rPr>
                                <m:t>MHz</m:t>
                              </m:r>
                            </m:oMath>
                          </a14:m>
                          <a:endParaRPr lang="zh-TW" altLang="en-US" sz="1600" b="0" i="0" kern="1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5778636"/>
                      </a:ext>
                    </a:extLst>
                  </a:tr>
                  <a:tr h="360000">
                    <a:tc>
                      <a:txBody>
                        <a:bodyPr/>
                        <a:lstStyle/>
                        <a:p>
                          <a:pPr algn="ctr">
                            <a:lnSpc>
                              <a:spcPct val="100000"/>
                            </a:lnSpc>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Power</a:t>
                          </a:r>
                          <a:r>
                            <a:rPr lang="zh-TW" sz="1600" b="0" kern="100" dirty="0">
                              <a:solidFill>
                                <a:schemeClr val="tx1"/>
                              </a:solidFill>
                              <a:effectLst/>
                              <a:latin typeface="Times New Roman" panose="02020603050405020304" pitchFamily="18" charset="0"/>
                              <a:cs typeface="Times New Roman" panose="02020603050405020304" pitchFamily="18" charset="0"/>
                            </a:rPr>
                            <a:t>（</a:t>
                          </a:r>
                          <a:r>
                            <a:rPr lang="en-US" sz="1600" b="0" kern="100" dirty="0" err="1">
                              <a:solidFill>
                                <a:schemeClr val="tx1"/>
                              </a:solidFill>
                              <a:effectLst/>
                              <a:latin typeface="Times New Roman" panose="02020603050405020304" pitchFamily="18" charset="0"/>
                              <a:cs typeface="Times New Roman" panose="02020603050405020304" pitchFamily="18" charset="0"/>
                            </a:rPr>
                            <a:t>mW</a:t>
                          </a:r>
                          <a:r>
                            <a:rPr lang="zh-TW" sz="1600" b="0" kern="100" dirty="0">
                              <a:solidFill>
                                <a:schemeClr val="tx1"/>
                              </a:solidFill>
                              <a:effectLst/>
                              <a:latin typeface="Times New Roman" panose="02020603050405020304" pitchFamily="18" charset="0"/>
                              <a:cs typeface="Times New Roman" panose="02020603050405020304" pitchFamily="18" charset="0"/>
                            </a:rPr>
                            <a:t>）</a:t>
                          </a:r>
                          <a:endParaRPr 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algn="ctr" defTabSz="914400" rtl="0" eaLnBrk="1" latinLnBrk="0" hangingPunct="1">
                            <a:lnSpc>
                              <a:spcPct val="100000"/>
                            </a:lnSpc>
                            <a:spcAft>
                              <a:spcPts val="0"/>
                            </a:spcAft>
                          </a:pPr>
                          <a:r>
                            <a:rPr lang="en-US" sz="1600" b="0" i="0" kern="100" dirty="0">
                              <a:solidFill>
                                <a:schemeClr val="tx1"/>
                              </a:solidFill>
                              <a:effectLst/>
                              <a:latin typeface="Times New Roman" panose="02020603050405020304" pitchFamily="18" charset="0"/>
                              <a:ea typeface="+mn-ea"/>
                              <a:cs typeface="Times New Roman" panose="02020603050405020304" pitchFamily="18" charset="0"/>
                            </a:rPr>
                            <a:t>3.6221 </a:t>
                          </a:r>
                          <a14:m>
                            <m:oMath xmlns:m="http://schemas.openxmlformats.org/officeDocument/2006/math">
                              <m:r>
                                <m:rPr>
                                  <m:sty m:val="p"/>
                                </m:rPr>
                                <a:rPr lang="en-US" altLang="zh-TW" sz="1600" b="0" i="0" kern="100" smtClean="0">
                                  <a:solidFill>
                                    <a:schemeClr val="tx1"/>
                                  </a:solidFill>
                                  <a:effectLst/>
                                  <a:latin typeface="Cambria Math" panose="02040503050406030204" pitchFamily="18" charset="0"/>
                                  <a:ea typeface="+mn-ea"/>
                                  <a:cs typeface="Times New Roman" panose="02020603050405020304" pitchFamily="18" charset="0"/>
                                </a:rPr>
                                <m:t>mW</m:t>
                              </m:r>
                            </m:oMath>
                          </a14:m>
                          <a:endParaRPr lang="zh-TW" altLang="en-US" sz="1600" b="0" i="0" kern="1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2909212"/>
                      </a:ext>
                    </a:extLst>
                  </a:tr>
                  <a:tr h="360000">
                    <a:tc>
                      <a:txBody>
                        <a:bodyPr/>
                        <a:lstStyle/>
                        <a:p>
                          <a:pPr algn="ctr">
                            <a:lnSpc>
                              <a:spcPct val="100000"/>
                            </a:lnSpc>
                            <a:spcAft>
                              <a:spcPts val="0"/>
                            </a:spcAft>
                          </a:pPr>
                          <a:r>
                            <a:rPr lang="en-US" alt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Chip Size</a:t>
                          </a:r>
                          <a:endParaRPr 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rgbClr val="3B3838"/>
                              </a:solidFill>
                              <a:latin typeface="Times New Roman" panose="02020603050405020304" pitchFamily="18" charset="0"/>
                              <a:ea typeface="微软雅黑" pitchFamily="34" charset="-122"/>
                              <a:cs typeface="Times New Roman" panose="02020603050405020304" pitchFamily="18" charset="0"/>
                              <a:sym typeface="Calibri" pitchFamily="34" charset="0"/>
                            </a:rPr>
                            <a:t>1180.48 </a:t>
                          </a:r>
                          <a14:m>
                            <m:oMath xmlns:m="http://schemas.openxmlformats.org/officeDocument/2006/math">
                              <m:r>
                                <m:rPr>
                                  <m:sty m:val="p"/>
                                </m:rPr>
                                <a:rPr lang="en-US" altLang="zh-TW" sz="1600" b="0" i="0" kern="100" smtClean="0">
                                  <a:solidFill>
                                    <a:schemeClr val="tx1"/>
                                  </a:solidFill>
                                  <a:effectLst/>
                                  <a:latin typeface="Cambria Math" panose="02040503050406030204" pitchFamily="18" charset="0"/>
                                  <a:ea typeface="+mn-ea"/>
                                  <a:cs typeface="Times New Roman" panose="02020603050405020304" pitchFamily="18" charset="0"/>
                                </a:rPr>
                                <m:t>um</m:t>
                              </m:r>
                            </m:oMath>
                          </a14:m>
                          <a:r>
                            <a:rPr lang="en-US" altLang="zh-TW" sz="1600" i="0" dirty="0">
                              <a:solidFill>
                                <a:srgbClr val="3B3838"/>
                              </a:solidFill>
                              <a:latin typeface="Times New Roman" panose="02020603050405020304" pitchFamily="18" charset="0"/>
                              <a:ea typeface="微软雅黑" pitchFamily="34" charset="-122"/>
                              <a:cs typeface="Times New Roman" panose="02020603050405020304" pitchFamily="18" charset="0"/>
                              <a:sym typeface="Calibri" pitchFamily="34" charset="0"/>
                            </a:rPr>
                            <a:t> X 1180.48 </a:t>
                          </a:r>
                          <a14:m>
                            <m:oMath xmlns:m="http://schemas.openxmlformats.org/officeDocument/2006/math">
                              <m:r>
                                <m:rPr>
                                  <m:sty m:val="p"/>
                                </m:rPr>
                                <a:rPr lang="en-US" altLang="zh-TW" sz="1600" b="0" i="0" kern="100" smtClean="0">
                                  <a:solidFill>
                                    <a:schemeClr val="tx1"/>
                                  </a:solidFill>
                                  <a:effectLst/>
                                  <a:latin typeface="Cambria Math" panose="02040503050406030204" pitchFamily="18" charset="0"/>
                                  <a:ea typeface="+mn-ea"/>
                                  <a:cs typeface="Times New Roman" panose="02020603050405020304" pitchFamily="18" charset="0"/>
                                </a:rPr>
                                <m:t>um</m:t>
                              </m:r>
                            </m:oMath>
                          </a14:m>
                          <a:endParaRPr lang="en-US" altLang="zh-TW" sz="1600" i="0" dirty="0">
                            <a:solidFill>
                              <a:srgbClr val="3B3838"/>
                            </a:solidFill>
                            <a:latin typeface="Times New Roman" panose="02020603050405020304" pitchFamily="18" charset="0"/>
                            <a:ea typeface="微软雅黑" pitchFamily="34" charset="-122"/>
                            <a:cs typeface="Times New Roman" panose="02020603050405020304" pitchFamily="18" charset="0"/>
                            <a:sym typeface="Calibri"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1426171"/>
                      </a:ext>
                    </a:extLst>
                  </a:tr>
                  <a:tr h="360000">
                    <a:tc>
                      <a:txBody>
                        <a:bodyPr/>
                        <a:lstStyle/>
                        <a:p>
                          <a:pPr algn="ctr">
                            <a:lnSpc>
                              <a:spcPct val="100000"/>
                            </a:lnSpc>
                            <a:spcAft>
                              <a:spcPts val="0"/>
                            </a:spcAft>
                          </a:pPr>
                          <a:r>
                            <a:rPr lang="en-US" alt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Gate counts</a:t>
                          </a:r>
                          <a:endParaRPr 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600" dirty="0">
                              <a:solidFill>
                                <a:srgbClr val="3B3838"/>
                              </a:solidFill>
                              <a:latin typeface="Times New Roman" panose="02020603050405020304" pitchFamily="18" charset="0"/>
                              <a:ea typeface="微软雅黑" pitchFamily="34" charset="-122"/>
                              <a:cs typeface="Times New Roman" panose="02020603050405020304" pitchFamily="18" charset="0"/>
                              <a:sym typeface="Calibri" pitchFamily="34" charset="0"/>
                            </a:rPr>
                            <a:t>61142</a:t>
                          </a:r>
                          <a:endParaRPr lang="zh-TW" sz="16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74959425"/>
                      </a:ext>
                    </a:extLst>
                  </a:tr>
                </a:tbl>
              </a:graphicData>
            </a:graphic>
          </p:graphicFrame>
        </mc:Choice>
        <mc:Fallback xmlns="">
          <p:graphicFrame>
            <p:nvGraphicFramePr>
              <p:cNvPr id="49" name="表格 48">
                <a:extLst>
                  <a:ext uri="{FF2B5EF4-FFF2-40B4-BE49-F238E27FC236}">
                    <a16:creationId xmlns:a16="http://schemas.microsoft.com/office/drawing/2014/main" id="{7C813F39-F907-496A-B925-05F15E3DECCB}"/>
                  </a:ext>
                </a:extLst>
              </p:cNvPr>
              <p:cNvGraphicFramePr>
                <a:graphicFrameLocks noGrp="1"/>
              </p:cNvGraphicFramePr>
              <p:nvPr>
                <p:extLst>
                  <p:ext uri="{D42A27DB-BD31-4B8C-83A1-F6EECF244321}">
                    <p14:modId xmlns:p14="http://schemas.microsoft.com/office/powerpoint/2010/main" val="3330440872"/>
                  </p:ext>
                </p:extLst>
              </p:nvPr>
            </p:nvGraphicFramePr>
            <p:xfrm>
              <a:off x="7035467" y="3900760"/>
              <a:ext cx="4500000" cy="1800000"/>
            </p:xfrm>
            <a:graphic>
              <a:graphicData uri="http://schemas.openxmlformats.org/drawingml/2006/table">
                <a:tbl>
                  <a:tblPr firstRow="1" firstCol="1" bandRow="1">
                    <a:tableStyleId>{00A15C55-8517-42AA-B614-E9B94910E393}</a:tableStyleId>
                  </a:tblPr>
                  <a:tblGrid>
                    <a:gridCol w="1800000">
                      <a:extLst>
                        <a:ext uri="{9D8B030D-6E8A-4147-A177-3AD203B41FA5}">
                          <a16:colId xmlns:a16="http://schemas.microsoft.com/office/drawing/2014/main" val="134643604"/>
                        </a:ext>
                      </a:extLst>
                    </a:gridCol>
                    <a:gridCol w="2700000">
                      <a:extLst>
                        <a:ext uri="{9D8B030D-6E8A-4147-A177-3AD203B41FA5}">
                          <a16:colId xmlns:a16="http://schemas.microsoft.com/office/drawing/2014/main" val="1505048411"/>
                        </a:ext>
                      </a:extLst>
                    </a:gridCol>
                  </a:tblGrid>
                  <a:tr h="360000">
                    <a:tc>
                      <a:txBody>
                        <a:bodyPr/>
                        <a:lstStyle/>
                        <a:p>
                          <a:pPr algn="ctr">
                            <a:lnSpc>
                              <a:spcPct val="100000"/>
                            </a:lnSpc>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Specification</a:t>
                          </a:r>
                          <a:endParaRPr 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algn="ctr" defTabSz="914400" rtl="0" eaLnBrk="1" latinLnBrk="0" hangingPunct="1">
                            <a:lnSpc>
                              <a:spcPct val="100000"/>
                            </a:lnSpc>
                            <a:spcAft>
                              <a:spcPts val="0"/>
                            </a:spcAft>
                          </a:pPr>
                          <a:r>
                            <a:rPr lang="en-US" sz="1600" b="0" kern="100" dirty="0">
                              <a:solidFill>
                                <a:schemeClr val="tx1"/>
                              </a:solidFill>
                              <a:effectLst/>
                              <a:latin typeface="Times New Roman" panose="02020603050405020304" pitchFamily="18" charset="0"/>
                              <a:ea typeface="+mn-ea"/>
                              <a:cs typeface="Times New Roman" panose="02020603050405020304" pitchFamily="18" charset="0"/>
                            </a:rPr>
                            <a:t>Test</a:t>
                          </a:r>
                          <a:endParaRPr lang="zh-TW" altLang="en-US" sz="1600" b="0" kern="1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222386299"/>
                      </a:ext>
                    </a:extLst>
                  </a:tr>
                  <a:tr h="360000">
                    <a:tc>
                      <a:txBody>
                        <a:bodyPr/>
                        <a:lstStyle/>
                        <a:p>
                          <a:pPr algn="ctr">
                            <a:lnSpc>
                              <a:spcPct val="100000"/>
                            </a:lnSpc>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Frequency</a:t>
                          </a:r>
                          <a:r>
                            <a:rPr lang="zh-TW" sz="1600" b="0" kern="100" dirty="0">
                              <a:solidFill>
                                <a:schemeClr val="tx1"/>
                              </a:solidFill>
                              <a:effectLst/>
                              <a:latin typeface="Times New Roman" panose="02020603050405020304" pitchFamily="18" charset="0"/>
                              <a:cs typeface="Times New Roman" panose="02020603050405020304" pitchFamily="18" charset="0"/>
                            </a:rPr>
                            <a:t>（</a:t>
                          </a:r>
                          <a:r>
                            <a:rPr lang="en-US" sz="1600" b="0" kern="100" dirty="0">
                              <a:solidFill>
                                <a:schemeClr val="tx1"/>
                              </a:solidFill>
                              <a:effectLst/>
                              <a:latin typeface="Times New Roman" panose="02020603050405020304" pitchFamily="18" charset="0"/>
                              <a:cs typeface="Times New Roman" panose="02020603050405020304" pitchFamily="18" charset="0"/>
                            </a:rPr>
                            <a:t>MHz</a:t>
                          </a:r>
                          <a:r>
                            <a:rPr lang="zh-TW" sz="1600" b="0" kern="100" dirty="0">
                              <a:solidFill>
                                <a:schemeClr val="tx1"/>
                              </a:solidFill>
                              <a:effectLst/>
                              <a:latin typeface="Times New Roman" panose="02020603050405020304" pitchFamily="18" charset="0"/>
                              <a:cs typeface="Times New Roman" panose="02020603050405020304" pitchFamily="18" charset="0"/>
                            </a:rPr>
                            <a:t>）</a:t>
                          </a:r>
                          <a:endParaRPr 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7043" t="-100000" r="-451" b="-313333"/>
                          </a:stretch>
                        </a:blipFill>
                      </a:tcPr>
                    </a:tc>
                    <a:extLst>
                      <a:ext uri="{0D108BD9-81ED-4DB2-BD59-A6C34878D82A}">
                        <a16:rowId xmlns:a16="http://schemas.microsoft.com/office/drawing/2014/main" val="2965778636"/>
                      </a:ext>
                    </a:extLst>
                  </a:tr>
                  <a:tr h="360000">
                    <a:tc>
                      <a:txBody>
                        <a:bodyPr/>
                        <a:lstStyle/>
                        <a:p>
                          <a:pPr algn="ctr">
                            <a:lnSpc>
                              <a:spcPct val="100000"/>
                            </a:lnSpc>
                            <a:spcAft>
                              <a:spcPts val="0"/>
                            </a:spcAft>
                          </a:pPr>
                          <a:r>
                            <a:rPr lang="en-US" sz="1600" b="0" kern="100" dirty="0">
                              <a:solidFill>
                                <a:schemeClr val="tx1"/>
                              </a:solidFill>
                              <a:effectLst/>
                              <a:latin typeface="Times New Roman" panose="02020603050405020304" pitchFamily="18" charset="0"/>
                              <a:cs typeface="Times New Roman" panose="02020603050405020304" pitchFamily="18" charset="0"/>
                            </a:rPr>
                            <a:t>Power</a:t>
                          </a:r>
                          <a:r>
                            <a:rPr lang="zh-TW" sz="1600" b="0" kern="100" dirty="0">
                              <a:solidFill>
                                <a:schemeClr val="tx1"/>
                              </a:solidFill>
                              <a:effectLst/>
                              <a:latin typeface="Times New Roman" panose="02020603050405020304" pitchFamily="18" charset="0"/>
                              <a:cs typeface="Times New Roman" panose="02020603050405020304" pitchFamily="18" charset="0"/>
                            </a:rPr>
                            <a:t>（</a:t>
                          </a:r>
                          <a:r>
                            <a:rPr lang="en-US" sz="1600" b="0" kern="100" dirty="0" err="1">
                              <a:solidFill>
                                <a:schemeClr val="tx1"/>
                              </a:solidFill>
                              <a:effectLst/>
                              <a:latin typeface="Times New Roman" panose="02020603050405020304" pitchFamily="18" charset="0"/>
                              <a:cs typeface="Times New Roman" panose="02020603050405020304" pitchFamily="18" charset="0"/>
                            </a:rPr>
                            <a:t>mW</a:t>
                          </a:r>
                          <a:r>
                            <a:rPr lang="zh-TW" sz="1600" b="0" kern="100" dirty="0">
                              <a:solidFill>
                                <a:schemeClr val="tx1"/>
                              </a:solidFill>
                              <a:effectLst/>
                              <a:latin typeface="Times New Roman" panose="02020603050405020304" pitchFamily="18" charset="0"/>
                              <a:cs typeface="Times New Roman" panose="02020603050405020304" pitchFamily="18" charset="0"/>
                            </a:rPr>
                            <a:t>）</a:t>
                          </a:r>
                          <a:endParaRPr 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7043" t="-203390" r="-451" b="-218644"/>
                          </a:stretch>
                        </a:blipFill>
                      </a:tcPr>
                    </a:tc>
                    <a:extLst>
                      <a:ext uri="{0D108BD9-81ED-4DB2-BD59-A6C34878D82A}">
                        <a16:rowId xmlns:a16="http://schemas.microsoft.com/office/drawing/2014/main" val="2232909212"/>
                      </a:ext>
                    </a:extLst>
                  </a:tr>
                  <a:tr h="360000">
                    <a:tc>
                      <a:txBody>
                        <a:bodyPr/>
                        <a:lstStyle/>
                        <a:p>
                          <a:pPr algn="ctr">
                            <a:lnSpc>
                              <a:spcPct val="100000"/>
                            </a:lnSpc>
                            <a:spcAft>
                              <a:spcPts val="0"/>
                            </a:spcAft>
                          </a:pPr>
                          <a:r>
                            <a:rPr lang="en-US" alt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Chip Size</a:t>
                          </a:r>
                          <a:endParaRPr 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TW"/>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7043" t="-298333" r="-451" b="-115000"/>
                          </a:stretch>
                        </a:blipFill>
                      </a:tcPr>
                    </a:tc>
                    <a:extLst>
                      <a:ext uri="{0D108BD9-81ED-4DB2-BD59-A6C34878D82A}">
                        <a16:rowId xmlns:a16="http://schemas.microsoft.com/office/drawing/2014/main" val="3551426171"/>
                      </a:ext>
                    </a:extLst>
                  </a:tr>
                  <a:tr h="360000">
                    <a:tc>
                      <a:txBody>
                        <a:bodyPr/>
                        <a:lstStyle/>
                        <a:p>
                          <a:pPr algn="ctr">
                            <a:lnSpc>
                              <a:spcPct val="100000"/>
                            </a:lnSpc>
                            <a:spcAft>
                              <a:spcPts val="0"/>
                            </a:spcAft>
                          </a:pPr>
                          <a:r>
                            <a:rPr lang="en-US" alt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Gate counts</a:t>
                          </a:r>
                          <a:endParaRPr lang="zh-TW" sz="1600" b="0" kern="1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600" dirty="0">
                              <a:solidFill>
                                <a:srgbClr val="3B3838"/>
                              </a:solidFill>
                              <a:latin typeface="Times New Roman" panose="02020603050405020304" pitchFamily="18" charset="0"/>
                              <a:ea typeface="微软雅黑" pitchFamily="34" charset="-122"/>
                              <a:cs typeface="Times New Roman" panose="02020603050405020304" pitchFamily="18" charset="0"/>
                              <a:sym typeface="Calibri" pitchFamily="34" charset="0"/>
                            </a:rPr>
                            <a:t>61142</a:t>
                          </a:r>
                          <a:endParaRPr lang="zh-TW" sz="16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74959425"/>
                      </a:ext>
                    </a:extLst>
                  </a:tr>
                </a:tbl>
              </a:graphicData>
            </a:graphic>
          </p:graphicFrame>
        </mc:Fallback>
      </mc:AlternateContent>
      <p:pic>
        <p:nvPicPr>
          <p:cNvPr id="1026" name="Picture 2" descr="shmoo">
            <a:extLst>
              <a:ext uri="{FF2B5EF4-FFF2-40B4-BE49-F238E27FC236}">
                <a16:creationId xmlns:a16="http://schemas.microsoft.com/office/drawing/2014/main" id="{6BBB054C-4822-4A88-AC8D-AD922515823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66"/>
          <a:stretch/>
        </p:blipFill>
        <p:spPr bwMode="auto">
          <a:xfrm>
            <a:off x="8796703" y="1633368"/>
            <a:ext cx="2880000" cy="1940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97227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圆角矩形 3"/>
          <p:cNvSpPr/>
          <p:nvPr/>
        </p:nvSpPr>
        <p:spPr>
          <a:xfrm rot="2700000">
            <a:off x="5017148" y="2058857"/>
            <a:ext cx="2924529" cy="2924529"/>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椭圆 4"/>
          <p:cNvSpPr/>
          <p:nvPr/>
        </p:nvSpPr>
        <p:spPr>
          <a:xfrm>
            <a:off x="4500484" y="1542194"/>
            <a:ext cx="3957855" cy="3957855"/>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 name="组合 6"/>
          <p:cNvGrpSpPr/>
          <p:nvPr/>
        </p:nvGrpSpPr>
        <p:grpSpPr>
          <a:xfrm>
            <a:off x="4950565" y="2141272"/>
            <a:ext cx="3094826" cy="2773962"/>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 name="组合 5"/>
          <p:cNvGrpSpPr/>
          <p:nvPr/>
        </p:nvGrpSpPr>
        <p:grpSpPr>
          <a:xfrm>
            <a:off x="4953229" y="2141272"/>
            <a:ext cx="3084220" cy="2798278"/>
            <a:chOff x="4953229" y="2141272"/>
            <a:chExt cx="3084220" cy="2798278"/>
          </a:xfrm>
        </p:grpSpPr>
        <p:sp>
          <p:nvSpPr>
            <p:cNvPr id="46" name="椭圆 45"/>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2" name="矩形 21"/>
          <p:cNvSpPr/>
          <p:nvPr/>
        </p:nvSpPr>
        <p:spPr>
          <a:xfrm rot="13500000">
            <a:off x="3197913" y="2850072"/>
            <a:ext cx="1342093" cy="1342095"/>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a:off x="3468849" y="3105620"/>
            <a:ext cx="800219" cy="830997"/>
          </a:xfrm>
          <a:prstGeom prst="rect">
            <a:avLst/>
          </a:prstGeom>
        </p:spPr>
        <p:txBody>
          <a:bodyPr wrap="none">
            <a:spAutoFit/>
          </a:bodyPr>
          <a:lstStyle/>
          <a:p>
            <a:pPr algn="ctr"/>
            <a:r>
              <a:rPr lang="en-US" altLang="zh-CN" sz="48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04</a:t>
            </a:r>
            <a:endParaRPr lang="zh-CN" altLang="en-US" sz="4800" dirty="0">
              <a:solidFill>
                <a:prstClr val="white"/>
              </a:solidFill>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2B00EE3B-3718-4D2F-97C6-F9703286C83B}"/>
              </a:ext>
            </a:extLst>
          </p:cNvPr>
          <p:cNvSpPr txBox="1"/>
          <p:nvPr/>
        </p:nvSpPr>
        <p:spPr>
          <a:xfrm>
            <a:off x="4929562" y="3691471"/>
            <a:ext cx="3099696"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16-bit RISC Implementation</a:t>
            </a:r>
            <a:endParaRPr lang="zh-TW" altLang="en-US" dirty="0">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DC43FF76-E4F2-4413-B9FE-1DEE4C955CDF}"/>
              </a:ext>
            </a:extLst>
          </p:cNvPr>
          <p:cNvSpPr/>
          <p:nvPr/>
        </p:nvSpPr>
        <p:spPr>
          <a:xfrm>
            <a:off x="4873933" y="3166220"/>
            <a:ext cx="3309947" cy="523220"/>
          </a:xfrm>
          <a:prstGeom prst="rect">
            <a:avLst/>
          </a:prstGeom>
          <a:ln>
            <a:noFill/>
          </a:ln>
        </p:spPr>
        <p:txBody>
          <a:bodyPr wrap="square">
            <a:spAutoFit/>
          </a:bodyPr>
          <a:lstStyle/>
          <a:p>
            <a:pPr algn="ctr"/>
            <a:r>
              <a:rPr lang="en-US" altLang="zh-TW" sz="28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FPGA</a:t>
            </a:r>
            <a:r>
              <a:rPr lang="zh-TW" altLang="en-US" sz="28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系統設計實務</a:t>
            </a:r>
            <a:endParaRPr lang="en-US" altLang="zh-CN" sz="28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Tree>
    <p:extLst>
      <p:ext uri="{BB962C8B-B14F-4D97-AF65-F5344CB8AC3E}">
        <p14:creationId xmlns:p14="http://schemas.microsoft.com/office/powerpoint/2010/main" val="1185794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391331" cy="461665"/>
          </a:xfrm>
          <a:prstGeom prst="rect">
            <a:avLst/>
          </a:prstGeom>
        </p:spPr>
        <p:txBody>
          <a:bodyPr wrap="square">
            <a:spAutoFit/>
          </a:bodyPr>
          <a:lstStyle/>
          <a:p>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16-bit RISC Implementation</a:t>
            </a:r>
            <a:endPar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04</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D96C340D-E011-4AE0-919C-0E98884DC7A7}"/>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2AB5C662-8120-488E-B76F-D321CE534412}"/>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endParaRPr lang="zh-TW" altLang="en-US"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761FF79A-BC6D-466B-820A-583572361F99}"/>
              </a:ext>
            </a:extLst>
          </p:cNvPr>
          <p:cNvPicPr>
            <a:picLocks noChangeAspect="1"/>
          </p:cNvPicPr>
          <p:nvPr/>
        </p:nvPicPr>
        <p:blipFill>
          <a:blip r:embed="rId3"/>
          <a:stretch>
            <a:fillRect/>
          </a:stretch>
        </p:blipFill>
        <p:spPr>
          <a:xfrm>
            <a:off x="3019600" y="1012371"/>
            <a:ext cx="6152799" cy="5400000"/>
          </a:xfrm>
          <a:prstGeom prst="rect">
            <a:avLst/>
          </a:prstGeom>
        </p:spPr>
      </p:pic>
    </p:spTree>
    <p:extLst>
      <p:ext uri="{BB962C8B-B14F-4D97-AF65-F5344CB8AC3E}">
        <p14:creationId xmlns:p14="http://schemas.microsoft.com/office/powerpoint/2010/main" val="36574657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391331" cy="461665"/>
          </a:xfrm>
          <a:prstGeom prst="rect">
            <a:avLst/>
          </a:prstGeom>
        </p:spPr>
        <p:txBody>
          <a:bodyPr wrap="square">
            <a:spAutoFit/>
          </a:bodyPr>
          <a:lstStyle/>
          <a:p>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16-bit RISC Implementation</a:t>
            </a:r>
            <a:endPar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04</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D96C340D-E011-4AE0-919C-0E98884DC7A7}"/>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2AB5C662-8120-488E-B76F-D321CE534412}"/>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endParaRPr lang="zh-TW" altLang="en-US" dirty="0">
              <a:latin typeface="Times New Roman" panose="02020603050405020304" pitchFamily="18" charset="0"/>
              <a:cs typeface="Times New Roman" panose="02020603050405020304" pitchFamily="18" charset="0"/>
            </a:endParaRPr>
          </a:p>
        </p:txBody>
      </p:sp>
      <p:pic>
        <p:nvPicPr>
          <p:cNvPr id="14" name="圖片 13">
            <a:extLst>
              <a:ext uri="{FF2B5EF4-FFF2-40B4-BE49-F238E27FC236}">
                <a16:creationId xmlns:a16="http://schemas.microsoft.com/office/drawing/2014/main" id="{D8EA510B-6C39-4AF1-ADED-62C095695966}"/>
              </a:ext>
            </a:extLst>
          </p:cNvPr>
          <p:cNvPicPr/>
          <p:nvPr/>
        </p:nvPicPr>
        <p:blipFill rotWithShape="1">
          <a:blip r:embed="rId3" cstate="print">
            <a:extLst>
              <a:ext uri="{28A0092B-C50C-407E-A947-70E740481C1C}">
                <a14:useLocalDpi xmlns:a14="http://schemas.microsoft.com/office/drawing/2010/main" val="0"/>
              </a:ext>
            </a:extLst>
          </a:blip>
          <a:srcRect t="4831"/>
          <a:stretch/>
        </p:blipFill>
        <p:spPr>
          <a:xfrm>
            <a:off x="2150745" y="1041918"/>
            <a:ext cx="7890510" cy="5436000"/>
          </a:xfrm>
          <a:prstGeom prst="rect">
            <a:avLst/>
          </a:prstGeom>
        </p:spPr>
      </p:pic>
    </p:spTree>
    <p:extLst>
      <p:ext uri="{BB962C8B-B14F-4D97-AF65-F5344CB8AC3E}">
        <p14:creationId xmlns:p14="http://schemas.microsoft.com/office/powerpoint/2010/main" val="3485873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C14637E7-2E5A-4542-BA72-4D3611285A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07" y="1069528"/>
            <a:ext cx="11903985" cy="5400000"/>
          </a:xfrm>
          <a:prstGeom prst="rect">
            <a:avLst/>
          </a:prstGeom>
        </p:spPr>
      </p:pic>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391331" cy="461665"/>
          </a:xfrm>
          <a:prstGeom prst="rect">
            <a:avLst/>
          </a:prstGeom>
        </p:spPr>
        <p:txBody>
          <a:bodyPr wrap="square">
            <a:spAutoFit/>
          </a:bodyPr>
          <a:lstStyle/>
          <a:p>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16-bit RISC Implementation</a:t>
            </a:r>
            <a:endPar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04</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D96C340D-E011-4AE0-919C-0E98884DC7A7}"/>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2AB5C662-8120-488E-B76F-D321CE534412}"/>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99061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圆角矩形 3"/>
          <p:cNvSpPr/>
          <p:nvPr/>
        </p:nvSpPr>
        <p:spPr>
          <a:xfrm rot="2700000">
            <a:off x="5017147" y="2058858"/>
            <a:ext cx="2924529" cy="2924529"/>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椭圆 4"/>
          <p:cNvSpPr/>
          <p:nvPr/>
        </p:nvSpPr>
        <p:spPr>
          <a:xfrm>
            <a:off x="4500484" y="1542194"/>
            <a:ext cx="3957855" cy="3957855"/>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 name="组合 6"/>
          <p:cNvGrpSpPr/>
          <p:nvPr/>
        </p:nvGrpSpPr>
        <p:grpSpPr>
          <a:xfrm>
            <a:off x="4950565" y="2141272"/>
            <a:ext cx="3094826" cy="2773962"/>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 name="组合 5"/>
          <p:cNvGrpSpPr/>
          <p:nvPr/>
        </p:nvGrpSpPr>
        <p:grpSpPr>
          <a:xfrm>
            <a:off x="4953229" y="2141272"/>
            <a:ext cx="3084220" cy="2798278"/>
            <a:chOff x="4953229" y="2141272"/>
            <a:chExt cx="3084220" cy="2798278"/>
          </a:xfrm>
        </p:grpSpPr>
        <p:sp>
          <p:nvSpPr>
            <p:cNvPr id="46" name="椭圆 45"/>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0" name="矩形 19"/>
          <p:cNvSpPr/>
          <p:nvPr/>
        </p:nvSpPr>
        <p:spPr>
          <a:xfrm>
            <a:off x="4817962" y="3266643"/>
            <a:ext cx="3416627" cy="523220"/>
          </a:xfrm>
          <a:prstGeom prst="rect">
            <a:avLst/>
          </a:prstGeom>
          <a:ln>
            <a:noFill/>
          </a:ln>
        </p:spPr>
        <p:txBody>
          <a:bodyPr wrap="square">
            <a:spAutoFit/>
          </a:bodyPr>
          <a:lstStyle/>
          <a:p>
            <a:pPr algn="ctr"/>
            <a:r>
              <a:rPr lang="zh-TW" altLang="en-US" sz="28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其他成果與證書</a:t>
            </a:r>
            <a:endParaRPr lang="en-US" altLang="zh-CN" sz="28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22" name="矩形 21"/>
          <p:cNvSpPr/>
          <p:nvPr/>
        </p:nvSpPr>
        <p:spPr>
          <a:xfrm rot="13500000">
            <a:off x="3197913" y="2850072"/>
            <a:ext cx="1342093" cy="1342095"/>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a:off x="3468849" y="3105620"/>
            <a:ext cx="800219" cy="830997"/>
          </a:xfrm>
          <a:prstGeom prst="rect">
            <a:avLst/>
          </a:prstGeom>
        </p:spPr>
        <p:txBody>
          <a:bodyPr wrap="none">
            <a:spAutoFit/>
          </a:bodyPr>
          <a:lstStyle/>
          <a:p>
            <a:pPr algn="ctr"/>
            <a:r>
              <a:rPr lang="en-US" altLang="zh-CN" sz="48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05</a:t>
            </a:r>
            <a:endParaRPr lang="zh-CN" altLang="en-US" sz="4800"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4300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391331" cy="461665"/>
          </a:xfrm>
          <a:prstGeom prst="rect">
            <a:avLst/>
          </a:prstGeom>
        </p:spPr>
        <p:txBody>
          <a:bodyPr wrap="square">
            <a:spAutoFit/>
          </a:bodyPr>
          <a:lstStyle/>
          <a:p>
            <a:r>
              <a:rPr lang="zh-TW" altLang="en-US" sz="2400" dirty="0">
                <a:solidFill>
                  <a:srgbClr val="18478F"/>
                </a:solidFill>
                <a:latin typeface="微軟正黑體" panose="020B0604030504040204" pitchFamily="34" charset="-120"/>
                <a:ea typeface="微軟正黑體" panose="020B0604030504040204" pitchFamily="34" charset="-120"/>
                <a:cs typeface="Times New Roman" panose="02020603050405020304" pitchFamily="18" charset="0"/>
              </a:rPr>
              <a:t>其他成果與證書</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05</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A8BE5C65-B756-47F8-9734-A035B2DEB94A}"/>
              </a:ext>
            </a:extLst>
          </p:cNvPr>
          <p:cNvSpPr txBox="1"/>
          <p:nvPr/>
        </p:nvSpPr>
        <p:spPr>
          <a:xfrm>
            <a:off x="1299491" y="2582501"/>
            <a:ext cx="11018456" cy="959109"/>
          </a:xfrm>
          <a:prstGeom prst="rect">
            <a:avLst/>
          </a:prstGeom>
          <a:noFill/>
        </p:spPr>
        <p:txBody>
          <a:bodyPr wrap="square">
            <a:spAutoFit/>
          </a:bodyPr>
          <a:lstStyle/>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Cell-Based IC Physical Design and Verification with IC Compiler ( 21 hours ) </a:t>
            </a:r>
          </a:p>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Logic Synthesis with Design Compiler ( 21 hours )</a:t>
            </a:r>
          </a:p>
        </p:txBody>
      </p:sp>
      <p:pic>
        <p:nvPicPr>
          <p:cNvPr id="10" name="圖片 9">
            <a:extLst>
              <a:ext uri="{FF2B5EF4-FFF2-40B4-BE49-F238E27FC236}">
                <a16:creationId xmlns:a16="http://schemas.microsoft.com/office/drawing/2014/main" id="{E9523284-F09B-4A31-920E-BB296297413B}"/>
              </a:ext>
            </a:extLst>
          </p:cNvPr>
          <p:cNvPicPr>
            <a:picLocks noChangeAspect="1"/>
          </p:cNvPicPr>
          <p:nvPr/>
        </p:nvPicPr>
        <p:blipFill>
          <a:blip r:embed="rId3"/>
          <a:stretch>
            <a:fillRect/>
          </a:stretch>
        </p:blipFill>
        <p:spPr>
          <a:xfrm>
            <a:off x="3396000" y="1257238"/>
            <a:ext cx="5400000" cy="1182009"/>
          </a:xfrm>
          <a:prstGeom prst="rect">
            <a:avLst/>
          </a:prstGeom>
        </p:spPr>
      </p:pic>
      <p:grpSp>
        <p:nvGrpSpPr>
          <p:cNvPr id="8" name="群組 7">
            <a:extLst>
              <a:ext uri="{FF2B5EF4-FFF2-40B4-BE49-F238E27FC236}">
                <a16:creationId xmlns:a16="http://schemas.microsoft.com/office/drawing/2014/main" id="{1C53D45C-6870-4402-9C2D-6091F84E5210}"/>
              </a:ext>
            </a:extLst>
          </p:cNvPr>
          <p:cNvGrpSpPr>
            <a:grpSpLocks noChangeAspect="1"/>
          </p:cNvGrpSpPr>
          <p:nvPr/>
        </p:nvGrpSpPr>
        <p:grpSpPr>
          <a:xfrm>
            <a:off x="3838821" y="3657046"/>
            <a:ext cx="4514357" cy="2628000"/>
            <a:chOff x="3622380" y="3870065"/>
            <a:chExt cx="4947239" cy="2880001"/>
          </a:xfrm>
        </p:grpSpPr>
        <p:pic>
          <p:nvPicPr>
            <p:cNvPr id="4" name="圖片 3">
              <a:extLst>
                <a:ext uri="{FF2B5EF4-FFF2-40B4-BE49-F238E27FC236}">
                  <a16:creationId xmlns:a16="http://schemas.microsoft.com/office/drawing/2014/main" id="{4F622261-5E4E-4532-9539-17E29D2E4016}"/>
                </a:ext>
              </a:extLst>
            </p:cNvPr>
            <p:cNvPicPr>
              <a:picLocks noChangeAspect="1"/>
            </p:cNvPicPr>
            <p:nvPr/>
          </p:nvPicPr>
          <p:blipFill rotWithShape="1">
            <a:blip r:embed="rId4"/>
            <a:srcRect l="1342" t="1555" r="2786"/>
            <a:stretch/>
          </p:blipFill>
          <p:spPr>
            <a:xfrm rot="5400000">
              <a:off x="3250923" y="4241522"/>
              <a:ext cx="2880000" cy="2137086"/>
            </a:xfrm>
            <a:prstGeom prst="rect">
              <a:avLst/>
            </a:prstGeom>
          </p:spPr>
        </p:pic>
        <p:pic>
          <p:nvPicPr>
            <p:cNvPr id="6" name="圖片 5">
              <a:extLst>
                <a:ext uri="{FF2B5EF4-FFF2-40B4-BE49-F238E27FC236}">
                  <a16:creationId xmlns:a16="http://schemas.microsoft.com/office/drawing/2014/main" id="{DD7E066D-DA70-40D4-8BFD-864987254AF9}"/>
                </a:ext>
              </a:extLst>
            </p:cNvPr>
            <p:cNvPicPr>
              <a:picLocks noChangeAspect="1"/>
            </p:cNvPicPr>
            <p:nvPr/>
          </p:nvPicPr>
          <p:blipFill>
            <a:blip r:embed="rId5"/>
            <a:stretch>
              <a:fillRect/>
            </a:stretch>
          </p:blipFill>
          <p:spPr>
            <a:xfrm rot="5400000">
              <a:off x="6079090" y="4259536"/>
              <a:ext cx="2880000" cy="2101059"/>
            </a:xfrm>
            <a:prstGeom prst="rect">
              <a:avLst/>
            </a:prstGeom>
          </p:spPr>
        </p:pic>
      </p:grpSp>
      <p:sp>
        <p:nvSpPr>
          <p:cNvPr id="19" name="文字方塊 18">
            <a:extLst>
              <a:ext uri="{FF2B5EF4-FFF2-40B4-BE49-F238E27FC236}">
                <a16:creationId xmlns:a16="http://schemas.microsoft.com/office/drawing/2014/main" id="{2A963CC4-A906-4256-8743-DDF984D847C5}"/>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50945B15-209B-4E98-A23E-902D3B458EAA}"/>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80238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6051087" cy="461665"/>
          </a:xfrm>
          <a:prstGeom prst="rect">
            <a:avLst/>
          </a:prstGeom>
        </p:spPr>
        <p:txBody>
          <a:bodyPr wrap="square">
            <a:spAutoFit/>
          </a:bodyPr>
          <a:lstStyle/>
          <a:p>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專長技能</a:t>
            </a:r>
            <a:endPar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4" y="399268"/>
            <a:ext cx="595035"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01</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11" name="Freeform 13">
            <a:extLst>
              <a:ext uri="{FF2B5EF4-FFF2-40B4-BE49-F238E27FC236}">
                <a16:creationId xmlns:a16="http://schemas.microsoft.com/office/drawing/2014/main" id="{4D0D08C7-8FE4-4253-A7B2-F0645F0F9E0E}"/>
              </a:ext>
            </a:extLst>
          </p:cNvPr>
          <p:cNvSpPr>
            <a:spLocks/>
          </p:cNvSpPr>
          <p:nvPr/>
        </p:nvSpPr>
        <p:spPr bwMode="auto">
          <a:xfrm>
            <a:off x="1277658" y="1734885"/>
            <a:ext cx="2520000" cy="612000"/>
          </a:xfrm>
          <a:prstGeom prst="borderCallout3">
            <a:avLst/>
          </a:prstGeom>
          <a:solidFill>
            <a:srgbClr val="6C9FC1"/>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rPr>
              <a:t>程式語言</a:t>
            </a:r>
          </a:p>
        </p:txBody>
      </p:sp>
      <p:sp>
        <p:nvSpPr>
          <p:cNvPr id="22" name="文字方塊 21">
            <a:extLst>
              <a:ext uri="{FF2B5EF4-FFF2-40B4-BE49-F238E27FC236}">
                <a16:creationId xmlns:a16="http://schemas.microsoft.com/office/drawing/2014/main" id="{9B4F19A0-529C-4386-A031-1A64795D5455}"/>
              </a:ext>
            </a:extLst>
          </p:cNvPr>
          <p:cNvSpPr txBox="1"/>
          <p:nvPr/>
        </p:nvSpPr>
        <p:spPr>
          <a:xfrm>
            <a:off x="1279563" y="2395096"/>
            <a:ext cx="2518094" cy="1883657"/>
          </a:xfrm>
          <a:prstGeom prst="rect">
            <a:avLst/>
          </a:prstGeom>
          <a:noFill/>
          <a:ln>
            <a:noFill/>
          </a:ln>
        </p:spPr>
        <p:txBody>
          <a:bodyPr wrap="square" rtlCol="0">
            <a:spAutoFit/>
          </a:bodyPr>
          <a:lstStyle/>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Verilog</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C/C++</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Python</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Java</a:t>
            </a:r>
          </a:p>
        </p:txBody>
      </p:sp>
      <p:sp>
        <p:nvSpPr>
          <p:cNvPr id="23" name="文字方塊 22">
            <a:extLst>
              <a:ext uri="{FF2B5EF4-FFF2-40B4-BE49-F238E27FC236}">
                <a16:creationId xmlns:a16="http://schemas.microsoft.com/office/drawing/2014/main" id="{A1AFD58C-36A5-4EBB-9D68-82632062D51E}"/>
              </a:ext>
            </a:extLst>
          </p:cNvPr>
          <p:cNvSpPr txBox="1"/>
          <p:nvPr/>
        </p:nvSpPr>
        <p:spPr>
          <a:xfrm>
            <a:off x="4768980" y="2391969"/>
            <a:ext cx="2518094" cy="960328"/>
          </a:xfrm>
          <a:prstGeom prst="rect">
            <a:avLst/>
          </a:prstGeom>
          <a:noFill/>
        </p:spPr>
        <p:txBody>
          <a:bodyPr wrap="square">
            <a:spAutoFit/>
          </a:bodyPr>
          <a:lstStyle/>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Design Compiler</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IC Compiler</a:t>
            </a:r>
          </a:p>
        </p:txBody>
      </p:sp>
      <p:sp>
        <p:nvSpPr>
          <p:cNvPr id="24" name="文字方塊 23">
            <a:extLst>
              <a:ext uri="{FF2B5EF4-FFF2-40B4-BE49-F238E27FC236}">
                <a16:creationId xmlns:a16="http://schemas.microsoft.com/office/drawing/2014/main" id="{F58ED920-195E-479D-AFBC-5321BA937695}"/>
              </a:ext>
            </a:extLst>
          </p:cNvPr>
          <p:cNvSpPr txBox="1"/>
          <p:nvPr/>
        </p:nvSpPr>
        <p:spPr>
          <a:xfrm>
            <a:off x="8258396" y="2394684"/>
            <a:ext cx="2518094" cy="2400657"/>
          </a:xfrm>
          <a:prstGeom prst="rect">
            <a:avLst/>
          </a:prstGeom>
          <a:noFill/>
        </p:spPr>
        <p:txBody>
          <a:bodyPr wrap="square">
            <a:spAutoFit/>
          </a:bodyPr>
          <a:lstStyle/>
          <a:p>
            <a:pPr marL="457200" indent="-457200" fontAlgn="ctr">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Xilinx ISE</a:t>
            </a:r>
          </a:p>
          <a:p>
            <a:pPr marL="457200" indent="-457200" fontAlgn="ctr">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NC-Verilog</a:t>
            </a:r>
          </a:p>
          <a:p>
            <a:pPr marL="457200" indent="-457200" fontAlgn="ctr">
              <a:lnSpc>
                <a:spcPct val="150000"/>
              </a:lnSpc>
              <a:buFont typeface="Wingdings" panose="05000000000000000000" pitchFamily="2" charset="2"/>
              <a:buChar char="Ø"/>
            </a:pP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Calibre</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fontAlgn="ctr">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Virtuoso</a:t>
            </a:r>
          </a:p>
          <a:p>
            <a:pPr marL="457200" indent="-457200" fontAlgn="ctr">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Verdi</a:t>
            </a:r>
            <a:endParaRPr lang="zh-TW" altLang="en-US" sz="1800" dirty="0">
              <a:solidFill>
                <a:schemeClr val="tx1"/>
              </a:solidFill>
            </a:endParaRPr>
          </a:p>
        </p:txBody>
      </p:sp>
      <p:pic>
        <p:nvPicPr>
          <p:cNvPr id="25" name="圖片 24">
            <a:extLst>
              <a:ext uri="{FF2B5EF4-FFF2-40B4-BE49-F238E27FC236}">
                <a16:creationId xmlns:a16="http://schemas.microsoft.com/office/drawing/2014/main" id="{8C32CB53-7025-49FF-8F07-602D030B17E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617" b="93164" l="7227" r="94922">
                        <a14:foregroundMark x1="79492" y1="8398" x2="79492" y2="8398"/>
                        <a14:foregroundMark x1="94922" y1="22461" x2="94922" y2="22461"/>
                        <a14:foregroundMark x1="8594" y1="49414" x2="8594" y2="49414"/>
                        <a14:foregroundMark x1="7227" y1="78320" x2="10156" y2="77734"/>
                        <a14:foregroundMark x1="25586" y1="92578" x2="25586" y2="92578"/>
                        <a14:foregroundMark x1="54688" y1="93359" x2="54688" y2="93359"/>
                        <a14:foregroundMark x1="7227" y1="48047" x2="10156" y2="45898"/>
                        <a14:foregroundMark x1="54688" y1="7617" x2="54688" y2="7617"/>
                        <a14:foregroundMark x1="80859" y1="7617" x2="80859" y2="7617"/>
                      </a14:backgroundRemoval>
                    </a14:imgEffect>
                  </a14:imgLayer>
                </a14:imgProps>
              </a:ext>
            </a:extLst>
          </a:blip>
          <a:stretch>
            <a:fillRect/>
          </a:stretch>
        </p:blipFill>
        <p:spPr>
          <a:xfrm>
            <a:off x="10312121" y="4511116"/>
            <a:ext cx="1435691" cy="1435691"/>
          </a:xfrm>
          <a:prstGeom prst="rect">
            <a:avLst/>
          </a:prstGeom>
        </p:spPr>
      </p:pic>
      <p:sp>
        <p:nvSpPr>
          <p:cNvPr id="28" name="Freeform 13">
            <a:extLst>
              <a:ext uri="{FF2B5EF4-FFF2-40B4-BE49-F238E27FC236}">
                <a16:creationId xmlns:a16="http://schemas.microsoft.com/office/drawing/2014/main" id="{06ABF047-CB2F-4500-98D6-BACB1D50D3B1}"/>
              </a:ext>
            </a:extLst>
          </p:cNvPr>
          <p:cNvSpPr>
            <a:spLocks/>
          </p:cNvSpPr>
          <p:nvPr/>
        </p:nvSpPr>
        <p:spPr bwMode="auto">
          <a:xfrm>
            <a:off x="4768979" y="1734885"/>
            <a:ext cx="2520000" cy="612000"/>
          </a:xfrm>
          <a:prstGeom prst="borderCallout3">
            <a:avLst/>
          </a:prstGeom>
          <a:solidFill>
            <a:srgbClr val="6C9FC1"/>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en-US" altLang="zh-TW" sz="2000" b="1" kern="0" spc="600" dirty="0">
                <a:solidFill>
                  <a:srgbClr val="FFFFFF"/>
                </a:solidFill>
                <a:latin typeface="微软雅黑" pitchFamily="34" charset="-122"/>
                <a:ea typeface="微软雅黑" pitchFamily="34" charset="-122"/>
              </a:rPr>
              <a:t>EDA</a:t>
            </a:r>
            <a:r>
              <a:rPr lang="zh-TW" altLang="en-US" sz="2000" b="1" kern="0" spc="600" dirty="0">
                <a:solidFill>
                  <a:srgbClr val="FFFFFF"/>
                </a:solidFill>
                <a:latin typeface="微软雅黑" pitchFamily="34" charset="-122"/>
                <a:ea typeface="微软雅黑" pitchFamily="34" charset="-122"/>
              </a:rPr>
              <a:t>工具</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
        <p:nvSpPr>
          <p:cNvPr id="29" name="Freeform 13">
            <a:extLst>
              <a:ext uri="{FF2B5EF4-FFF2-40B4-BE49-F238E27FC236}">
                <a16:creationId xmlns:a16="http://schemas.microsoft.com/office/drawing/2014/main" id="{FE551F6F-D6B7-4B3A-A96C-AD5B639A0BD9}"/>
              </a:ext>
            </a:extLst>
          </p:cNvPr>
          <p:cNvSpPr>
            <a:spLocks/>
          </p:cNvSpPr>
          <p:nvPr/>
        </p:nvSpPr>
        <p:spPr bwMode="auto">
          <a:xfrm>
            <a:off x="8258396" y="1734885"/>
            <a:ext cx="2520000" cy="612000"/>
          </a:xfrm>
          <a:prstGeom prst="borderCallout3">
            <a:avLst/>
          </a:prstGeom>
          <a:solidFill>
            <a:srgbClr val="6C9FC1"/>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dirty="0">
                <a:solidFill>
                  <a:srgbClr val="FFFFFF"/>
                </a:solidFill>
                <a:latin typeface="微软雅黑" pitchFamily="34" charset="-122"/>
                <a:ea typeface="微软雅黑" pitchFamily="34" charset="-122"/>
              </a:rPr>
              <a:t>其他開發工具</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
        <p:nvSpPr>
          <p:cNvPr id="30" name="文字方塊 29">
            <a:extLst>
              <a:ext uri="{FF2B5EF4-FFF2-40B4-BE49-F238E27FC236}">
                <a16:creationId xmlns:a16="http://schemas.microsoft.com/office/drawing/2014/main" id="{21ABA46A-9E59-4A64-BCEA-B95FC5FB5576}"/>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31" name="文字方塊 30">
            <a:extLst>
              <a:ext uri="{FF2B5EF4-FFF2-40B4-BE49-F238E27FC236}">
                <a16:creationId xmlns:a16="http://schemas.microsoft.com/office/drawing/2014/main" id="{4C5720D6-2CA3-47C0-8C0C-488D44C3F630}"/>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5</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92212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p:bldP spid="23" grpId="0"/>
      <p:bldP spid="24" grpId="0"/>
      <p:bldP spid="28" grpId="0" animBg="1"/>
      <p:bldP spid="2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 name="矩形 18"/>
          <p:cNvSpPr/>
          <p:nvPr/>
        </p:nvSpPr>
        <p:spPr>
          <a:xfrm rot="2700000">
            <a:off x="1881971" y="2790130"/>
            <a:ext cx="1489274" cy="1489277"/>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矩形 19"/>
          <p:cNvSpPr/>
          <p:nvPr/>
        </p:nvSpPr>
        <p:spPr>
          <a:xfrm rot="2700000">
            <a:off x="932899" y="2963219"/>
            <a:ext cx="1143093" cy="1143095"/>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p:cNvSpPr/>
          <p:nvPr/>
        </p:nvSpPr>
        <p:spPr>
          <a:xfrm rot="13500000">
            <a:off x="8830661" y="2790130"/>
            <a:ext cx="1489274" cy="1489277"/>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rot="13500000">
            <a:off x="10125914" y="2963222"/>
            <a:ext cx="1143093" cy="1143095"/>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圆角矩形 22"/>
          <p:cNvSpPr/>
          <p:nvPr/>
        </p:nvSpPr>
        <p:spPr>
          <a:xfrm rot="2700000">
            <a:off x="4300148" y="1739710"/>
            <a:ext cx="3590111" cy="3590111"/>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椭圆 23"/>
          <p:cNvSpPr/>
          <p:nvPr/>
        </p:nvSpPr>
        <p:spPr>
          <a:xfrm>
            <a:off x="3665900" y="1105464"/>
            <a:ext cx="4858608" cy="4858608"/>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4406754" y="2828835"/>
            <a:ext cx="3384518" cy="1200329"/>
          </a:xfrm>
          <a:prstGeom prst="rect">
            <a:avLst/>
          </a:prstGeom>
          <a:ln>
            <a:noFill/>
          </a:ln>
        </p:spPr>
        <p:txBody>
          <a:bodyPr wrap="square">
            <a:spAutoFit/>
          </a:bodyPr>
          <a:lstStyle/>
          <a:p>
            <a:pPr algn="ctr"/>
            <a:r>
              <a:rPr lang="en-US" altLang="zh-CN" sz="3600" b="1" dirty="0">
                <a:latin typeface="Times New Roman" panose="02020603050405020304" pitchFamily="18" charset="0"/>
                <a:ea typeface="Open Sans" panose="020B0606030504020204" pitchFamily="34" charset="0"/>
                <a:cs typeface="Times New Roman" panose="02020603050405020304" pitchFamily="18" charset="0"/>
              </a:rPr>
              <a:t>Thanks for Your Attention</a:t>
            </a:r>
          </a:p>
        </p:txBody>
      </p:sp>
      <p:grpSp>
        <p:nvGrpSpPr>
          <p:cNvPr id="35" name="组合 34"/>
          <p:cNvGrpSpPr/>
          <p:nvPr/>
        </p:nvGrpSpPr>
        <p:grpSpPr>
          <a:xfrm>
            <a:off x="4218413" y="1840884"/>
            <a:ext cx="3799166" cy="3405278"/>
            <a:chOff x="4218413" y="1840884"/>
            <a:chExt cx="3799166" cy="3405278"/>
          </a:xfrm>
        </p:grpSpPr>
        <p:sp>
          <p:nvSpPr>
            <p:cNvPr id="36" name="椭圆 35"/>
            <p:cNvSpPr/>
            <p:nvPr/>
          </p:nvSpPr>
          <p:spPr>
            <a:xfrm>
              <a:off x="4218413" y="1840884"/>
              <a:ext cx="186451" cy="186451"/>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椭圆 36"/>
            <p:cNvSpPr/>
            <p:nvPr/>
          </p:nvSpPr>
          <p:spPr>
            <a:xfrm>
              <a:off x="7831128" y="5059711"/>
              <a:ext cx="186451" cy="186451"/>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8" name="组合 47"/>
          <p:cNvGrpSpPr/>
          <p:nvPr/>
        </p:nvGrpSpPr>
        <p:grpSpPr>
          <a:xfrm>
            <a:off x="4221683" y="1840884"/>
            <a:ext cx="3786146" cy="3435128"/>
            <a:chOff x="4221683" y="1840884"/>
            <a:chExt cx="3786146" cy="3435128"/>
          </a:xfrm>
        </p:grpSpPr>
        <p:sp>
          <p:nvSpPr>
            <p:cNvPr id="49" name="椭圆 48"/>
            <p:cNvSpPr/>
            <p:nvPr/>
          </p:nvSpPr>
          <p:spPr>
            <a:xfrm>
              <a:off x="4221683" y="5089561"/>
              <a:ext cx="186451" cy="186451"/>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a:off x="7821378" y="1840884"/>
              <a:ext cx="186451" cy="186451"/>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186313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Effect transition="in" filter="fade">
                                      <p:cBhvr>
                                        <p:cTn id="9" dur="1000"/>
                                        <p:tgtEl>
                                          <p:spTgt spid="23"/>
                                        </p:tgtEl>
                                      </p:cBhvr>
                                    </p:animEffect>
                                  </p:childTnLst>
                                </p:cTn>
                              </p:par>
                              <p:par>
                                <p:cTn id="10" presetID="10" presetClass="entr" presetSubtype="0" fill="hold" grpId="0" nodeType="withEffect">
                                  <p:stCondLst>
                                    <p:cond delay="20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35" presetClass="path" presetSubtype="0" accel="50000" decel="50000" fill="hold" grpId="1" nodeType="withEffect">
                                  <p:stCondLst>
                                    <p:cond delay="2000"/>
                                  </p:stCondLst>
                                  <p:childTnLst>
                                    <p:animMotion origin="layout" path="M 0.1711 7.40741E-7 L 2.08333E-6 7.40741E-7 " pathEditMode="relative" rAng="0" ptsTypes="AA">
                                      <p:cBhvr>
                                        <p:cTn id="14" dur="2000" fill="hold"/>
                                        <p:tgtEl>
                                          <p:spTgt spid="19"/>
                                        </p:tgtEl>
                                        <p:attrNameLst>
                                          <p:attrName>ppt_x</p:attrName>
                                          <p:attrName>ppt_y</p:attrName>
                                        </p:attrNameLst>
                                      </p:cBhvr>
                                      <p:rCtr x="-8451" y="0"/>
                                    </p:animMotion>
                                  </p:childTnLst>
                                </p:cTn>
                              </p:par>
                              <p:par>
                                <p:cTn id="15" presetID="10" presetClass="entr" presetSubtype="0" fill="hold" grpId="0" nodeType="withEffect">
                                  <p:stCondLst>
                                    <p:cond delay="225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35" presetClass="path" presetSubtype="0" accel="50000" decel="50000" fill="hold" grpId="1" nodeType="withEffect">
                                  <p:stCondLst>
                                    <p:cond delay="2250"/>
                                  </p:stCondLst>
                                  <p:childTnLst>
                                    <p:animMotion origin="layout" path="M 0.1711 7.40741E-7 L 2.08333E-6 7.40741E-7 " pathEditMode="relative" rAng="0" ptsTypes="AA">
                                      <p:cBhvr>
                                        <p:cTn id="19" dur="2000" fill="hold"/>
                                        <p:tgtEl>
                                          <p:spTgt spid="20"/>
                                        </p:tgtEl>
                                        <p:attrNameLst>
                                          <p:attrName>ppt_x</p:attrName>
                                          <p:attrName>ppt_y</p:attrName>
                                        </p:attrNameLst>
                                      </p:cBhvr>
                                      <p:rCtr x="-8451" y="0"/>
                                    </p:animMotion>
                                  </p:childTnLst>
                                </p:cTn>
                              </p:par>
                              <p:par>
                                <p:cTn id="20" presetID="10" presetClass="entr" presetSubtype="0" fill="hold" grpId="0" nodeType="withEffect">
                                  <p:stCondLst>
                                    <p:cond delay="20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35" presetClass="path" presetSubtype="0" accel="50000" decel="50000" fill="hold" grpId="1" nodeType="withEffect">
                                  <p:stCondLst>
                                    <p:cond delay="2000"/>
                                  </p:stCondLst>
                                  <p:childTnLst>
                                    <p:animMotion origin="layout" path="M -0.16537 7.40741E-7 L 3.33333E-6 7.40741E-7 " pathEditMode="relative" rAng="0" ptsTypes="AA">
                                      <p:cBhvr>
                                        <p:cTn id="24" dur="2000" fill="hold"/>
                                        <p:tgtEl>
                                          <p:spTgt spid="21"/>
                                        </p:tgtEl>
                                        <p:attrNameLst>
                                          <p:attrName>ppt_x</p:attrName>
                                          <p:attrName>ppt_y</p:attrName>
                                        </p:attrNameLst>
                                      </p:cBhvr>
                                      <p:rCtr x="8268" y="0"/>
                                    </p:animMotion>
                                  </p:childTnLst>
                                </p:cTn>
                              </p:par>
                              <p:par>
                                <p:cTn id="25" presetID="10" presetClass="entr" presetSubtype="0" fill="hold" grpId="0" nodeType="withEffect">
                                  <p:stCondLst>
                                    <p:cond delay="20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35" presetClass="path" presetSubtype="0" accel="50000" decel="50000" fill="hold" grpId="1" nodeType="withEffect">
                                  <p:stCondLst>
                                    <p:cond delay="2000"/>
                                  </p:stCondLst>
                                  <p:childTnLst>
                                    <p:animMotion origin="layout" path="M -0.16537 7.40741E-7 L 3.33333E-6 7.40741E-7 " pathEditMode="relative" rAng="0" ptsTypes="AA">
                                      <p:cBhvr>
                                        <p:cTn id="29" dur="2000" fill="hold"/>
                                        <p:tgtEl>
                                          <p:spTgt spid="22"/>
                                        </p:tgtEl>
                                        <p:attrNameLst>
                                          <p:attrName>ppt_x</p:attrName>
                                          <p:attrName>ppt_y</p:attrName>
                                        </p:attrNameLst>
                                      </p:cBhvr>
                                      <p:rCtr x="8268" y="0"/>
                                    </p:animMotion>
                                  </p:childTnLst>
                                </p:cTn>
                              </p:par>
                              <p:par>
                                <p:cTn id="30" presetID="22" presetClass="entr" presetSubtype="8" fill="hold" grpId="0" nodeType="withEffect">
                                  <p:stCondLst>
                                    <p:cond delay="300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heel(1)">
                                      <p:cBhvr>
                                        <p:cTn id="3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1" grpId="0" animBg="1"/>
      <p:bldP spid="21" grpId="1" animBg="1"/>
      <p:bldP spid="22" grpId="0" animBg="1"/>
      <p:bldP spid="22" grpId="1" animBg="1"/>
      <p:bldP spid="23" grpId="0" animBg="1"/>
      <p:bldP spid="24" grpId="0" animBg="1"/>
      <p:bldP spid="2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2A963CC4-A906-4256-8743-DDF984D847C5}"/>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50945B15-209B-4E98-A23E-902D3B458EAA}"/>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3E97B166-AB6A-456C-90CF-850A66C1958C}"/>
              </a:ext>
            </a:extLst>
          </p:cNvPr>
          <p:cNvPicPr>
            <a:picLocks noChangeAspect="1"/>
          </p:cNvPicPr>
          <p:nvPr/>
        </p:nvPicPr>
        <p:blipFill rotWithShape="1">
          <a:blip r:embed="rId3"/>
          <a:srcRect t="951" r="1594" b="9881"/>
          <a:stretch/>
        </p:blipFill>
        <p:spPr>
          <a:xfrm>
            <a:off x="906120" y="0"/>
            <a:ext cx="10379759" cy="6480000"/>
          </a:xfrm>
          <a:prstGeom prst="rect">
            <a:avLst/>
          </a:prstGeom>
        </p:spPr>
      </p:pic>
    </p:spTree>
    <p:extLst>
      <p:ext uri="{BB962C8B-B14F-4D97-AF65-F5344CB8AC3E}">
        <p14:creationId xmlns:p14="http://schemas.microsoft.com/office/powerpoint/2010/main" val="39235201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6BB503BB-4282-45D0-A61A-F338C2B60C16}"/>
              </a:ext>
            </a:extLst>
          </p:cNvPr>
          <p:cNvPicPr>
            <a:picLocks noChangeAspect="1"/>
          </p:cNvPicPr>
          <p:nvPr/>
        </p:nvPicPr>
        <p:blipFill>
          <a:blip r:embed="rId4"/>
          <a:stretch>
            <a:fillRect/>
          </a:stretch>
        </p:blipFill>
        <p:spPr>
          <a:xfrm>
            <a:off x="0" y="0"/>
            <a:ext cx="12192000" cy="6858000"/>
          </a:xfrm>
          <a:prstGeom prst="rect">
            <a:avLst/>
          </a:prstGeom>
        </p:spPr>
      </p:pic>
      <p:sp>
        <p:nvSpPr>
          <p:cNvPr id="11" name="文字方塊 10">
            <a:extLst>
              <a:ext uri="{FF2B5EF4-FFF2-40B4-BE49-F238E27FC236}">
                <a16:creationId xmlns:a16="http://schemas.microsoft.com/office/drawing/2014/main" id="{AE98C1E0-0B8D-4B8F-B560-F4C7A642BF4D}"/>
              </a:ext>
            </a:extLst>
          </p:cNvPr>
          <p:cNvSpPr txBox="1"/>
          <p:nvPr/>
        </p:nvSpPr>
        <p:spPr>
          <a:xfrm>
            <a:off x="3060540" y="5830903"/>
            <a:ext cx="6094070" cy="873572"/>
          </a:xfrm>
          <a:prstGeom prst="rect">
            <a:avLst/>
          </a:prstGeom>
          <a:noFill/>
        </p:spPr>
        <p:txBody>
          <a:bodyPr wrap="square">
            <a:spAutoFit/>
          </a:bodyPr>
          <a:lstStyle/>
          <a:p>
            <a:pPr algn="ctr">
              <a:lnSpc>
                <a:spcPct val="150000"/>
              </a:lnSpc>
            </a:pPr>
            <a:r>
              <a:rPr lang="en-US" altLang="zh-TW" sz="1800" b="1" dirty="0">
                <a:solidFill>
                  <a:srgbClr val="18478F"/>
                </a:solidFill>
                <a:latin typeface="Times New Roman" panose="02020603050405020304" pitchFamily="18" charset="0"/>
                <a:ea typeface="微軟正黑體" panose="020B0604030504040204" pitchFamily="34" charset="-120"/>
                <a:cs typeface="Times New Roman" panose="02020603050405020304" pitchFamily="18" charset="0"/>
              </a:rPr>
              <a:t>Department of Electronic and Computer Engineering National Taiwan University of Science and Technology</a:t>
            </a:r>
            <a:endParaRPr lang="zh-TW" altLang="en-US" sz="1800" b="1" dirty="0">
              <a:solidFill>
                <a:srgbClr val="18478F"/>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矩形 11">
            <a:extLst>
              <a:ext uri="{FF2B5EF4-FFF2-40B4-BE49-F238E27FC236}">
                <a16:creationId xmlns:a16="http://schemas.microsoft.com/office/drawing/2014/main" id="{C51289F8-1F1E-44FB-AC71-2643685B98D1}"/>
              </a:ext>
            </a:extLst>
          </p:cNvPr>
          <p:cNvSpPr/>
          <p:nvPr/>
        </p:nvSpPr>
        <p:spPr>
          <a:xfrm>
            <a:off x="348122" y="2831352"/>
            <a:ext cx="11496600" cy="769441"/>
          </a:xfrm>
          <a:prstGeom prst="rect">
            <a:avLst/>
          </a:prstGeom>
        </p:spPr>
        <p:txBody>
          <a:bodyPr wrap="square">
            <a:spAutoFit/>
          </a:bodyPr>
          <a:lstStyle/>
          <a:p>
            <a:pPr algn="ctr"/>
            <a:r>
              <a:rPr lang="zh-TW" altLang="en-US" sz="4400" b="1" dirty="0">
                <a:solidFill>
                  <a:srgbClr val="18478F"/>
                </a:solidFill>
                <a:latin typeface="Times New Roman" panose="02020603050405020304" pitchFamily="18" charset="0"/>
                <a:ea typeface="微軟正黑體" panose="020B0604030504040204" pitchFamily="34" charset="-120"/>
                <a:cs typeface="Times New Roman" panose="02020603050405020304" pitchFamily="18" charset="0"/>
              </a:rPr>
              <a:t>面試簡報</a:t>
            </a:r>
          </a:p>
        </p:txBody>
      </p:sp>
      <p:sp>
        <p:nvSpPr>
          <p:cNvPr id="13" name="矩形 12">
            <a:extLst>
              <a:ext uri="{FF2B5EF4-FFF2-40B4-BE49-F238E27FC236}">
                <a16:creationId xmlns:a16="http://schemas.microsoft.com/office/drawing/2014/main" id="{C48BE02D-045C-4C50-956E-D1B321A8AFC7}"/>
              </a:ext>
            </a:extLst>
          </p:cNvPr>
          <p:cNvSpPr/>
          <p:nvPr/>
        </p:nvSpPr>
        <p:spPr>
          <a:xfrm>
            <a:off x="350051" y="3967599"/>
            <a:ext cx="11496600" cy="369332"/>
          </a:xfrm>
          <a:prstGeom prst="rect">
            <a:avLst/>
          </a:prstGeom>
        </p:spPr>
        <p:txBody>
          <a:bodyPr wrap="square">
            <a:spAutoFit/>
          </a:bodyPr>
          <a:lstStyle/>
          <a:p>
            <a:pPr algn="ct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面試者：林品妤</a:t>
            </a:r>
          </a:p>
        </p:txBody>
      </p:sp>
    </p:spTree>
    <p:extLst>
      <p:ext uri="{BB962C8B-B14F-4D97-AF65-F5344CB8AC3E}">
        <p14:creationId xmlns:p14="http://schemas.microsoft.com/office/powerpoint/2010/main" val="34293110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5EB7A905-A0F6-47D3-ACC9-A74D3734C5DF}"/>
              </a:ext>
            </a:extLst>
          </p:cNvPr>
          <p:cNvSpPr/>
          <p:nvPr/>
        </p:nvSpPr>
        <p:spPr>
          <a:xfrm>
            <a:off x="347700" y="3049977"/>
            <a:ext cx="11496600" cy="646331"/>
          </a:xfrm>
          <a:prstGeom prst="rect">
            <a:avLst/>
          </a:prstGeom>
        </p:spPr>
        <p:txBody>
          <a:bodyPr wrap="square">
            <a:spAutoFit/>
          </a:bodyPr>
          <a:lstStyle/>
          <a:p>
            <a:pPr algn="ctr"/>
            <a:r>
              <a:rPr lang="zh-TW" altLang="en-US" sz="3600" b="1" dirty="0">
                <a:latin typeface="Times New Roman" panose="02020603050405020304" pitchFamily="18" charset="0"/>
                <a:ea typeface="微軟正黑體" panose="020B0604030504040204" pitchFamily="34" charset="-120"/>
                <a:cs typeface="Times New Roman" panose="02020603050405020304" pitchFamily="18" charset="0"/>
              </a:rPr>
              <a:t>面試簡報</a:t>
            </a:r>
          </a:p>
        </p:txBody>
      </p:sp>
      <p:pic>
        <p:nvPicPr>
          <p:cNvPr id="18" name="Picture 2" descr="國立臺灣科技大學- 维基百科，自由的百科全书">
            <a:extLst>
              <a:ext uri="{FF2B5EF4-FFF2-40B4-BE49-F238E27FC236}">
                <a16:creationId xmlns:a16="http://schemas.microsoft.com/office/drawing/2014/main" id="{9F3D48C2-1750-4602-8868-851C3B0045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7617" y="343361"/>
            <a:ext cx="1796766" cy="183716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直線接點 18">
            <a:extLst>
              <a:ext uri="{FF2B5EF4-FFF2-40B4-BE49-F238E27FC236}">
                <a16:creationId xmlns:a16="http://schemas.microsoft.com/office/drawing/2014/main" id="{8C8E4531-4D95-4085-A549-4FFB0694894A}"/>
              </a:ext>
            </a:extLst>
          </p:cNvPr>
          <p:cNvCxnSpPr>
            <a:cxnSpLocks/>
          </p:cNvCxnSpPr>
          <p:nvPr/>
        </p:nvCxnSpPr>
        <p:spPr>
          <a:xfrm>
            <a:off x="348122" y="2545050"/>
            <a:ext cx="11496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17D802EF-2F83-42CD-94E9-5AD1BCD77D25}"/>
              </a:ext>
            </a:extLst>
          </p:cNvPr>
          <p:cNvCxnSpPr>
            <a:cxnSpLocks/>
          </p:cNvCxnSpPr>
          <p:nvPr/>
        </p:nvCxnSpPr>
        <p:spPr>
          <a:xfrm>
            <a:off x="348122" y="4201234"/>
            <a:ext cx="11496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9829A7AE-4FBA-481A-AAAE-EF889688054A}"/>
              </a:ext>
            </a:extLst>
          </p:cNvPr>
          <p:cNvSpPr/>
          <p:nvPr/>
        </p:nvSpPr>
        <p:spPr>
          <a:xfrm>
            <a:off x="5195754" y="4936578"/>
            <a:ext cx="1800493" cy="456920"/>
          </a:xfrm>
          <a:prstGeom prst="rect">
            <a:avLst/>
          </a:prstGeom>
        </p:spPr>
        <p:txBody>
          <a:bodyPr wrap="none">
            <a:spAutoFit/>
          </a:bodyPr>
          <a:lstStyle/>
          <a:p>
            <a:pPr algn="ctr">
              <a:lnSpc>
                <a:spcPct val="150000"/>
              </a:lnSpc>
            </a:pPr>
            <a:r>
              <a:rPr lang="zh-TW" altLang="en-US" dirty="0">
                <a:latin typeface="微軟正黑體" panose="020B0604030504040204" pitchFamily="34" charset="-120"/>
                <a:ea typeface="微軟正黑體" panose="020B0604030504040204" pitchFamily="34" charset="-120"/>
              </a:rPr>
              <a:t>面試者：林品妤</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372176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圆角矩形 3"/>
          <p:cNvSpPr/>
          <p:nvPr/>
        </p:nvSpPr>
        <p:spPr>
          <a:xfrm rot="2700000">
            <a:off x="5017147" y="2058858"/>
            <a:ext cx="2924529" cy="2924529"/>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椭圆 4"/>
          <p:cNvSpPr/>
          <p:nvPr/>
        </p:nvSpPr>
        <p:spPr>
          <a:xfrm>
            <a:off x="4500484" y="1542194"/>
            <a:ext cx="3957855" cy="3957855"/>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 name="组合 6"/>
          <p:cNvGrpSpPr/>
          <p:nvPr/>
        </p:nvGrpSpPr>
        <p:grpSpPr>
          <a:xfrm>
            <a:off x="4950565" y="2141272"/>
            <a:ext cx="3094826" cy="2773962"/>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 name="组合 5"/>
          <p:cNvGrpSpPr/>
          <p:nvPr/>
        </p:nvGrpSpPr>
        <p:grpSpPr>
          <a:xfrm>
            <a:off x="4953229" y="2141272"/>
            <a:ext cx="3084220" cy="2798278"/>
            <a:chOff x="4953229" y="2141272"/>
            <a:chExt cx="3084220" cy="2798278"/>
          </a:xfrm>
        </p:grpSpPr>
        <p:sp>
          <p:nvSpPr>
            <p:cNvPr id="46" name="椭圆 45"/>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0" name="矩形 19"/>
          <p:cNvSpPr/>
          <p:nvPr/>
        </p:nvSpPr>
        <p:spPr>
          <a:xfrm>
            <a:off x="4873933" y="3254485"/>
            <a:ext cx="3210955" cy="523220"/>
          </a:xfrm>
          <a:prstGeom prst="rect">
            <a:avLst/>
          </a:prstGeom>
          <a:ln>
            <a:noFill/>
          </a:ln>
        </p:spPr>
        <p:txBody>
          <a:bodyPr wrap="square">
            <a:spAutoFit/>
          </a:bodyPr>
          <a:lstStyle/>
          <a:p>
            <a:pPr algn="ctr"/>
            <a:r>
              <a:rPr lang="en-US" altLang="zh-CN" sz="28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Additional</a:t>
            </a:r>
          </a:p>
        </p:txBody>
      </p:sp>
      <p:sp>
        <p:nvSpPr>
          <p:cNvPr id="22" name="矩形 21"/>
          <p:cNvSpPr/>
          <p:nvPr/>
        </p:nvSpPr>
        <p:spPr>
          <a:xfrm rot="13500000">
            <a:off x="3197913" y="2850072"/>
            <a:ext cx="1342093" cy="1342095"/>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a:off x="3468849" y="3105620"/>
            <a:ext cx="800219" cy="830997"/>
          </a:xfrm>
          <a:prstGeom prst="rect">
            <a:avLst/>
          </a:prstGeom>
        </p:spPr>
        <p:txBody>
          <a:bodyPr wrap="none">
            <a:spAutoFit/>
          </a:bodyPr>
          <a:lstStyle/>
          <a:p>
            <a:pPr algn="ctr"/>
            <a:r>
              <a:rPr lang="en-US" altLang="zh-CN" sz="48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07</a:t>
            </a:r>
            <a:endParaRPr lang="zh-CN" altLang="en-US" sz="4800"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6919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3581435"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Finite-State Machine (FMS)</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07</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grpSp>
        <p:nvGrpSpPr>
          <p:cNvPr id="55" name="群組 54">
            <a:extLst>
              <a:ext uri="{FF2B5EF4-FFF2-40B4-BE49-F238E27FC236}">
                <a16:creationId xmlns:a16="http://schemas.microsoft.com/office/drawing/2014/main" id="{D1033811-B0B0-4567-8174-15E79C5420D6}"/>
              </a:ext>
            </a:extLst>
          </p:cNvPr>
          <p:cNvGrpSpPr/>
          <p:nvPr/>
        </p:nvGrpSpPr>
        <p:grpSpPr>
          <a:xfrm>
            <a:off x="2567075" y="1195654"/>
            <a:ext cx="6778184" cy="4956368"/>
            <a:chOff x="2567075" y="1195654"/>
            <a:chExt cx="6778184" cy="4956368"/>
          </a:xfrm>
        </p:grpSpPr>
        <p:sp>
          <p:nvSpPr>
            <p:cNvPr id="79" name="文字方塊 78">
              <a:extLst>
                <a:ext uri="{FF2B5EF4-FFF2-40B4-BE49-F238E27FC236}">
                  <a16:creationId xmlns:a16="http://schemas.microsoft.com/office/drawing/2014/main" id="{32466450-20AA-4982-8F5A-176B2A17802E}"/>
                </a:ext>
              </a:extLst>
            </p:cNvPr>
            <p:cNvSpPr txBox="1"/>
            <p:nvPr/>
          </p:nvSpPr>
          <p:spPr>
            <a:xfrm>
              <a:off x="5482676" y="5058024"/>
              <a:ext cx="1368000" cy="276999"/>
            </a:xfrm>
            <a:prstGeom prst="rect">
              <a:avLst/>
            </a:prstGeom>
            <a:noFill/>
            <a:ln w="19050">
              <a:noFill/>
            </a:ln>
          </p:spPr>
          <p:txBody>
            <a:bodyPr wrap="square" rtlCol="0">
              <a:spAutoFit/>
            </a:bodyPr>
            <a:lstStyle/>
            <a:p>
              <a:pPr algn="ctr"/>
              <a:r>
                <a:rPr lang="en-US" altLang="zh-TW" sz="1200" dirty="0" err="1">
                  <a:latin typeface="Times New Roman" panose="02020603050405020304" pitchFamily="18" charset="0"/>
                  <a:cs typeface="Times New Roman" panose="02020603050405020304" pitchFamily="18" charset="0"/>
                </a:rPr>
                <a:t>aes_out_valid</a:t>
              </a:r>
              <a:r>
                <a:rPr lang="en-US" altLang="zh-TW" sz="1200" dirty="0">
                  <a:latin typeface="Times New Roman" panose="02020603050405020304" pitchFamily="18" charset="0"/>
                  <a:cs typeface="Times New Roman" panose="02020603050405020304" pitchFamily="18" charset="0"/>
                </a:rPr>
                <a:t> == 1</a:t>
              </a:r>
              <a:endParaRPr lang="zh-TW" altLang="en-US" sz="1200" dirty="0">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0B28A75C-2DD8-4DBB-9C9C-4C32C4D54BAD}"/>
                </a:ext>
              </a:extLst>
            </p:cNvPr>
            <p:cNvSpPr/>
            <p:nvPr/>
          </p:nvSpPr>
          <p:spPr>
            <a:xfrm>
              <a:off x="5626676" y="1195654"/>
              <a:ext cx="1080000" cy="1080000"/>
            </a:xfrm>
            <a:prstGeom prst="ellipse">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ysClr val="windowText" lastClr="000000"/>
                  </a:solidFill>
                  <a:latin typeface="Times New Roman" panose="02020603050405020304" pitchFamily="18" charset="0"/>
                  <a:cs typeface="Times New Roman" panose="02020603050405020304" pitchFamily="18" charset="0"/>
                </a:rPr>
                <a:t>IDLE</a:t>
              </a:r>
              <a:endParaRPr lang="zh-TW" altLang="en-US" sz="1200" dirty="0">
                <a:latin typeface="Times New Roman" panose="02020603050405020304" pitchFamily="18" charset="0"/>
                <a:cs typeface="Times New Roman" panose="02020603050405020304" pitchFamily="18" charset="0"/>
              </a:endParaRPr>
            </a:p>
          </p:txBody>
        </p:sp>
        <p:sp>
          <p:nvSpPr>
            <p:cNvPr id="81" name="橢圓 80">
              <a:extLst>
                <a:ext uri="{FF2B5EF4-FFF2-40B4-BE49-F238E27FC236}">
                  <a16:creationId xmlns:a16="http://schemas.microsoft.com/office/drawing/2014/main" id="{FD96BA39-6871-4836-AE02-CFAEE63EBAB0}"/>
                </a:ext>
              </a:extLst>
            </p:cNvPr>
            <p:cNvSpPr/>
            <p:nvPr/>
          </p:nvSpPr>
          <p:spPr>
            <a:xfrm>
              <a:off x="7579076" y="2570600"/>
              <a:ext cx="1080000" cy="1080000"/>
            </a:xfrm>
            <a:prstGeom prst="ellipse">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ysClr val="windowText" lastClr="000000"/>
                  </a:solidFill>
                  <a:latin typeface="Times New Roman" panose="02020603050405020304" pitchFamily="18" charset="0"/>
                  <a:cs typeface="Times New Roman" panose="02020603050405020304" pitchFamily="18" charset="0"/>
                </a:rPr>
                <a:t>H_KEY</a:t>
              </a:r>
              <a:endParaRPr lang="zh-TW" altLang="en-US" sz="1200" dirty="0">
                <a:solidFill>
                  <a:sysClr val="windowText" lastClr="000000"/>
                </a:solidFill>
                <a:latin typeface="Times New Roman" panose="02020603050405020304" pitchFamily="18" charset="0"/>
                <a:cs typeface="Times New Roman" panose="02020603050405020304" pitchFamily="18" charset="0"/>
              </a:endParaRPr>
            </a:p>
          </p:txBody>
        </p:sp>
        <p:sp>
          <p:nvSpPr>
            <p:cNvPr id="82" name="橢圓 81">
              <a:extLst>
                <a:ext uri="{FF2B5EF4-FFF2-40B4-BE49-F238E27FC236}">
                  <a16:creationId xmlns:a16="http://schemas.microsoft.com/office/drawing/2014/main" id="{4DCA12EB-EEDA-4916-B1A3-4318ECAAC741}"/>
                </a:ext>
              </a:extLst>
            </p:cNvPr>
            <p:cNvSpPr/>
            <p:nvPr/>
          </p:nvSpPr>
          <p:spPr>
            <a:xfrm>
              <a:off x="6897259" y="4795023"/>
              <a:ext cx="1080000" cy="1080000"/>
            </a:xfrm>
            <a:prstGeom prst="ellipse">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ysClr val="windowText" lastClr="000000"/>
                  </a:solidFill>
                  <a:latin typeface="Times New Roman" panose="02020603050405020304" pitchFamily="18" charset="0"/>
                  <a:cs typeface="Times New Roman" panose="02020603050405020304" pitchFamily="18" charset="0"/>
                </a:rPr>
                <a:t>J0</a:t>
              </a:r>
              <a:endParaRPr lang="zh-TW" altLang="en-US" sz="1200" dirty="0">
                <a:solidFill>
                  <a:sysClr val="windowText" lastClr="000000"/>
                </a:solidFill>
                <a:latin typeface="Times New Roman" panose="02020603050405020304" pitchFamily="18" charset="0"/>
                <a:cs typeface="Times New Roman" panose="02020603050405020304" pitchFamily="18" charset="0"/>
              </a:endParaRPr>
            </a:p>
          </p:txBody>
        </p:sp>
        <p:sp>
          <p:nvSpPr>
            <p:cNvPr id="83" name="橢圓 82">
              <a:extLst>
                <a:ext uri="{FF2B5EF4-FFF2-40B4-BE49-F238E27FC236}">
                  <a16:creationId xmlns:a16="http://schemas.microsoft.com/office/drawing/2014/main" id="{58FCC6DC-62AE-4E2A-9802-31951BB609DD}"/>
                </a:ext>
              </a:extLst>
            </p:cNvPr>
            <p:cNvSpPr/>
            <p:nvPr/>
          </p:nvSpPr>
          <p:spPr>
            <a:xfrm>
              <a:off x="4361813" y="4795023"/>
              <a:ext cx="1080000" cy="1080000"/>
            </a:xfrm>
            <a:prstGeom prst="ellipse">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ysClr val="windowText" lastClr="000000"/>
                  </a:solidFill>
                  <a:latin typeface="Times New Roman" panose="02020603050405020304" pitchFamily="18" charset="0"/>
                  <a:cs typeface="Times New Roman" panose="02020603050405020304" pitchFamily="18" charset="0"/>
                </a:rPr>
                <a:t>PRO</a:t>
              </a:r>
              <a:endParaRPr lang="zh-TW" altLang="en-US" sz="1200" dirty="0">
                <a:solidFill>
                  <a:sysClr val="windowText" lastClr="000000"/>
                </a:solidFill>
                <a:latin typeface="Times New Roman" panose="02020603050405020304" pitchFamily="18" charset="0"/>
                <a:cs typeface="Times New Roman" panose="02020603050405020304" pitchFamily="18" charset="0"/>
              </a:endParaRPr>
            </a:p>
          </p:txBody>
        </p:sp>
        <p:sp>
          <p:nvSpPr>
            <p:cNvPr id="84" name="橢圓 83">
              <a:extLst>
                <a:ext uri="{FF2B5EF4-FFF2-40B4-BE49-F238E27FC236}">
                  <a16:creationId xmlns:a16="http://schemas.microsoft.com/office/drawing/2014/main" id="{AD10C342-3A64-4745-BB4A-7385409D2097}"/>
                </a:ext>
              </a:extLst>
            </p:cNvPr>
            <p:cNvSpPr/>
            <p:nvPr/>
          </p:nvSpPr>
          <p:spPr>
            <a:xfrm>
              <a:off x="3674741" y="2570600"/>
              <a:ext cx="1080000" cy="1080000"/>
            </a:xfrm>
            <a:prstGeom prst="ellipse">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ysClr val="windowText" lastClr="000000"/>
                  </a:solidFill>
                  <a:latin typeface="Times New Roman" panose="02020603050405020304" pitchFamily="18" charset="0"/>
                  <a:cs typeface="Times New Roman" panose="02020603050405020304" pitchFamily="18" charset="0"/>
                </a:rPr>
                <a:t>FINISH</a:t>
              </a:r>
              <a:endParaRPr lang="zh-TW" altLang="en-US" sz="1200" dirty="0">
                <a:solidFill>
                  <a:sysClr val="windowText" lastClr="000000"/>
                </a:solidFill>
                <a:latin typeface="Times New Roman" panose="02020603050405020304" pitchFamily="18" charset="0"/>
                <a:cs typeface="Times New Roman" panose="02020603050405020304" pitchFamily="18" charset="0"/>
              </a:endParaRPr>
            </a:p>
          </p:txBody>
        </p:sp>
        <p:sp>
          <p:nvSpPr>
            <p:cNvPr id="85" name="文字方塊 84">
              <a:extLst>
                <a:ext uri="{FF2B5EF4-FFF2-40B4-BE49-F238E27FC236}">
                  <a16:creationId xmlns:a16="http://schemas.microsoft.com/office/drawing/2014/main" id="{CA27E121-5D9E-4066-8B82-C0C568842346}"/>
                </a:ext>
              </a:extLst>
            </p:cNvPr>
            <p:cNvSpPr txBox="1"/>
            <p:nvPr/>
          </p:nvSpPr>
          <p:spPr>
            <a:xfrm>
              <a:off x="7412876" y="1876128"/>
              <a:ext cx="866225" cy="276999"/>
            </a:xfrm>
            <a:prstGeom prst="rect">
              <a:avLst/>
            </a:prstGeom>
            <a:noFill/>
            <a:ln w="19050">
              <a:noFill/>
            </a:ln>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ready == 1</a:t>
              </a:r>
              <a:endParaRPr lang="zh-TW" altLang="en-US" sz="1200" dirty="0">
                <a:latin typeface="Times New Roman" panose="02020603050405020304" pitchFamily="18" charset="0"/>
                <a:cs typeface="Times New Roman" panose="02020603050405020304" pitchFamily="18" charset="0"/>
              </a:endParaRPr>
            </a:p>
          </p:txBody>
        </p:sp>
        <p:cxnSp>
          <p:nvCxnSpPr>
            <p:cNvPr id="86" name="直線單箭頭接點 85">
              <a:extLst>
                <a:ext uri="{FF2B5EF4-FFF2-40B4-BE49-F238E27FC236}">
                  <a16:creationId xmlns:a16="http://schemas.microsoft.com/office/drawing/2014/main" id="{1C63E217-FB94-4AFB-8DE4-FA5495D4D730}"/>
                </a:ext>
              </a:extLst>
            </p:cNvPr>
            <p:cNvCxnSpPr>
              <a:cxnSpLocks/>
              <a:stCxn id="80" idx="6"/>
              <a:endCxn id="81" idx="0"/>
            </p:cNvCxnSpPr>
            <p:nvPr/>
          </p:nvCxnSpPr>
          <p:spPr>
            <a:xfrm>
              <a:off x="6706676" y="1735654"/>
              <a:ext cx="1412400" cy="834946"/>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59142829-2250-4A4C-9773-8973BECCC475}"/>
                </a:ext>
              </a:extLst>
            </p:cNvPr>
            <p:cNvCxnSpPr>
              <a:cxnSpLocks/>
              <a:stCxn id="81" idx="4"/>
              <a:endCxn id="82" idx="7"/>
            </p:cNvCxnSpPr>
            <p:nvPr/>
          </p:nvCxnSpPr>
          <p:spPr>
            <a:xfrm flipH="1">
              <a:off x="7819097" y="3650600"/>
              <a:ext cx="299979" cy="1302585"/>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78BF472B-6EC9-4473-A009-58A58D5EAD6D}"/>
                </a:ext>
              </a:extLst>
            </p:cNvPr>
            <p:cNvCxnSpPr>
              <a:cxnSpLocks/>
              <a:stCxn id="82" idx="2"/>
              <a:endCxn id="83" idx="6"/>
            </p:cNvCxnSpPr>
            <p:nvPr/>
          </p:nvCxnSpPr>
          <p:spPr>
            <a:xfrm flipH="1">
              <a:off x="5441813" y="5335023"/>
              <a:ext cx="1455446"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64FF0A2C-4EA0-4FE5-B9D2-907717ADB6EB}"/>
                </a:ext>
              </a:extLst>
            </p:cNvPr>
            <p:cNvCxnSpPr>
              <a:cxnSpLocks/>
              <a:stCxn id="83" idx="1"/>
              <a:endCxn id="84" idx="4"/>
            </p:cNvCxnSpPr>
            <p:nvPr/>
          </p:nvCxnSpPr>
          <p:spPr>
            <a:xfrm flipH="1" flipV="1">
              <a:off x="4214741" y="3650600"/>
              <a:ext cx="305234" cy="1302585"/>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5E9ADC5B-BDF2-4915-8CE2-CD4DF0B94459}"/>
                </a:ext>
              </a:extLst>
            </p:cNvPr>
            <p:cNvCxnSpPr>
              <a:stCxn id="84" idx="0"/>
              <a:endCxn id="80" idx="2"/>
            </p:cNvCxnSpPr>
            <p:nvPr/>
          </p:nvCxnSpPr>
          <p:spPr>
            <a:xfrm flipV="1">
              <a:off x="4214741" y="1735654"/>
              <a:ext cx="1411935" cy="834946"/>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接點: 弧形 90">
              <a:extLst>
                <a:ext uri="{FF2B5EF4-FFF2-40B4-BE49-F238E27FC236}">
                  <a16:creationId xmlns:a16="http://schemas.microsoft.com/office/drawing/2014/main" id="{AFC49F80-255D-4852-9755-AD9ECF26660F}"/>
                </a:ext>
              </a:extLst>
            </p:cNvPr>
            <p:cNvCxnSpPr>
              <a:cxnSpLocks/>
              <a:stCxn id="83" idx="4"/>
              <a:endCxn id="83" idx="2"/>
            </p:cNvCxnSpPr>
            <p:nvPr/>
          </p:nvCxnSpPr>
          <p:spPr>
            <a:xfrm rot="5400000" flipH="1">
              <a:off x="4361813" y="5335023"/>
              <a:ext cx="540000" cy="540000"/>
            </a:xfrm>
            <a:prstGeom prst="curvedConnector4">
              <a:avLst>
                <a:gd name="adj1" fmla="val -80715"/>
                <a:gd name="adj2" fmla="val 178457"/>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910309E9-68CE-4F0F-953F-A8C5C641D3E0}"/>
                </a:ext>
              </a:extLst>
            </p:cNvPr>
            <p:cNvSpPr txBox="1"/>
            <p:nvPr/>
          </p:nvSpPr>
          <p:spPr>
            <a:xfrm>
              <a:off x="7977259" y="4163392"/>
              <a:ext cx="1368000" cy="276999"/>
            </a:xfrm>
            <a:prstGeom prst="rect">
              <a:avLst/>
            </a:prstGeom>
            <a:noFill/>
            <a:ln w="19050">
              <a:noFill/>
            </a:ln>
          </p:spPr>
          <p:txBody>
            <a:bodyPr wrap="square" rtlCol="0">
              <a:spAutoFit/>
            </a:bodyPr>
            <a:lstStyle/>
            <a:p>
              <a:pPr algn="ctr"/>
              <a:r>
                <a:rPr lang="en-US" altLang="zh-TW" sz="1200" dirty="0" err="1">
                  <a:latin typeface="Times New Roman" panose="02020603050405020304" pitchFamily="18" charset="0"/>
                  <a:cs typeface="Times New Roman" panose="02020603050405020304" pitchFamily="18" charset="0"/>
                </a:rPr>
                <a:t>aes_out_valid</a:t>
              </a:r>
              <a:r>
                <a:rPr lang="en-US" altLang="zh-TW" sz="1200" dirty="0">
                  <a:latin typeface="Times New Roman" panose="02020603050405020304" pitchFamily="18" charset="0"/>
                  <a:cs typeface="Times New Roman" panose="02020603050405020304" pitchFamily="18" charset="0"/>
                </a:rPr>
                <a:t> == 1</a:t>
              </a:r>
              <a:endParaRPr lang="zh-TW" altLang="en-US" sz="1200" dirty="0">
                <a:latin typeface="Times New Roman" panose="02020603050405020304" pitchFamily="18" charset="0"/>
                <a:cs typeface="Times New Roman" panose="02020603050405020304" pitchFamily="18" charset="0"/>
              </a:endParaRPr>
            </a:p>
          </p:txBody>
        </p:sp>
        <p:sp>
          <p:nvSpPr>
            <p:cNvPr id="93" name="文字方塊 92">
              <a:extLst>
                <a:ext uri="{FF2B5EF4-FFF2-40B4-BE49-F238E27FC236}">
                  <a16:creationId xmlns:a16="http://schemas.microsoft.com/office/drawing/2014/main" id="{07AED51C-CBC9-4175-BFAA-0995966293DC}"/>
                </a:ext>
              </a:extLst>
            </p:cNvPr>
            <p:cNvSpPr txBox="1"/>
            <p:nvPr/>
          </p:nvSpPr>
          <p:spPr>
            <a:xfrm>
              <a:off x="2993813" y="4163391"/>
              <a:ext cx="1368000" cy="276999"/>
            </a:xfrm>
            <a:prstGeom prst="rect">
              <a:avLst/>
            </a:prstGeom>
            <a:noFill/>
            <a:ln w="19050">
              <a:noFill/>
            </a:ln>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 </a:t>
              </a:r>
              <a:r>
                <a:rPr lang="en-US" altLang="zh-TW" sz="1200" dirty="0" err="1">
                  <a:latin typeface="Times New Roman" panose="02020603050405020304" pitchFamily="18" charset="0"/>
                  <a:cs typeface="Times New Roman" panose="02020603050405020304" pitchFamily="18" charset="0"/>
                </a:rPr>
                <a:t>in_type</a:t>
              </a:r>
              <a:r>
                <a:rPr lang="en-US" altLang="zh-TW" sz="1200" dirty="0">
                  <a:latin typeface="Times New Roman" panose="02020603050405020304" pitchFamily="18" charset="0"/>
                  <a:cs typeface="Times New Roman" panose="02020603050405020304" pitchFamily="18" charset="0"/>
                </a:rPr>
                <a:t> == `LEN</a:t>
              </a:r>
              <a:endParaRPr lang="zh-TW" altLang="en-US" sz="1200" dirty="0">
                <a:latin typeface="Times New Roman" panose="02020603050405020304" pitchFamily="18" charset="0"/>
                <a:cs typeface="Times New Roman" panose="02020603050405020304" pitchFamily="18" charset="0"/>
              </a:endParaRPr>
            </a:p>
          </p:txBody>
        </p:sp>
        <p:sp>
          <p:nvSpPr>
            <p:cNvPr id="94" name="文字方塊 93">
              <a:extLst>
                <a:ext uri="{FF2B5EF4-FFF2-40B4-BE49-F238E27FC236}">
                  <a16:creationId xmlns:a16="http://schemas.microsoft.com/office/drawing/2014/main" id="{84C895F6-8823-45A9-B8DB-4A21F549650E}"/>
                </a:ext>
              </a:extLst>
            </p:cNvPr>
            <p:cNvSpPr txBox="1"/>
            <p:nvPr/>
          </p:nvSpPr>
          <p:spPr>
            <a:xfrm>
              <a:off x="2567075" y="5875023"/>
              <a:ext cx="1368000" cy="276999"/>
            </a:xfrm>
            <a:prstGeom prst="rect">
              <a:avLst/>
            </a:prstGeom>
            <a:noFill/>
            <a:ln w="19050">
              <a:noFill/>
            </a:ln>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 </a:t>
              </a:r>
              <a:r>
                <a:rPr lang="en-US" altLang="zh-TW" sz="1200" dirty="0" err="1">
                  <a:latin typeface="Times New Roman" panose="02020603050405020304" pitchFamily="18" charset="0"/>
                  <a:cs typeface="Times New Roman" panose="02020603050405020304" pitchFamily="18" charset="0"/>
                </a:rPr>
                <a:t>in_type</a:t>
              </a:r>
              <a:r>
                <a:rPr lang="en-US" altLang="zh-TW" sz="1200" dirty="0">
                  <a:latin typeface="Times New Roman" panose="02020603050405020304" pitchFamily="18" charset="0"/>
                  <a:cs typeface="Times New Roman" panose="02020603050405020304" pitchFamily="18" charset="0"/>
                </a:rPr>
                <a:t> != `LEN</a:t>
              </a:r>
              <a:endParaRPr lang="zh-TW" altLang="en-US" sz="1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7276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320496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Block Cipher Operation</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4" y="399268"/>
            <a:ext cx="595035"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01</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94761815-D083-4836-94D9-C093FF2C91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970" y="5015251"/>
            <a:ext cx="4426000" cy="1440000"/>
          </a:xfrm>
          <a:prstGeom prst="rect">
            <a:avLst/>
          </a:prstGeom>
        </p:spPr>
      </p:pic>
      <p:pic>
        <p:nvPicPr>
          <p:cNvPr id="7" name="圖片 6">
            <a:extLst>
              <a:ext uri="{FF2B5EF4-FFF2-40B4-BE49-F238E27FC236}">
                <a16:creationId xmlns:a16="http://schemas.microsoft.com/office/drawing/2014/main" id="{1295C33D-336B-4D6E-B57A-FDA763ADB9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4994" y="696032"/>
            <a:ext cx="4806648" cy="1440000"/>
          </a:xfrm>
          <a:prstGeom prst="rect">
            <a:avLst/>
          </a:prstGeom>
        </p:spPr>
      </p:pic>
      <p:pic>
        <p:nvPicPr>
          <p:cNvPr id="12" name="圖片 11">
            <a:extLst>
              <a:ext uri="{FF2B5EF4-FFF2-40B4-BE49-F238E27FC236}">
                <a16:creationId xmlns:a16="http://schemas.microsoft.com/office/drawing/2014/main" id="{2B64675C-3809-4278-975A-A118808CEC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2214" y="5015062"/>
            <a:ext cx="4413739" cy="1440000"/>
          </a:xfrm>
          <a:prstGeom prst="rect">
            <a:avLst/>
          </a:prstGeom>
        </p:spPr>
      </p:pic>
      <p:pic>
        <p:nvPicPr>
          <p:cNvPr id="19" name="圖片 18">
            <a:extLst>
              <a:ext uri="{FF2B5EF4-FFF2-40B4-BE49-F238E27FC236}">
                <a16:creationId xmlns:a16="http://schemas.microsoft.com/office/drawing/2014/main" id="{DC9EFDC4-837C-4987-BA27-1517559714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2458" y="2855461"/>
            <a:ext cx="4673300" cy="1440000"/>
          </a:xfrm>
          <a:prstGeom prst="rect">
            <a:avLst/>
          </a:prstGeom>
        </p:spPr>
      </p:pic>
      <p:pic>
        <p:nvPicPr>
          <p:cNvPr id="23" name="圖片 22">
            <a:extLst>
              <a:ext uri="{FF2B5EF4-FFF2-40B4-BE49-F238E27FC236}">
                <a16:creationId xmlns:a16="http://schemas.microsoft.com/office/drawing/2014/main" id="{B8AC0C80-FBB6-4D46-AC47-CF11394F82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20686" y="2855173"/>
            <a:ext cx="4415267" cy="1440000"/>
          </a:xfrm>
          <a:prstGeom prst="rect">
            <a:avLst/>
          </a:prstGeom>
        </p:spPr>
      </p:pic>
      <p:sp>
        <p:nvSpPr>
          <p:cNvPr id="28" name="文字方塊 27">
            <a:extLst>
              <a:ext uri="{FF2B5EF4-FFF2-40B4-BE49-F238E27FC236}">
                <a16:creationId xmlns:a16="http://schemas.microsoft.com/office/drawing/2014/main" id="{9AF90D2C-9005-469B-A24E-B47E8B3A10BB}"/>
              </a:ext>
            </a:extLst>
          </p:cNvPr>
          <p:cNvSpPr txBox="1"/>
          <p:nvPr/>
        </p:nvSpPr>
        <p:spPr>
          <a:xfrm>
            <a:off x="2311173" y="2515304"/>
            <a:ext cx="2010487" cy="338554"/>
          </a:xfrm>
          <a:prstGeom prst="rect">
            <a:avLst/>
          </a:prstGeom>
          <a:noFill/>
        </p:spPr>
        <p:txBody>
          <a:bodyPr wrap="none" rtlCol="0">
            <a:spAutoFit/>
          </a:bodyPr>
          <a:lstStyle/>
          <a:p>
            <a:r>
              <a:rPr lang="en-US" altLang="zh-TW" sz="1600" dirty="0">
                <a:latin typeface="Times New Roman" panose="02020603050405020304" pitchFamily="18" charset="0"/>
                <a:cs typeface="Times New Roman" panose="02020603050405020304" pitchFamily="18" charset="0"/>
              </a:rPr>
              <a:t>Electronic Code Book</a:t>
            </a:r>
          </a:p>
        </p:txBody>
      </p:sp>
      <p:sp>
        <p:nvSpPr>
          <p:cNvPr id="29" name="文字方塊 28">
            <a:extLst>
              <a:ext uri="{FF2B5EF4-FFF2-40B4-BE49-F238E27FC236}">
                <a16:creationId xmlns:a16="http://schemas.microsoft.com/office/drawing/2014/main" id="{8D938D94-1794-4B76-A8B5-97E90A2DE139}"/>
              </a:ext>
            </a:extLst>
          </p:cNvPr>
          <p:cNvSpPr txBox="1"/>
          <p:nvPr/>
        </p:nvSpPr>
        <p:spPr>
          <a:xfrm>
            <a:off x="2311172" y="4676095"/>
            <a:ext cx="2090637" cy="338554"/>
          </a:xfrm>
          <a:prstGeom prst="rect">
            <a:avLst/>
          </a:prstGeom>
          <a:noFill/>
        </p:spPr>
        <p:txBody>
          <a:bodyPr wrap="none" rtlCol="0">
            <a:spAutoFit/>
          </a:bodyPr>
          <a:lstStyle/>
          <a:p>
            <a:r>
              <a:rPr lang="en-US" altLang="zh-TW" sz="1600" dirty="0">
                <a:latin typeface="Times New Roman" panose="02020603050405020304" pitchFamily="18" charset="0"/>
                <a:cs typeface="Times New Roman" panose="02020603050405020304" pitchFamily="18" charset="0"/>
              </a:rPr>
              <a:t>Cipher Block Chaining</a:t>
            </a:r>
          </a:p>
        </p:txBody>
      </p:sp>
      <p:sp>
        <p:nvSpPr>
          <p:cNvPr id="30" name="文字方塊 29">
            <a:extLst>
              <a:ext uri="{FF2B5EF4-FFF2-40B4-BE49-F238E27FC236}">
                <a16:creationId xmlns:a16="http://schemas.microsoft.com/office/drawing/2014/main" id="{A7A0155A-9A0D-407E-9658-322343835775}"/>
              </a:ext>
            </a:extLst>
          </p:cNvPr>
          <p:cNvSpPr txBox="1"/>
          <p:nvPr/>
        </p:nvSpPr>
        <p:spPr>
          <a:xfrm>
            <a:off x="8135825" y="354559"/>
            <a:ext cx="1491114" cy="338554"/>
          </a:xfrm>
          <a:prstGeom prst="rect">
            <a:avLst/>
          </a:prstGeom>
          <a:noFill/>
        </p:spPr>
        <p:txBody>
          <a:bodyPr wrap="none" rtlCol="0">
            <a:spAutoFit/>
          </a:bodyPr>
          <a:lstStyle/>
          <a:p>
            <a:r>
              <a:rPr lang="en-US" altLang="zh-TW" sz="1600" dirty="0">
                <a:latin typeface="Times New Roman" panose="02020603050405020304" pitchFamily="18" charset="0"/>
                <a:cs typeface="Times New Roman" panose="02020603050405020304" pitchFamily="18" charset="0"/>
              </a:rPr>
              <a:t>Cipher </a:t>
            </a:r>
            <a:r>
              <a:rPr lang="en-US" altLang="zh-TW" sz="1600" dirty="0" err="1">
                <a:latin typeface="Times New Roman" panose="02020603050405020304" pitchFamily="18" charset="0"/>
                <a:cs typeface="Times New Roman" panose="02020603050405020304" pitchFamily="18" charset="0"/>
              </a:rPr>
              <a:t>Feedbak</a:t>
            </a:r>
            <a:endParaRPr lang="en-US" altLang="zh-TW" sz="1600" dirty="0">
              <a:latin typeface="Times New Roman" panose="02020603050405020304" pitchFamily="18" charset="0"/>
              <a:cs typeface="Times New Roman" panose="02020603050405020304" pitchFamily="18" charset="0"/>
            </a:endParaRPr>
          </a:p>
        </p:txBody>
      </p:sp>
      <p:sp>
        <p:nvSpPr>
          <p:cNvPr id="31" name="文字方塊 30">
            <a:extLst>
              <a:ext uri="{FF2B5EF4-FFF2-40B4-BE49-F238E27FC236}">
                <a16:creationId xmlns:a16="http://schemas.microsoft.com/office/drawing/2014/main" id="{46564BFA-A004-44B8-829D-039C24D6EA3F}"/>
              </a:ext>
            </a:extLst>
          </p:cNvPr>
          <p:cNvSpPr txBox="1"/>
          <p:nvPr/>
        </p:nvSpPr>
        <p:spPr>
          <a:xfrm>
            <a:off x="8131465" y="2514714"/>
            <a:ext cx="1593706" cy="338554"/>
          </a:xfrm>
          <a:prstGeom prst="rect">
            <a:avLst/>
          </a:prstGeom>
          <a:noFill/>
        </p:spPr>
        <p:txBody>
          <a:bodyPr wrap="none" rtlCol="0">
            <a:spAutoFit/>
          </a:bodyPr>
          <a:lstStyle/>
          <a:p>
            <a:r>
              <a:rPr lang="en-US" altLang="zh-TW" sz="1600" dirty="0">
                <a:latin typeface="Times New Roman" panose="02020603050405020304" pitchFamily="18" charset="0"/>
                <a:cs typeface="Times New Roman" panose="02020603050405020304" pitchFamily="18" charset="0"/>
              </a:rPr>
              <a:t>Output Feedback</a:t>
            </a:r>
          </a:p>
        </p:txBody>
      </p:sp>
      <p:sp>
        <p:nvSpPr>
          <p:cNvPr id="32" name="文字方塊 31">
            <a:extLst>
              <a:ext uri="{FF2B5EF4-FFF2-40B4-BE49-F238E27FC236}">
                <a16:creationId xmlns:a16="http://schemas.microsoft.com/office/drawing/2014/main" id="{2DC1CE8F-CE14-4639-9E93-4C24A0C6CA95}"/>
              </a:ext>
            </a:extLst>
          </p:cNvPr>
          <p:cNvSpPr txBox="1"/>
          <p:nvPr/>
        </p:nvSpPr>
        <p:spPr>
          <a:xfrm>
            <a:off x="8229697" y="4676508"/>
            <a:ext cx="1397242" cy="338554"/>
          </a:xfrm>
          <a:prstGeom prst="rect">
            <a:avLst/>
          </a:prstGeom>
          <a:noFill/>
        </p:spPr>
        <p:txBody>
          <a:bodyPr wrap="none" rtlCol="0">
            <a:spAutoFit/>
          </a:bodyPr>
          <a:lstStyle/>
          <a:p>
            <a:r>
              <a:rPr lang="en-US" altLang="zh-TW" sz="1600" dirty="0">
                <a:latin typeface="Times New Roman" panose="02020603050405020304" pitchFamily="18" charset="0"/>
                <a:cs typeface="Times New Roman" panose="02020603050405020304" pitchFamily="18" charset="0"/>
              </a:rPr>
              <a:t>Counter Mode</a:t>
            </a:r>
            <a:endParaRPr lang="zh-CN" altLang="en-US" sz="1600" dirty="0">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F86B4421-03CF-4980-9B8C-ADBD12C56EF4}"/>
              </a:ext>
            </a:extLst>
          </p:cNvPr>
          <p:cNvSpPr/>
          <p:nvPr/>
        </p:nvSpPr>
        <p:spPr>
          <a:xfrm>
            <a:off x="1776427" y="1773004"/>
            <a:ext cx="3600000" cy="360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008C6C1E-51FF-4740-B898-D413457F9A38}"/>
                  </a:ext>
                </a:extLst>
              </p:cNvPr>
              <p:cNvSpPr/>
              <p:nvPr/>
            </p:nvSpPr>
            <p:spPr>
              <a:xfrm>
                <a:off x="1777938" y="1773004"/>
                <a:ext cx="432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sSub>
                        <m:sSubPr>
                          <m:ctrlPr>
                            <a:rPr lang="en-US" altLang="zh-TW" sz="1200" i="1" dirty="0" smtClean="0">
                              <a:solidFill>
                                <a:schemeClr val="tx1"/>
                              </a:solidFill>
                              <a:latin typeface="Cambria Math" panose="02040503050406030204" pitchFamily="18" charset="0"/>
                              <a:cs typeface="Times New Roman" panose="02020603050405020304" pitchFamily="18" charset="0"/>
                            </a:rPr>
                          </m:ctrlPr>
                        </m:sSubPr>
                        <m:e>
                          <m:r>
                            <m:rPr>
                              <m:sty m:val="p"/>
                            </m:rPr>
                            <a:rPr lang="en-US" altLang="zh-TW" sz="1200" b="0" i="0" dirty="0" smtClean="0">
                              <a:solidFill>
                                <a:schemeClr val="tx1"/>
                              </a:solidFill>
                              <a:latin typeface="Cambria Math" panose="02040503050406030204" pitchFamily="18" charset="0"/>
                              <a:cs typeface="Times New Roman" panose="02020603050405020304" pitchFamily="18" charset="0"/>
                            </a:rPr>
                            <m:t>B</m:t>
                          </m:r>
                        </m:e>
                        <m:sub>
                          <m:r>
                            <a:rPr lang="en-US" altLang="zh-TW" sz="1200" b="0" i="1" dirty="0" smtClean="0">
                              <a:solidFill>
                                <a:schemeClr val="tx1"/>
                              </a:solidFill>
                              <a:latin typeface="Cambria Math" panose="02040503050406030204" pitchFamily="18" charset="0"/>
                              <a:cs typeface="Times New Roman" panose="02020603050405020304" pitchFamily="18" charset="0"/>
                            </a:rPr>
                            <m:t>1</m:t>
                          </m:r>
                        </m:sub>
                      </m:sSub>
                    </m:oMath>
                  </m:oMathPara>
                </a14:m>
                <a:endParaRPr lang="zh-TW"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4" name="矩形 33">
                <a:extLst>
                  <a:ext uri="{FF2B5EF4-FFF2-40B4-BE49-F238E27FC236}">
                    <a16:creationId xmlns:a16="http://schemas.microsoft.com/office/drawing/2014/main" id="{008C6C1E-51FF-4740-B898-D413457F9A38}"/>
                  </a:ext>
                </a:extLst>
              </p:cNvPr>
              <p:cNvSpPr>
                <a:spLocks noRot="1" noChangeAspect="1" noMove="1" noResize="1" noEditPoints="1" noAdjustHandles="1" noChangeArrowheads="1" noChangeShapeType="1" noTextEdit="1"/>
              </p:cNvSpPr>
              <p:nvPr/>
            </p:nvSpPr>
            <p:spPr>
              <a:xfrm>
                <a:off x="1777938" y="1773004"/>
                <a:ext cx="432000" cy="360000"/>
              </a:xfrm>
              <a:prstGeom prst="rect">
                <a:avLst/>
              </a:prstGeom>
              <a:blipFill>
                <a:blip r:embed="rId9"/>
                <a:stretch>
                  <a:fillRect/>
                </a:stretch>
              </a:blipFill>
              <a:ln>
                <a:solidFill>
                  <a:schemeClr val="tx1"/>
                </a:solidFill>
              </a:ln>
            </p:spPr>
            <p:txBody>
              <a:bodyPr/>
              <a:lstStyle/>
              <a:p>
                <a:r>
                  <a:rPr lang="zh-TW" altLang="en-US">
                    <a:noFill/>
                  </a:rPr>
                  <a:t> </a:t>
                </a:r>
              </a:p>
            </p:txBody>
          </p:sp>
        </mc:Fallback>
      </mc:AlternateContent>
      <p:sp>
        <p:nvSpPr>
          <p:cNvPr id="35" name="左大括弧 34">
            <a:extLst>
              <a:ext uri="{FF2B5EF4-FFF2-40B4-BE49-F238E27FC236}">
                <a16:creationId xmlns:a16="http://schemas.microsoft.com/office/drawing/2014/main" id="{24E01BA4-0ACE-4B35-BB58-690729F83AEC}"/>
              </a:ext>
            </a:extLst>
          </p:cNvPr>
          <p:cNvSpPr/>
          <p:nvPr/>
        </p:nvSpPr>
        <p:spPr>
          <a:xfrm rot="5400000" flipV="1">
            <a:off x="3468337" y="-206191"/>
            <a:ext cx="216000" cy="360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7BFC22BE-9D17-439B-95FC-368200420539}"/>
              </a:ext>
            </a:extLst>
          </p:cNvPr>
          <p:cNvSpPr txBox="1"/>
          <p:nvPr/>
        </p:nvSpPr>
        <p:spPr>
          <a:xfrm>
            <a:off x="3330625" y="1207203"/>
            <a:ext cx="492444" cy="276999"/>
          </a:xfrm>
          <a:prstGeom prst="rect">
            <a:avLst/>
          </a:prstGeom>
          <a:noFill/>
        </p:spPr>
        <p:txBody>
          <a:bodyPr wrap="none" rtlCol="0">
            <a:spAutoFit/>
          </a:bodyPr>
          <a:lstStyle/>
          <a:p>
            <a:pPr algn="ctr"/>
            <a:r>
              <a:rPr lang="en-US" altLang="zh-TW" sz="1200" dirty="0">
                <a:latin typeface="Times New Roman" panose="02020603050405020304" pitchFamily="18" charset="0"/>
                <a:cs typeface="Times New Roman" panose="02020603050405020304" pitchFamily="18" charset="0"/>
              </a:rPr>
              <a:t>128n</a:t>
            </a:r>
            <a:endParaRPr lang="zh-TW"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016821A5-C8FA-4735-827F-44C83C74837E}"/>
                  </a:ext>
                </a:extLst>
              </p:cNvPr>
              <p:cNvSpPr/>
              <p:nvPr/>
            </p:nvSpPr>
            <p:spPr>
              <a:xfrm>
                <a:off x="2211449" y="1773004"/>
                <a:ext cx="432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sSub>
                        <m:sSubPr>
                          <m:ctrlPr>
                            <a:rPr lang="en-US" altLang="zh-TW" sz="1200" i="1" dirty="0" smtClean="0">
                              <a:solidFill>
                                <a:schemeClr val="tx1"/>
                              </a:solidFill>
                              <a:latin typeface="Cambria Math" panose="02040503050406030204" pitchFamily="18" charset="0"/>
                              <a:cs typeface="Times New Roman" panose="02020603050405020304" pitchFamily="18" charset="0"/>
                            </a:rPr>
                          </m:ctrlPr>
                        </m:sSubPr>
                        <m:e>
                          <m:r>
                            <m:rPr>
                              <m:sty m:val="p"/>
                            </m:rPr>
                            <a:rPr lang="en-US" altLang="zh-TW" sz="1200" b="0" i="0" dirty="0" smtClean="0">
                              <a:solidFill>
                                <a:schemeClr val="tx1"/>
                              </a:solidFill>
                              <a:latin typeface="Cambria Math" panose="02040503050406030204" pitchFamily="18" charset="0"/>
                              <a:cs typeface="Times New Roman" panose="02020603050405020304" pitchFamily="18" charset="0"/>
                            </a:rPr>
                            <m:t>B</m:t>
                          </m:r>
                        </m:e>
                        <m:sub>
                          <m:r>
                            <a:rPr lang="en-US" altLang="zh-TW" sz="1200" b="0" i="1" dirty="0" smtClean="0">
                              <a:solidFill>
                                <a:schemeClr val="tx1"/>
                              </a:solidFill>
                              <a:latin typeface="Cambria Math" panose="02040503050406030204" pitchFamily="18" charset="0"/>
                              <a:cs typeface="Times New Roman" panose="02020603050405020304" pitchFamily="18" charset="0"/>
                            </a:rPr>
                            <m:t>2</m:t>
                          </m:r>
                        </m:sub>
                      </m:sSub>
                    </m:oMath>
                  </m:oMathPara>
                </a14:m>
                <a:endParaRPr lang="zh-TW"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7" name="矩形 36">
                <a:extLst>
                  <a:ext uri="{FF2B5EF4-FFF2-40B4-BE49-F238E27FC236}">
                    <a16:creationId xmlns:a16="http://schemas.microsoft.com/office/drawing/2014/main" id="{016821A5-C8FA-4735-827F-44C83C74837E}"/>
                  </a:ext>
                </a:extLst>
              </p:cNvPr>
              <p:cNvSpPr>
                <a:spLocks noRot="1" noChangeAspect="1" noMove="1" noResize="1" noEditPoints="1" noAdjustHandles="1" noChangeArrowheads="1" noChangeShapeType="1" noTextEdit="1"/>
              </p:cNvSpPr>
              <p:nvPr/>
            </p:nvSpPr>
            <p:spPr>
              <a:xfrm>
                <a:off x="2211449" y="1773004"/>
                <a:ext cx="432000" cy="360000"/>
              </a:xfrm>
              <a:prstGeom prst="rect">
                <a:avLst/>
              </a:prstGeom>
              <a:blipFill>
                <a:blip r:embed="rId10"/>
                <a:stretch>
                  <a:fillRect/>
                </a:stretch>
              </a:blipFill>
              <a:ln>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E413D5E5-E67C-437E-A970-5BA2F42353FF}"/>
                  </a:ext>
                </a:extLst>
              </p:cNvPr>
              <p:cNvSpPr/>
              <p:nvPr/>
            </p:nvSpPr>
            <p:spPr>
              <a:xfrm>
                <a:off x="4944337" y="1773004"/>
                <a:ext cx="432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sSub>
                        <m:sSubPr>
                          <m:ctrlPr>
                            <a:rPr lang="en-US" altLang="zh-TW" sz="1200" i="1" dirty="0" smtClean="0">
                              <a:solidFill>
                                <a:schemeClr val="tx1"/>
                              </a:solidFill>
                              <a:latin typeface="Cambria Math" panose="02040503050406030204" pitchFamily="18" charset="0"/>
                              <a:cs typeface="Times New Roman" panose="02020603050405020304" pitchFamily="18" charset="0"/>
                            </a:rPr>
                          </m:ctrlPr>
                        </m:sSubPr>
                        <m:e>
                          <m:r>
                            <m:rPr>
                              <m:sty m:val="p"/>
                            </m:rPr>
                            <a:rPr lang="en-US" altLang="zh-TW" sz="1200" b="0" i="0" dirty="0" smtClean="0">
                              <a:solidFill>
                                <a:schemeClr val="tx1"/>
                              </a:solidFill>
                              <a:latin typeface="Cambria Math" panose="02040503050406030204" pitchFamily="18" charset="0"/>
                              <a:cs typeface="Times New Roman" panose="02020603050405020304" pitchFamily="18" charset="0"/>
                            </a:rPr>
                            <m:t>B</m:t>
                          </m:r>
                        </m:e>
                        <m:sub>
                          <m:r>
                            <a:rPr lang="en-US" altLang="zh-TW" sz="1200" b="0" i="1" dirty="0" smtClean="0">
                              <a:solidFill>
                                <a:schemeClr val="tx1"/>
                              </a:solidFill>
                              <a:latin typeface="Cambria Math" panose="02040503050406030204" pitchFamily="18" charset="0"/>
                              <a:cs typeface="Times New Roman" panose="02020603050405020304" pitchFamily="18" charset="0"/>
                            </a:rPr>
                            <m:t>𝑛</m:t>
                          </m:r>
                        </m:sub>
                      </m:sSub>
                    </m:oMath>
                  </m:oMathPara>
                </a14:m>
                <a:endParaRPr lang="zh-TW"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8" name="矩形 37">
                <a:extLst>
                  <a:ext uri="{FF2B5EF4-FFF2-40B4-BE49-F238E27FC236}">
                    <a16:creationId xmlns:a16="http://schemas.microsoft.com/office/drawing/2014/main" id="{E413D5E5-E67C-437E-A970-5BA2F42353FF}"/>
                  </a:ext>
                </a:extLst>
              </p:cNvPr>
              <p:cNvSpPr>
                <a:spLocks noRot="1" noChangeAspect="1" noMove="1" noResize="1" noEditPoints="1" noAdjustHandles="1" noChangeArrowheads="1" noChangeShapeType="1" noTextEdit="1"/>
              </p:cNvSpPr>
              <p:nvPr/>
            </p:nvSpPr>
            <p:spPr>
              <a:xfrm>
                <a:off x="4944337" y="1773004"/>
                <a:ext cx="432000" cy="360000"/>
              </a:xfrm>
              <a:prstGeom prst="rect">
                <a:avLst/>
              </a:prstGeom>
              <a:blipFill>
                <a:blip r:embed="rId11"/>
                <a:stretch>
                  <a:fillRect/>
                </a:stretch>
              </a:blipFill>
              <a:ln>
                <a:solidFill>
                  <a:schemeClr val="tx1"/>
                </a:solidFill>
              </a:ln>
            </p:spPr>
            <p:txBody>
              <a:bodyPr/>
              <a:lstStyle/>
              <a:p>
                <a:r>
                  <a:rPr lang="zh-TW" altLang="en-US">
                    <a:noFill/>
                  </a:rPr>
                  <a:t> </a:t>
                </a:r>
              </a:p>
            </p:txBody>
          </p:sp>
        </mc:Fallback>
      </mc:AlternateContent>
      <p:sp>
        <p:nvSpPr>
          <p:cNvPr id="39" name="文字方塊 38">
            <a:extLst>
              <a:ext uri="{FF2B5EF4-FFF2-40B4-BE49-F238E27FC236}">
                <a16:creationId xmlns:a16="http://schemas.microsoft.com/office/drawing/2014/main" id="{382138D1-E1B8-4728-9229-A8717AEF2E26}"/>
              </a:ext>
            </a:extLst>
          </p:cNvPr>
          <p:cNvSpPr txBox="1"/>
          <p:nvPr/>
        </p:nvSpPr>
        <p:spPr>
          <a:xfrm>
            <a:off x="3586272" y="1774077"/>
            <a:ext cx="415498" cy="335989"/>
          </a:xfrm>
          <a:prstGeom prst="rect">
            <a:avLst/>
          </a:prstGeom>
          <a:noFill/>
        </p:spPr>
        <p:txBody>
          <a:bodyPr wrap="none" rtlCol="0">
            <a:spAutoFit/>
          </a:bodyPr>
          <a:lstStyle/>
          <a:p>
            <a:pPr algn="ctr">
              <a:lnSpc>
                <a:spcPts val="1900"/>
              </a:lnSpc>
            </a:pPr>
            <a:r>
              <a:rPr lang="en-US" altLang="zh-TW" b="1" dirty="0">
                <a:latin typeface="Times New Roman" panose="02020603050405020304" pitchFamily="18" charset="0"/>
                <a:cs typeface="Times New Roman" panose="02020603050405020304" pitchFamily="18" charset="0"/>
              </a:rPr>
              <a:t>…</a:t>
            </a:r>
            <a:endParaRPr lang="zh-TW"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2631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animBg="1"/>
      <p:bldP spid="34" grpId="0" animBg="1"/>
      <p:bldP spid="35" grpId="0" animBg="1"/>
      <p:bldP spid="36" grpId="0"/>
      <p:bldP spid="37" grpId="0" animBg="1"/>
      <p:bldP spid="38" grpId="0" animBg="1"/>
      <p:bldP spid="39"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320496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Galois Field</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46C61B24-46B7-404F-864F-800874E14D95}"/>
                  </a:ext>
                </a:extLst>
              </p:cNvPr>
              <p:cNvSpPr txBox="1"/>
              <p:nvPr/>
            </p:nvSpPr>
            <p:spPr>
              <a:xfrm>
                <a:off x="346623" y="1281801"/>
                <a:ext cx="8817203" cy="5060360"/>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altLang="zh-CN" b="1" dirty="0">
                    <a:latin typeface="Times New Roman" panose="02020603050405020304" pitchFamily="18" charset="0"/>
                    <a:ea typeface="微软雅黑" pitchFamily="34" charset="-122"/>
                    <a:cs typeface="Times New Roman" panose="02020603050405020304" pitchFamily="18" charset="0"/>
                  </a:rPr>
                  <a:t>GF</a:t>
                </a:r>
                <a14:m>
                  <m:oMath xmlns:m="http://schemas.openxmlformats.org/officeDocument/2006/math">
                    <m:d>
                      <m:dPr>
                        <m:ctrlPr>
                          <a:rPr lang="en-US" altLang="zh-CN" b="1" i="1" smtClean="0">
                            <a:latin typeface="Cambria Math" panose="02040503050406030204" pitchFamily="18" charset="0"/>
                            <a:ea typeface="微软雅黑" pitchFamily="34" charset="-122"/>
                            <a:cs typeface="Times New Roman" panose="02020603050405020304" pitchFamily="18" charset="0"/>
                          </a:rPr>
                        </m:ctrlPr>
                      </m:dPr>
                      <m:e>
                        <m:sSup>
                          <m:sSupPr>
                            <m:ctrlPr>
                              <a:rPr lang="en-US" altLang="zh-CN" b="1" i="1" smtClean="0">
                                <a:latin typeface="Cambria Math" panose="02040503050406030204" pitchFamily="18" charset="0"/>
                                <a:ea typeface="微软雅黑" pitchFamily="34" charset="-122"/>
                                <a:cs typeface="Times New Roman" panose="02020603050405020304" pitchFamily="18" charset="0"/>
                              </a:rPr>
                            </m:ctrlPr>
                          </m:sSupPr>
                          <m:e>
                            <m:r>
                              <a:rPr lang="en-US" altLang="zh-CN" b="1" i="1" smtClean="0">
                                <a:latin typeface="Cambria Math" panose="02040503050406030204" pitchFamily="18" charset="0"/>
                                <a:ea typeface="微软雅黑" pitchFamily="34" charset="-122"/>
                                <a:cs typeface="Times New Roman" panose="02020603050405020304" pitchFamily="18" charset="0"/>
                              </a:rPr>
                              <m:t>𝟐</m:t>
                            </m:r>
                          </m:e>
                          <m:sup>
                            <m:r>
                              <a:rPr lang="en-US" altLang="zh-CN" b="1" i="1" smtClean="0">
                                <a:latin typeface="Cambria Math" panose="02040503050406030204" pitchFamily="18" charset="0"/>
                                <a:ea typeface="微软雅黑" pitchFamily="34" charset="-122"/>
                                <a:cs typeface="Times New Roman" panose="02020603050405020304" pitchFamily="18" charset="0"/>
                              </a:rPr>
                              <m:t>𝟖</m:t>
                            </m:r>
                          </m:sup>
                        </m:sSup>
                      </m:e>
                    </m:d>
                  </m:oMath>
                </a14:m>
                <a:r>
                  <a:rPr lang="en-US" altLang="zh-CN" b="1" dirty="0">
                    <a:latin typeface="Times New Roman" panose="02020603050405020304" pitchFamily="18" charset="0"/>
                    <a:ea typeface="微软雅黑" pitchFamily="34" charset="-122"/>
                    <a:cs typeface="Times New Roman" panose="02020603050405020304" pitchFamily="18" charset="0"/>
                  </a:rPr>
                  <a:t> definition</a:t>
                </a:r>
              </a:p>
              <a:p>
                <a:pPr lvl="1">
                  <a:lnSpc>
                    <a:spcPct val="150000"/>
                  </a:lnSpc>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ea typeface="微软雅黑" pitchFamily="34" charset="-122"/>
                              <a:cs typeface="Times New Roman" panose="02020603050405020304" pitchFamily="18" charset="0"/>
                            </a:rPr>
                          </m:ctrlPr>
                        </m:sSubPr>
                        <m:e>
                          <m:r>
                            <a:rPr lang="en-US" altLang="zh-CN" b="1" i="1" smtClean="0">
                              <a:latin typeface="Cambria Math" panose="02040503050406030204" pitchFamily="18" charset="0"/>
                              <a:ea typeface="微软雅黑" pitchFamily="34" charset="-122"/>
                              <a:cs typeface="Times New Roman" panose="02020603050405020304" pitchFamily="18" charset="0"/>
                            </a:rPr>
                            <m:t>𝒂</m:t>
                          </m:r>
                        </m:e>
                        <m:sub>
                          <m:r>
                            <a:rPr lang="en-US" altLang="zh-CN" b="1" i="1" smtClean="0">
                              <a:latin typeface="Cambria Math" panose="02040503050406030204" pitchFamily="18" charset="0"/>
                              <a:ea typeface="微软雅黑" pitchFamily="34" charset="-122"/>
                              <a:cs typeface="Times New Roman" panose="02020603050405020304" pitchFamily="18" charset="0"/>
                            </a:rPr>
                            <m:t>𝟕</m:t>
                          </m:r>
                        </m:sub>
                      </m:sSub>
                      <m:sSup>
                        <m:sSupPr>
                          <m:ctrlPr>
                            <a:rPr lang="en-US" altLang="zh-CN" b="1" i="1" smtClean="0">
                              <a:latin typeface="Cambria Math" panose="02040503050406030204" pitchFamily="18" charset="0"/>
                              <a:ea typeface="微软雅黑" pitchFamily="34" charset="-122"/>
                              <a:cs typeface="Times New Roman" panose="02020603050405020304" pitchFamily="18" charset="0"/>
                            </a:rPr>
                          </m:ctrlPr>
                        </m:sSupPr>
                        <m:e>
                          <m:r>
                            <a:rPr lang="en-US" altLang="zh-CN" b="1" i="1" smtClean="0">
                              <a:latin typeface="Cambria Math" panose="02040503050406030204" pitchFamily="18" charset="0"/>
                              <a:ea typeface="微软雅黑" pitchFamily="34" charset="-122"/>
                              <a:cs typeface="Times New Roman" panose="02020603050405020304" pitchFamily="18" charset="0"/>
                            </a:rPr>
                            <m:t>𝒙</m:t>
                          </m:r>
                        </m:e>
                        <m:sup>
                          <m:r>
                            <a:rPr lang="en-US" altLang="zh-CN" b="1" i="1" smtClean="0">
                              <a:latin typeface="Cambria Math" panose="02040503050406030204" pitchFamily="18" charset="0"/>
                              <a:ea typeface="微软雅黑" pitchFamily="34" charset="-122"/>
                              <a:cs typeface="Times New Roman" panose="02020603050405020304" pitchFamily="18" charset="0"/>
                            </a:rPr>
                            <m:t>𝟕</m:t>
                          </m:r>
                        </m:sup>
                      </m:sSup>
                      <m:r>
                        <a:rPr lang="en-US" altLang="zh-CN" b="1" i="0" smtClean="0">
                          <a:latin typeface="Cambria Math" panose="02040503050406030204" pitchFamily="18" charset="0"/>
                          <a:ea typeface="微软雅黑" pitchFamily="34" charset="-122"/>
                          <a:cs typeface="Times New Roman" panose="02020603050405020304" pitchFamily="18" charset="0"/>
                        </a:rPr>
                        <m:t>+</m:t>
                      </m:r>
                      <m:sSub>
                        <m:sSubPr>
                          <m:ctrlPr>
                            <a:rPr lang="en-US" altLang="zh-CN" b="1" i="1">
                              <a:latin typeface="Cambria Math" panose="02040503050406030204" pitchFamily="18" charset="0"/>
                              <a:ea typeface="微软雅黑" pitchFamily="34" charset="-122"/>
                              <a:cs typeface="Times New Roman" panose="02020603050405020304" pitchFamily="18" charset="0"/>
                            </a:rPr>
                          </m:ctrlPr>
                        </m:sSubPr>
                        <m:e>
                          <m:r>
                            <a:rPr lang="en-US" altLang="zh-CN" b="1" i="1">
                              <a:latin typeface="Cambria Math" panose="02040503050406030204" pitchFamily="18" charset="0"/>
                              <a:ea typeface="微软雅黑" pitchFamily="34" charset="-122"/>
                              <a:cs typeface="Times New Roman" panose="02020603050405020304" pitchFamily="18" charset="0"/>
                            </a:rPr>
                            <m:t>𝒂</m:t>
                          </m:r>
                        </m:e>
                        <m:sub>
                          <m:r>
                            <a:rPr lang="en-US" altLang="zh-CN" b="1" i="1" smtClean="0">
                              <a:latin typeface="Cambria Math" panose="02040503050406030204" pitchFamily="18" charset="0"/>
                              <a:ea typeface="微软雅黑" pitchFamily="34" charset="-122"/>
                              <a:cs typeface="Times New Roman" panose="02020603050405020304" pitchFamily="18" charset="0"/>
                            </a:rPr>
                            <m:t>𝟔</m:t>
                          </m:r>
                        </m:sub>
                      </m:sSub>
                      <m:sSup>
                        <m:sSupPr>
                          <m:ctrlPr>
                            <a:rPr lang="en-US" altLang="zh-CN" b="1" i="1">
                              <a:latin typeface="Cambria Math" panose="02040503050406030204" pitchFamily="18" charset="0"/>
                              <a:ea typeface="微软雅黑" pitchFamily="34" charset="-122"/>
                              <a:cs typeface="Times New Roman" panose="02020603050405020304" pitchFamily="18" charset="0"/>
                            </a:rPr>
                          </m:ctrlPr>
                        </m:sSupPr>
                        <m:e>
                          <m:r>
                            <a:rPr lang="en-US" altLang="zh-CN" b="1" i="1">
                              <a:latin typeface="Cambria Math" panose="02040503050406030204" pitchFamily="18" charset="0"/>
                              <a:ea typeface="微软雅黑" pitchFamily="34" charset="-122"/>
                              <a:cs typeface="Times New Roman" panose="02020603050405020304" pitchFamily="18" charset="0"/>
                            </a:rPr>
                            <m:t>𝒙</m:t>
                          </m:r>
                        </m:e>
                        <m:sup>
                          <m:r>
                            <a:rPr lang="en-US" altLang="zh-CN" b="1" i="1" smtClean="0">
                              <a:latin typeface="Cambria Math" panose="02040503050406030204" pitchFamily="18" charset="0"/>
                              <a:ea typeface="微软雅黑" pitchFamily="34" charset="-122"/>
                              <a:cs typeface="Times New Roman" panose="02020603050405020304" pitchFamily="18" charset="0"/>
                            </a:rPr>
                            <m:t>𝟔</m:t>
                          </m:r>
                        </m:sup>
                      </m:sSup>
                      <m:r>
                        <a:rPr lang="en-US" altLang="zh-CN" b="1" i="1" smtClean="0">
                          <a:latin typeface="Cambria Math" panose="02040503050406030204" pitchFamily="18" charset="0"/>
                          <a:ea typeface="微软雅黑" pitchFamily="34" charset="-122"/>
                          <a:cs typeface="Times New Roman" panose="02020603050405020304" pitchFamily="18" charset="0"/>
                        </a:rPr>
                        <m:t>+</m:t>
                      </m:r>
                      <m:sSub>
                        <m:sSubPr>
                          <m:ctrlPr>
                            <a:rPr lang="en-US" altLang="zh-CN" b="1" i="1">
                              <a:latin typeface="Cambria Math" panose="02040503050406030204" pitchFamily="18" charset="0"/>
                              <a:ea typeface="微软雅黑" pitchFamily="34" charset="-122"/>
                              <a:cs typeface="Times New Roman" panose="02020603050405020304" pitchFamily="18" charset="0"/>
                            </a:rPr>
                          </m:ctrlPr>
                        </m:sSubPr>
                        <m:e>
                          <m:r>
                            <a:rPr lang="en-US" altLang="zh-CN" b="1" i="1">
                              <a:latin typeface="Cambria Math" panose="02040503050406030204" pitchFamily="18" charset="0"/>
                              <a:ea typeface="微软雅黑" pitchFamily="34" charset="-122"/>
                              <a:cs typeface="Times New Roman" panose="02020603050405020304" pitchFamily="18" charset="0"/>
                            </a:rPr>
                            <m:t>𝒂</m:t>
                          </m:r>
                        </m:e>
                        <m:sub>
                          <m:r>
                            <a:rPr lang="en-US" altLang="zh-CN" b="1" i="1" smtClean="0">
                              <a:latin typeface="Cambria Math" panose="02040503050406030204" pitchFamily="18" charset="0"/>
                              <a:ea typeface="微软雅黑" pitchFamily="34" charset="-122"/>
                              <a:cs typeface="Times New Roman" panose="02020603050405020304" pitchFamily="18" charset="0"/>
                            </a:rPr>
                            <m:t>𝟓</m:t>
                          </m:r>
                        </m:sub>
                      </m:sSub>
                      <m:sSup>
                        <m:sSupPr>
                          <m:ctrlPr>
                            <a:rPr lang="en-US" altLang="zh-CN" b="1" i="1">
                              <a:latin typeface="Cambria Math" panose="02040503050406030204" pitchFamily="18" charset="0"/>
                              <a:ea typeface="微软雅黑" pitchFamily="34" charset="-122"/>
                              <a:cs typeface="Times New Roman" panose="02020603050405020304" pitchFamily="18" charset="0"/>
                            </a:rPr>
                          </m:ctrlPr>
                        </m:sSupPr>
                        <m:e>
                          <m:r>
                            <a:rPr lang="en-US" altLang="zh-CN" b="1" i="1">
                              <a:latin typeface="Cambria Math" panose="02040503050406030204" pitchFamily="18" charset="0"/>
                              <a:ea typeface="微软雅黑" pitchFamily="34" charset="-122"/>
                              <a:cs typeface="Times New Roman" panose="02020603050405020304" pitchFamily="18" charset="0"/>
                            </a:rPr>
                            <m:t>𝒙</m:t>
                          </m:r>
                        </m:e>
                        <m:sup>
                          <m:r>
                            <a:rPr lang="en-US" altLang="zh-CN" b="1" i="1" smtClean="0">
                              <a:latin typeface="Cambria Math" panose="02040503050406030204" pitchFamily="18" charset="0"/>
                              <a:ea typeface="微软雅黑" pitchFamily="34" charset="-122"/>
                              <a:cs typeface="Times New Roman" panose="02020603050405020304" pitchFamily="18" charset="0"/>
                            </a:rPr>
                            <m:t>𝟓</m:t>
                          </m:r>
                        </m:sup>
                      </m:sSup>
                      <m:r>
                        <a:rPr lang="en-US" altLang="zh-CN" b="1" i="1">
                          <a:latin typeface="Cambria Math" panose="02040503050406030204" pitchFamily="18" charset="0"/>
                          <a:ea typeface="微软雅黑" pitchFamily="34" charset="-122"/>
                          <a:cs typeface="Times New Roman" panose="02020603050405020304" pitchFamily="18" charset="0"/>
                        </a:rPr>
                        <m:t>+</m:t>
                      </m:r>
                      <m:sSub>
                        <m:sSubPr>
                          <m:ctrlPr>
                            <a:rPr lang="en-US" altLang="zh-CN" b="1" i="1">
                              <a:latin typeface="Cambria Math" panose="02040503050406030204" pitchFamily="18" charset="0"/>
                              <a:ea typeface="微软雅黑" pitchFamily="34" charset="-122"/>
                              <a:cs typeface="Times New Roman" panose="02020603050405020304" pitchFamily="18" charset="0"/>
                            </a:rPr>
                          </m:ctrlPr>
                        </m:sSubPr>
                        <m:e>
                          <m:r>
                            <a:rPr lang="en-US" altLang="zh-CN" b="1" i="1">
                              <a:latin typeface="Cambria Math" panose="02040503050406030204" pitchFamily="18" charset="0"/>
                              <a:ea typeface="微软雅黑" pitchFamily="34" charset="-122"/>
                              <a:cs typeface="Times New Roman" panose="02020603050405020304" pitchFamily="18" charset="0"/>
                            </a:rPr>
                            <m:t>𝒂</m:t>
                          </m:r>
                        </m:e>
                        <m:sub>
                          <m:r>
                            <a:rPr lang="en-US" altLang="zh-CN" b="1" i="1" smtClean="0">
                              <a:latin typeface="Cambria Math" panose="02040503050406030204" pitchFamily="18" charset="0"/>
                              <a:ea typeface="微软雅黑" pitchFamily="34" charset="-122"/>
                              <a:cs typeface="Times New Roman" panose="02020603050405020304" pitchFamily="18" charset="0"/>
                            </a:rPr>
                            <m:t>𝟒</m:t>
                          </m:r>
                        </m:sub>
                      </m:sSub>
                      <m:sSup>
                        <m:sSupPr>
                          <m:ctrlPr>
                            <a:rPr lang="en-US" altLang="zh-CN" b="1" i="1">
                              <a:latin typeface="Cambria Math" panose="02040503050406030204" pitchFamily="18" charset="0"/>
                              <a:ea typeface="微软雅黑" pitchFamily="34" charset="-122"/>
                              <a:cs typeface="Times New Roman" panose="02020603050405020304" pitchFamily="18" charset="0"/>
                            </a:rPr>
                          </m:ctrlPr>
                        </m:sSupPr>
                        <m:e>
                          <m:r>
                            <a:rPr lang="en-US" altLang="zh-CN" b="1" i="1">
                              <a:latin typeface="Cambria Math" panose="02040503050406030204" pitchFamily="18" charset="0"/>
                              <a:ea typeface="微软雅黑" pitchFamily="34" charset="-122"/>
                              <a:cs typeface="Times New Roman" panose="02020603050405020304" pitchFamily="18" charset="0"/>
                            </a:rPr>
                            <m:t>𝒙</m:t>
                          </m:r>
                        </m:e>
                        <m:sup>
                          <m:r>
                            <a:rPr lang="en-US" altLang="zh-CN" b="1" i="1" smtClean="0">
                              <a:latin typeface="Cambria Math" panose="02040503050406030204" pitchFamily="18" charset="0"/>
                              <a:ea typeface="微软雅黑" pitchFamily="34" charset="-122"/>
                              <a:cs typeface="Times New Roman" panose="02020603050405020304" pitchFamily="18" charset="0"/>
                            </a:rPr>
                            <m:t>𝟒</m:t>
                          </m:r>
                        </m:sup>
                      </m:sSup>
                      <m:r>
                        <a:rPr lang="en-US" altLang="zh-CN" b="1" i="1">
                          <a:latin typeface="Cambria Math" panose="02040503050406030204" pitchFamily="18" charset="0"/>
                          <a:ea typeface="微软雅黑" pitchFamily="34" charset="-122"/>
                          <a:cs typeface="Times New Roman" panose="02020603050405020304" pitchFamily="18" charset="0"/>
                        </a:rPr>
                        <m:t>+</m:t>
                      </m:r>
                      <m:sSub>
                        <m:sSubPr>
                          <m:ctrlPr>
                            <a:rPr lang="en-US" altLang="zh-CN" b="1" i="1">
                              <a:latin typeface="Cambria Math" panose="02040503050406030204" pitchFamily="18" charset="0"/>
                              <a:ea typeface="微软雅黑" pitchFamily="34" charset="-122"/>
                              <a:cs typeface="Times New Roman" panose="02020603050405020304" pitchFamily="18" charset="0"/>
                            </a:rPr>
                          </m:ctrlPr>
                        </m:sSubPr>
                        <m:e>
                          <m:r>
                            <a:rPr lang="en-US" altLang="zh-CN" b="1" i="1">
                              <a:latin typeface="Cambria Math" panose="02040503050406030204" pitchFamily="18" charset="0"/>
                              <a:ea typeface="微软雅黑" pitchFamily="34" charset="-122"/>
                              <a:cs typeface="Times New Roman" panose="02020603050405020304" pitchFamily="18" charset="0"/>
                            </a:rPr>
                            <m:t>𝒂</m:t>
                          </m:r>
                        </m:e>
                        <m:sub>
                          <m:r>
                            <a:rPr lang="en-US" altLang="zh-CN" b="1" i="1" smtClean="0">
                              <a:latin typeface="Cambria Math" panose="02040503050406030204" pitchFamily="18" charset="0"/>
                              <a:ea typeface="微软雅黑" pitchFamily="34" charset="-122"/>
                              <a:cs typeface="Times New Roman" panose="02020603050405020304" pitchFamily="18" charset="0"/>
                            </a:rPr>
                            <m:t>𝟑</m:t>
                          </m:r>
                        </m:sub>
                      </m:sSub>
                      <m:sSup>
                        <m:sSupPr>
                          <m:ctrlPr>
                            <a:rPr lang="en-US" altLang="zh-CN" b="1" i="1">
                              <a:latin typeface="Cambria Math" panose="02040503050406030204" pitchFamily="18" charset="0"/>
                              <a:ea typeface="微软雅黑" pitchFamily="34" charset="-122"/>
                              <a:cs typeface="Times New Roman" panose="02020603050405020304" pitchFamily="18" charset="0"/>
                            </a:rPr>
                          </m:ctrlPr>
                        </m:sSupPr>
                        <m:e>
                          <m:r>
                            <a:rPr lang="en-US" altLang="zh-CN" b="1" i="1">
                              <a:latin typeface="Cambria Math" panose="02040503050406030204" pitchFamily="18" charset="0"/>
                              <a:ea typeface="微软雅黑" pitchFamily="34" charset="-122"/>
                              <a:cs typeface="Times New Roman" panose="02020603050405020304" pitchFamily="18" charset="0"/>
                            </a:rPr>
                            <m:t>𝒙</m:t>
                          </m:r>
                        </m:e>
                        <m:sup>
                          <m:r>
                            <a:rPr lang="en-US" altLang="zh-CN" b="1" i="1" smtClean="0">
                              <a:latin typeface="Cambria Math" panose="02040503050406030204" pitchFamily="18" charset="0"/>
                              <a:ea typeface="微软雅黑" pitchFamily="34" charset="-122"/>
                              <a:cs typeface="Times New Roman" panose="02020603050405020304" pitchFamily="18" charset="0"/>
                            </a:rPr>
                            <m:t>𝟑</m:t>
                          </m:r>
                        </m:sup>
                      </m:sSup>
                      <m:r>
                        <a:rPr lang="en-US" altLang="zh-CN" b="1" i="1">
                          <a:latin typeface="Cambria Math" panose="02040503050406030204" pitchFamily="18" charset="0"/>
                          <a:ea typeface="微软雅黑" pitchFamily="34" charset="-122"/>
                          <a:cs typeface="Times New Roman" panose="02020603050405020304" pitchFamily="18" charset="0"/>
                        </a:rPr>
                        <m:t>+</m:t>
                      </m:r>
                      <m:sSub>
                        <m:sSubPr>
                          <m:ctrlPr>
                            <a:rPr lang="en-US" altLang="zh-CN" b="1" i="1">
                              <a:latin typeface="Cambria Math" panose="02040503050406030204" pitchFamily="18" charset="0"/>
                              <a:ea typeface="微软雅黑" pitchFamily="34" charset="-122"/>
                              <a:cs typeface="Times New Roman" panose="02020603050405020304" pitchFamily="18" charset="0"/>
                            </a:rPr>
                          </m:ctrlPr>
                        </m:sSubPr>
                        <m:e>
                          <m:r>
                            <a:rPr lang="en-US" altLang="zh-CN" b="1" i="1">
                              <a:latin typeface="Cambria Math" panose="02040503050406030204" pitchFamily="18" charset="0"/>
                              <a:ea typeface="微软雅黑" pitchFamily="34" charset="-122"/>
                              <a:cs typeface="Times New Roman" panose="02020603050405020304" pitchFamily="18" charset="0"/>
                            </a:rPr>
                            <m:t>𝒂</m:t>
                          </m:r>
                        </m:e>
                        <m:sub>
                          <m:r>
                            <a:rPr lang="en-US" altLang="zh-CN" b="1" i="1" smtClean="0">
                              <a:latin typeface="Cambria Math" panose="02040503050406030204" pitchFamily="18" charset="0"/>
                              <a:ea typeface="微软雅黑" pitchFamily="34" charset="-122"/>
                              <a:cs typeface="Times New Roman" panose="02020603050405020304" pitchFamily="18" charset="0"/>
                            </a:rPr>
                            <m:t>𝟐</m:t>
                          </m:r>
                        </m:sub>
                      </m:sSub>
                      <m:sSup>
                        <m:sSupPr>
                          <m:ctrlPr>
                            <a:rPr lang="en-US" altLang="zh-CN" b="1" i="1">
                              <a:latin typeface="Cambria Math" panose="02040503050406030204" pitchFamily="18" charset="0"/>
                              <a:ea typeface="微软雅黑" pitchFamily="34" charset="-122"/>
                              <a:cs typeface="Times New Roman" panose="02020603050405020304" pitchFamily="18" charset="0"/>
                            </a:rPr>
                          </m:ctrlPr>
                        </m:sSupPr>
                        <m:e>
                          <m:r>
                            <a:rPr lang="en-US" altLang="zh-CN" b="1" i="1">
                              <a:latin typeface="Cambria Math" panose="02040503050406030204" pitchFamily="18" charset="0"/>
                              <a:ea typeface="微软雅黑" pitchFamily="34" charset="-122"/>
                              <a:cs typeface="Times New Roman" panose="02020603050405020304" pitchFamily="18" charset="0"/>
                            </a:rPr>
                            <m:t>𝒙</m:t>
                          </m:r>
                        </m:e>
                        <m:sup>
                          <m:r>
                            <a:rPr lang="en-US" altLang="zh-CN" b="1" i="1" smtClean="0">
                              <a:latin typeface="Cambria Math" panose="02040503050406030204" pitchFamily="18" charset="0"/>
                              <a:ea typeface="微软雅黑" pitchFamily="34" charset="-122"/>
                              <a:cs typeface="Times New Roman" panose="02020603050405020304" pitchFamily="18" charset="0"/>
                            </a:rPr>
                            <m:t>𝟐</m:t>
                          </m:r>
                        </m:sup>
                      </m:sSup>
                      <m:r>
                        <a:rPr lang="en-US" altLang="zh-CN" b="1" i="1">
                          <a:latin typeface="Cambria Math" panose="02040503050406030204" pitchFamily="18" charset="0"/>
                          <a:ea typeface="微软雅黑" pitchFamily="34" charset="-122"/>
                          <a:cs typeface="Times New Roman" panose="02020603050405020304" pitchFamily="18" charset="0"/>
                        </a:rPr>
                        <m:t>+</m:t>
                      </m:r>
                      <m:sSub>
                        <m:sSubPr>
                          <m:ctrlPr>
                            <a:rPr lang="en-US" altLang="zh-CN" b="1" i="1">
                              <a:latin typeface="Cambria Math" panose="02040503050406030204" pitchFamily="18" charset="0"/>
                              <a:ea typeface="微软雅黑" pitchFamily="34" charset="-122"/>
                              <a:cs typeface="Times New Roman" panose="02020603050405020304" pitchFamily="18" charset="0"/>
                            </a:rPr>
                          </m:ctrlPr>
                        </m:sSubPr>
                        <m:e>
                          <m:r>
                            <a:rPr lang="en-US" altLang="zh-CN" b="1" i="1">
                              <a:latin typeface="Cambria Math" panose="02040503050406030204" pitchFamily="18" charset="0"/>
                              <a:ea typeface="微软雅黑" pitchFamily="34" charset="-122"/>
                              <a:cs typeface="Times New Roman" panose="02020603050405020304" pitchFamily="18" charset="0"/>
                            </a:rPr>
                            <m:t>𝒂</m:t>
                          </m:r>
                        </m:e>
                        <m:sub>
                          <m:r>
                            <a:rPr lang="en-US" altLang="zh-CN" b="1" i="1" smtClean="0">
                              <a:latin typeface="Cambria Math" panose="02040503050406030204" pitchFamily="18" charset="0"/>
                              <a:ea typeface="微软雅黑" pitchFamily="34" charset="-122"/>
                              <a:cs typeface="Times New Roman" panose="02020603050405020304" pitchFamily="18" charset="0"/>
                            </a:rPr>
                            <m:t>𝟏</m:t>
                          </m:r>
                        </m:sub>
                      </m:sSub>
                      <m:r>
                        <a:rPr lang="en-US" altLang="zh-CN" b="1" i="1" smtClean="0">
                          <a:latin typeface="Cambria Math" panose="02040503050406030204" pitchFamily="18" charset="0"/>
                          <a:ea typeface="微软雅黑" pitchFamily="34" charset="-122"/>
                          <a:cs typeface="Times New Roman" panose="02020603050405020304" pitchFamily="18" charset="0"/>
                        </a:rPr>
                        <m:t>𝒙</m:t>
                      </m:r>
                      <m:r>
                        <a:rPr lang="en-US" altLang="zh-CN" b="1" i="1">
                          <a:latin typeface="Cambria Math" panose="02040503050406030204" pitchFamily="18" charset="0"/>
                          <a:ea typeface="微软雅黑" pitchFamily="34" charset="-122"/>
                          <a:cs typeface="Times New Roman" panose="02020603050405020304" pitchFamily="18" charset="0"/>
                        </a:rPr>
                        <m:t>+</m:t>
                      </m:r>
                      <m:sSub>
                        <m:sSubPr>
                          <m:ctrlPr>
                            <a:rPr lang="en-US" altLang="zh-CN" b="1" i="1">
                              <a:latin typeface="Cambria Math" panose="02040503050406030204" pitchFamily="18" charset="0"/>
                              <a:ea typeface="微软雅黑" pitchFamily="34" charset="-122"/>
                              <a:cs typeface="Times New Roman" panose="02020603050405020304" pitchFamily="18" charset="0"/>
                            </a:rPr>
                          </m:ctrlPr>
                        </m:sSubPr>
                        <m:e>
                          <m:r>
                            <a:rPr lang="en-US" altLang="zh-CN" b="1" i="1">
                              <a:latin typeface="Cambria Math" panose="02040503050406030204" pitchFamily="18" charset="0"/>
                              <a:ea typeface="微软雅黑" pitchFamily="34" charset="-122"/>
                              <a:cs typeface="Times New Roman" panose="02020603050405020304" pitchFamily="18" charset="0"/>
                            </a:rPr>
                            <m:t>𝒂</m:t>
                          </m:r>
                        </m:e>
                        <m:sub>
                          <m:r>
                            <a:rPr lang="en-US" altLang="zh-CN" b="1" i="1" smtClean="0">
                              <a:latin typeface="Cambria Math" panose="02040503050406030204" pitchFamily="18" charset="0"/>
                              <a:ea typeface="微软雅黑" pitchFamily="34" charset="-122"/>
                              <a:cs typeface="Times New Roman" panose="02020603050405020304" pitchFamily="18" charset="0"/>
                            </a:rPr>
                            <m:t>𝟎</m:t>
                          </m:r>
                        </m:sub>
                      </m:sSub>
                    </m:oMath>
                  </m:oMathPara>
                </a14:m>
                <a:endParaRPr lang="en-US" altLang="zh-CN" b="1" dirty="0">
                  <a:latin typeface="Times New Roman" panose="02020603050405020304" pitchFamily="18" charset="0"/>
                  <a:ea typeface="微软雅黑" pitchFamily="34" charset="-122"/>
                  <a:cs typeface="Times New Roman" panose="02020603050405020304" pitchFamily="18" charset="0"/>
                </a:endParaRPr>
              </a:p>
              <a:p>
                <a:pPr marL="742950" lvl="1" indent="-285750">
                  <a:lnSpc>
                    <a:spcPct val="150000"/>
                  </a:lnSpc>
                  <a:buFont typeface="Wingdings" panose="05000000000000000000" pitchFamily="2" charset="2"/>
                  <a:buChar char="Ø"/>
                </a:pPr>
                <a:r>
                  <a:rPr lang="en-US" altLang="zh-CN" dirty="0">
                    <a:latin typeface="Times New Roman" panose="02020603050405020304" pitchFamily="18" charset="0"/>
                    <a:ea typeface="微软雅黑" pitchFamily="34" charset="-122"/>
                    <a:cs typeface="Times New Roman" panose="02020603050405020304" pitchFamily="18" charset="0"/>
                  </a:rPr>
                  <a:t>For example</a:t>
                </a:r>
                <a:r>
                  <a:rPr lang="zh-TW" altLang="en-US" dirty="0">
                    <a:latin typeface="Times New Roman" panose="02020603050405020304" pitchFamily="18" charset="0"/>
                    <a:ea typeface="微软雅黑" pitchFamily="34" charset="-122"/>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ea typeface="微软雅黑" pitchFamily="34" charset="-122"/>
                            <a:cs typeface="Times New Roman" panose="02020603050405020304" pitchFamily="18" charset="0"/>
                          </a:rPr>
                        </m:ctrlPr>
                      </m:sSubPr>
                      <m:e>
                        <m:d>
                          <m:dPr>
                            <m:ctrlPr>
                              <a:rPr lang="en-US" altLang="zh-TW" i="1" smtClean="0">
                                <a:latin typeface="Cambria Math" panose="02040503050406030204" pitchFamily="18" charset="0"/>
                                <a:ea typeface="微软雅黑" pitchFamily="34" charset="-122"/>
                                <a:cs typeface="Times New Roman" panose="02020603050405020304" pitchFamily="18" charset="0"/>
                              </a:rPr>
                            </m:ctrlPr>
                          </m:dPr>
                          <m:e>
                            <m:r>
                              <a:rPr lang="en-US" altLang="zh-TW" b="0" i="1" smtClean="0">
                                <a:latin typeface="Cambria Math" panose="02040503050406030204" pitchFamily="18" charset="0"/>
                                <a:ea typeface="微软雅黑" pitchFamily="34" charset="-122"/>
                                <a:cs typeface="Times New Roman" panose="02020603050405020304" pitchFamily="18" charset="0"/>
                              </a:rPr>
                              <m:t>57</m:t>
                            </m:r>
                          </m:e>
                        </m:d>
                      </m:e>
                      <m:sub>
                        <m:r>
                          <a:rPr lang="en-US" altLang="zh-TW" b="0" i="1" smtClean="0">
                            <a:latin typeface="Cambria Math" panose="02040503050406030204" pitchFamily="18" charset="0"/>
                            <a:ea typeface="微软雅黑" pitchFamily="34" charset="-122"/>
                            <a:cs typeface="Times New Roman" panose="02020603050405020304" pitchFamily="18" charset="0"/>
                          </a:rPr>
                          <m:t>16</m:t>
                        </m:r>
                      </m:sub>
                    </m:sSub>
                    <m:r>
                      <a:rPr lang="en-US" altLang="zh-TW" b="0" i="1" smtClean="0">
                        <a:latin typeface="Cambria Math" panose="02040503050406030204" pitchFamily="18" charset="0"/>
                        <a:ea typeface="微软雅黑" pitchFamily="34" charset="-122"/>
                        <a:cs typeface="Times New Roman" panose="02020603050405020304" pitchFamily="18" charset="0"/>
                      </a:rPr>
                      <m:t>=</m:t>
                    </m:r>
                    <m:sSub>
                      <m:sSubPr>
                        <m:ctrlPr>
                          <a:rPr lang="en-US" altLang="zh-TW" b="0" i="1" smtClean="0">
                            <a:latin typeface="Cambria Math" panose="02040503050406030204" pitchFamily="18" charset="0"/>
                            <a:ea typeface="微软雅黑" pitchFamily="34" charset="-122"/>
                            <a:cs typeface="Times New Roman" panose="02020603050405020304" pitchFamily="18" charset="0"/>
                          </a:rPr>
                        </m:ctrlPr>
                      </m:sSubPr>
                      <m:e>
                        <m:d>
                          <m:dPr>
                            <m:ctrlPr>
                              <a:rPr lang="en-US" altLang="zh-TW" b="0" i="1" smtClean="0">
                                <a:latin typeface="Cambria Math" panose="02040503050406030204" pitchFamily="18" charset="0"/>
                                <a:ea typeface="微软雅黑" pitchFamily="34" charset="-122"/>
                                <a:cs typeface="Times New Roman" panose="02020603050405020304" pitchFamily="18" charset="0"/>
                              </a:rPr>
                            </m:ctrlPr>
                          </m:dPr>
                          <m:e>
                            <m:r>
                              <a:rPr lang="en-US" altLang="zh-TW" b="0" i="1" smtClean="0">
                                <a:latin typeface="Cambria Math" panose="02040503050406030204" pitchFamily="18" charset="0"/>
                                <a:ea typeface="微软雅黑" pitchFamily="34" charset="-122"/>
                                <a:cs typeface="Times New Roman" panose="02020603050405020304" pitchFamily="18" charset="0"/>
                              </a:rPr>
                              <m:t>01010111</m:t>
                            </m:r>
                          </m:e>
                        </m:d>
                      </m:e>
                      <m:sub>
                        <m:r>
                          <a:rPr lang="en-US" altLang="zh-TW" b="0" i="1" smtClean="0">
                            <a:latin typeface="Cambria Math" panose="02040503050406030204" pitchFamily="18" charset="0"/>
                            <a:ea typeface="微软雅黑" pitchFamily="34" charset="-122"/>
                            <a:cs typeface="Times New Roman" panose="02020603050405020304" pitchFamily="18" charset="0"/>
                          </a:rPr>
                          <m:t>2</m:t>
                        </m:r>
                      </m:sub>
                    </m:sSub>
                  </m:oMath>
                </a14:m>
                <a:r>
                  <a:rPr lang="en-US" altLang="zh-CN" dirty="0">
                    <a:latin typeface="Times New Roman" panose="02020603050405020304" pitchFamily="18" charset="0"/>
                    <a:ea typeface="微软雅黑" pitchFamily="34" charset="-122"/>
                    <a:cs typeface="Times New Roman" panose="02020603050405020304" pitchFamily="18" charset="0"/>
                  </a:rPr>
                  <a:t> can be represented as </a:t>
                </a:r>
                <a14:m>
                  <m:oMath xmlns:m="http://schemas.openxmlformats.org/officeDocument/2006/math">
                    <m:sSup>
                      <m:sSupPr>
                        <m:ctrlPr>
                          <a:rPr lang="en-US" altLang="zh-CN" i="1" smtClean="0">
                            <a:latin typeface="Cambria Math" panose="02040503050406030204" pitchFamily="18" charset="0"/>
                            <a:ea typeface="微软雅黑" pitchFamily="34" charset="-122"/>
                            <a:cs typeface="Times New Roman" panose="02020603050405020304" pitchFamily="18" charset="0"/>
                          </a:rPr>
                        </m:ctrlPr>
                      </m:sSupPr>
                      <m:e>
                        <m:r>
                          <a:rPr lang="en-US" altLang="zh-CN" b="0" i="1" smtClean="0">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6</m:t>
                        </m:r>
                      </m:sup>
                    </m:sSup>
                    <m:r>
                      <a:rPr lang="en-US" altLang="zh-CN" b="0" i="1" smtClean="0">
                        <a:latin typeface="Cambria Math" panose="02040503050406030204" pitchFamily="18" charset="0"/>
                        <a:ea typeface="微软雅黑" pitchFamily="34" charset="-122"/>
                        <a:cs typeface="Times New Roman" panose="02020603050405020304" pitchFamily="18" charset="0"/>
                      </a:rPr>
                      <m:t>+</m:t>
                    </m:r>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4</m:t>
                        </m:r>
                      </m:sup>
                    </m:sSup>
                    <m:r>
                      <a:rPr lang="en-US" altLang="zh-CN" i="1">
                        <a:latin typeface="Cambria Math" panose="02040503050406030204" pitchFamily="18" charset="0"/>
                        <a:ea typeface="微软雅黑" pitchFamily="34" charset="-122"/>
                        <a:cs typeface="Times New Roman" panose="02020603050405020304" pitchFamily="18" charset="0"/>
                      </a:rPr>
                      <m:t>+</m:t>
                    </m:r>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2</m:t>
                        </m:r>
                      </m:sup>
                    </m:sSup>
                    <m:r>
                      <a:rPr lang="en-US" altLang="zh-CN" i="1">
                        <a:latin typeface="Cambria Math" panose="02040503050406030204" pitchFamily="18" charset="0"/>
                        <a:ea typeface="微软雅黑" pitchFamily="34" charset="-122"/>
                        <a:cs typeface="Times New Roman" panose="02020603050405020304" pitchFamily="18" charset="0"/>
                      </a:rPr>
                      <m:t>+</m:t>
                    </m:r>
                    <m:r>
                      <a:rPr lang="en-US" altLang="zh-CN" b="0" i="1" smtClean="0">
                        <a:latin typeface="Cambria Math" panose="02040503050406030204" pitchFamily="18" charset="0"/>
                        <a:ea typeface="微软雅黑" pitchFamily="34" charset="-122"/>
                        <a:cs typeface="Times New Roman" panose="02020603050405020304" pitchFamily="18" charset="0"/>
                      </a:rPr>
                      <m:t>𝑥</m:t>
                    </m:r>
                    <m:r>
                      <a:rPr lang="en-US" altLang="zh-CN" b="0" i="1" smtClean="0">
                        <a:latin typeface="Cambria Math" panose="02040503050406030204" pitchFamily="18" charset="0"/>
                        <a:ea typeface="微软雅黑" pitchFamily="34" charset="-122"/>
                        <a:cs typeface="Times New Roman" panose="02020603050405020304" pitchFamily="18" charset="0"/>
                      </a:rPr>
                      <m:t>+1</m:t>
                    </m:r>
                  </m:oMath>
                </a14:m>
                <a:endParaRPr lang="en-US" altLang="zh-CN" dirty="0">
                  <a:latin typeface="Times New Roman" panose="02020603050405020304" pitchFamily="18" charset="0"/>
                  <a:ea typeface="微软雅黑" pitchFamily="34" charset="-122"/>
                  <a:cs typeface="Times New Roman" panose="02020603050405020304" pitchFamily="18" charset="0"/>
                </a:endParaRPr>
              </a:p>
              <a:p>
                <a:pPr marL="285750" indent="-285750">
                  <a:lnSpc>
                    <a:spcPct val="200000"/>
                  </a:lnSpc>
                  <a:spcBef>
                    <a:spcPts val="1200"/>
                  </a:spcBef>
                  <a:buFont typeface="Wingdings" panose="05000000000000000000" pitchFamily="2" charset="2"/>
                  <a:buChar char="ü"/>
                </a:pPr>
                <a:r>
                  <a:rPr lang="en-US" altLang="zh-CN" b="1" dirty="0">
                    <a:latin typeface="Times New Roman" panose="02020603050405020304" pitchFamily="18" charset="0"/>
                    <a:ea typeface="微软雅黑" pitchFamily="34" charset="-122"/>
                    <a:cs typeface="Times New Roman" panose="02020603050405020304" pitchFamily="18" charset="0"/>
                  </a:rPr>
                  <a:t>Addition Operation</a:t>
                </a:r>
                <a:endParaRPr lang="en-US" altLang="zh-TW" dirty="0">
                  <a:latin typeface="Times New Roman" panose="02020603050405020304" pitchFamily="18" charset="0"/>
                  <a:ea typeface="微软雅黑" pitchFamily="34" charset="-122"/>
                  <a:cs typeface="Times New Roman" panose="02020603050405020304" pitchFamily="18" charset="0"/>
                </a:endParaRPr>
              </a:p>
              <a:p>
                <a:pPr lvl="1" algn="ct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itchFamily="34" charset="-122"/>
                          <a:cs typeface="Times New Roman" panose="02020603050405020304" pitchFamily="18" charset="0"/>
                        </a:rPr>
                        <m:t>𝐴</m:t>
                      </m:r>
                      <m:r>
                        <a:rPr lang="en-US" altLang="zh-CN" b="0" i="1" smtClean="0">
                          <a:latin typeface="Cambria Math" panose="02040503050406030204" pitchFamily="18" charset="0"/>
                          <a:ea typeface="微软雅黑"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itchFamily="34" charset="-122"/>
                              <a:cs typeface="Times New Roman" panose="02020603050405020304" pitchFamily="18" charset="0"/>
                            </a:rPr>
                          </m:ctrlPr>
                        </m:sSubPr>
                        <m:e>
                          <m:r>
                            <a:rPr lang="en-US" altLang="zh-CN" b="0" i="1" smtClean="0">
                              <a:latin typeface="Cambria Math" panose="02040503050406030204" pitchFamily="18" charset="0"/>
                              <a:ea typeface="微软雅黑" pitchFamily="34" charset="-122"/>
                              <a:cs typeface="Times New Roman" panose="02020603050405020304" pitchFamily="18" charset="0"/>
                            </a:rPr>
                            <m:t>𝑎</m:t>
                          </m:r>
                        </m:e>
                        <m:sub>
                          <m:r>
                            <a:rPr lang="en-US" altLang="zh-CN" b="0" i="1" smtClean="0">
                              <a:latin typeface="Cambria Math" panose="02040503050406030204" pitchFamily="18" charset="0"/>
                              <a:ea typeface="微软雅黑" pitchFamily="34" charset="-122"/>
                              <a:cs typeface="Times New Roman" panose="02020603050405020304" pitchFamily="18" charset="0"/>
                            </a:rPr>
                            <m:t>7</m:t>
                          </m:r>
                        </m:sub>
                      </m:sSub>
                      <m:sSup>
                        <m:sSupPr>
                          <m:ctrlPr>
                            <a:rPr lang="en-US" altLang="zh-CN" i="1" smtClean="0">
                              <a:latin typeface="Cambria Math" panose="02040503050406030204" pitchFamily="18" charset="0"/>
                              <a:ea typeface="微软雅黑" pitchFamily="34" charset="-122"/>
                              <a:cs typeface="Times New Roman" panose="02020603050405020304" pitchFamily="18" charset="0"/>
                            </a:rPr>
                          </m:ctrlPr>
                        </m:sSupPr>
                        <m:e>
                          <m:r>
                            <a:rPr lang="en-US" altLang="zh-CN" b="0" i="1" smtClean="0">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7</m:t>
                          </m:r>
                        </m:sup>
                      </m:sSup>
                      <m:r>
                        <a:rPr lang="en-US" altLang="zh-CN" b="0" i="0" smtClean="0">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i="1">
                              <a:latin typeface="Cambria Math" panose="02040503050406030204" pitchFamily="18" charset="0"/>
                              <a:ea typeface="微软雅黑" pitchFamily="34" charset="-122"/>
                              <a:cs typeface="Times New Roman" panose="02020603050405020304" pitchFamily="18" charset="0"/>
                            </a:rPr>
                            <m:t>𝑎</m:t>
                          </m:r>
                        </m:e>
                        <m:sub>
                          <m:r>
                            <a:rPr lang="en-US" altLang="zh-CN" b="0" i="1" smtClean="0">
                              <a:latin typeface="Cambria Math" panose="02040503050406030204" pitchFamily="18" charset="0"/>
                              <a:ea typeface="微软雅黑" pitchFamily="34" charset="-122"/>
                              <a:cs typeface="Times New Roman" panose="02020603050405020304" pitchFamily="18" charset="0"/>
                            </a:rPr>
                            <m:t>6</m:t>
                          </m:r>
                        </m:sub>
                      </m:sSub>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6</m:t>
                          </m:r>
                        </m:sup>
                      </m:sSup>
                      <m:r>
                        <a:rPr lang="en-US" altLang="zh-CN" b="0" i="1" smtClean="0">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i="1">
                              <a:latin typeface="Cambria Math" panose="02040503050406030204" pitchFamily="18" charset="0"/>
                              <a:ea typeface="微软雅黑" pitchFamily="34" charset="-122"/>
                              <a:cs typeface="Times New Roman" panose="02020603050405020304" pitchFamily="18" charset="0"/>
                            </a:rPr>
                            <m:t>𝑎</m:t>
                          </m:r>
                        </m:e>
                        <m:sub>
                          <m:r>
                            <a:rPr lang="en-US" altLang="zh-CN" b="0" i="1" smtClean="0">
                              <a:latin typeface="Cambria Math" panose="02040503050406030204" pitchFamily="18" charset="0"/>
                              <a:ea typeface="微软雅黑" pitchFamily="34" charset="-122"/>
                              <a:cs typeface="Times New Roman" panose="02020603050405020304" pitchFamily="18" charset="0"/>
                            </a:rPr>
                            <m:t>5</m:t>
                          </m:r>
                        </m:sub>
                      </m:sSub>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5</m:t>
                          </m:r>
                        </m:sup>
                      </m:sSup>
                      <m:r>
                        <a:rPr lang="en-US" altLang="zh-CN" i="1">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i="1">
                              <a:latin typeface="Cambria Math" panose="02040503050406030204" pitchFamily="18" charset="0"/>
                              <a:ea typeface="微软雅黑" pitchFamily="34" charset="-122"/>
                              <a:cs typeface="Times New Roman" panose="02020603050405020304" pitchFamily="18" charset="0"/>
                            </a:rPr>
                            <m:t>𝑎</m:t>
                          </m:r>
                        </m:e>
                        <m:sub>
                          <m:r>
                            <a:rPr lang="en-US" altLang="zh-CN" b="0" i="1" smtClean="0">
                              <a:latin typeface="Cambria Math" panose="02040503050406030204" pitchFamily="18" charset="0"/>
                              <a:ea typeface="微软雅黑" pitchFamily="34" charset="-122"/>
                              <a:cs typeface="Times New Roman" panose="02020603050405020304" pitchFamily="18" charset="0"/>
                            </a:rPr>
                            <m:t>4</m:t>
                          </m:r>
                        </m:sub>
                      </m:sSub>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4</m:t>
                          </m:r>
                        </m:sup>
                      </m:sSup>
                      <m:r>
                        <a:rPr lang="en-US" altLang="zh-CN" i="1">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i="1">
                              <a:latin typeface="Cambria Math" panose="02040503050406030204" pitchFamily="18" charset="0"/>
                              <a:ea typeface="微软雅黑" pitchFamily="34" charset="-122"/>
                              <a:cs typeface="Times New Roman" panose="02020603050405020304" pitchFamily="18" charset="0"/>
                            </a:rPr>
                            <m:t>𝑎</m:t>
                          </m:r>
                        </m:e>
                        <m:sub>
                          <m:r>
                            <a:rPr lang="en-US" altLang="zh-CN" b="0" i="1" smtClean="0">
                              <a:latin typeface="Cambria Math" panose="02040503050406030204" pitchFamily="18" charset="0"/>
                              <a:ea typeface="微软雅黑" pitchFamily="34" charset="-122"/>
                              <a:cs typeface="Times New Roman" panose="02020603050405020304" pitchFamily="18" charset="0"/>
                            </a:rPr>
                            <m:t>3</m:t>
                          </m:r>
                        </m:sub>
                      </m:sSub>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3</m:t>
                          </m:r>
                        </m:sup>
                      </m:sSup>
                      <m:r>
                        <a:rPr lang="en-US" altLang="zh-CN" i="1">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i="1">
                              <a:latin typeface="Cambria Math" panose="02040503050406030204" pitchFamily="18" charset="0"/>
                              <a:ea typeface="微软雅黑" pitchFamily="34" charset="-122"/>
                              <a:cs typeface="Times New Roman" panose="02020603050405020304" pitchFamily="18" charset="0"/>
                            </a:rPr>
                            <m:t>𝑎</m:t>
                          </m:r>
                        </m:e>
                        <m:sub>
                          <m:r>
                            <a:rPr lang="en-US" altLang="zh-CN" b="0" i="1" smtClean="0">
                              <a:latin typeface="Cambria Math" panose="02040503050406030204" pitchFamily="18" charset="0"/>
                              <a:ea typeface="微软雅黑" pitchFamily="34" charset="-122"/>
                              <a:cs typeface="Times New Roman" panose="02020603050405020304" pitchFamily="18" charset="0"/>
                            </a:rPr>
                            <m:t>2</m:t>
                          </m:r>
                        </m:sub>
                      </m:sSub>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2</m:t>
                          </m:r>
                        </m:sup>
                      </m:sSup>
                      <m:r>
                        <a:rPr lang="en-US" altLang="zh-CN" i="1">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i="1">
                              <a:latin typeface="Cambria Math" panose="02040503050406030204" pitchFamily="18" charset="0"/>
                              <a:ea typeface="微软雅黑" pitchFamily="34" charset="-122"/>
                              <a:cs typeface="Times New Roman" panose="02020603050405020304" pitchFamily="18" charset="0"/>
                            </a:rPr>
                            <m:t>𝑎</m:t>
                          </m:r>
                        </m:e>
                        <m:sub>
                          <m:r>
                            <a:rPr lang="en-US" altLang="zh-CN" b="0" i="1" smtClean="0">
                              <a:latin typeface="Cambria Math" panose="02040503050406030204" pitchFamily="18" charset="0"/>
                              <a:ea typeface="微软雅黑" pitchFamily="34" charset="-122"/>
                              <a:cs typeface="Times New Roman" panose="02020603050405020304" pitchFamily="18" charset="0"/>
                            </a:rPr>
                            <m:t>1</m:t>
                          </m:r>
                        </m:sub>
                      </m:sSub>
                      <m:r>
                        <a:rPr lang="en-US" altLang="zh-CN" b="0" i="1" smtClean="0">
                          <a:latin typeface="Cambria Math" panose="02040503050406030204" pitchFamily="18" charset="0"/>
                          <a:ea typeface="微软雅黑" pitchFamily="34" charset="-122"/>
                          <a:cs typeface="Times New Roman" panose="02020603050405020304" pitchFamily="18" charset="0"/>
                        </a:rPr>
                        <m:t>𝑥</m:t>
                      </m:r>
                      <m:r>
                        <a:rPr lang="en-US" altLang="zh-CN" i="1">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i="1">
                              <a:latin typeface="Cambria Math" panose="02040503050406030204" pitchFamily="18" charset="0"/>
                              <a:ea typeface="微软雅黑" pitchFamily="34" charset="-122"/>
                              <a:cs typeface="Times New Roman" panose="02020603050405020304" pitchFamily="18" charset="0"/>
                            </a:rPr>
                            <m:t>𝑎</m:t>
                          </m:r>
                        </m:e>
                        <m:sub>
                          <m:r>
                            <a:rPr lang="en-US" altLang="zh-CN" b="0" i="1" smtClean="0">
                              <a:latin typeface="Cambria Math" panose="02040503050406030204" pitchFamily="18" charset="0"/>
                              <a:ea typeface="微软雅黑" pitchFamily="34" charset="-122"/>
                              <a:cs typeface="Times New Roman" panose="02020603050405020304" pitchFamily="18" charset="0"/>
                            </a:rPr>
                            <m:t>0</m:t>
                          </m:r>
                        </m:sub>
                      </m:sSub>
                    </m:oMath>
                  </m:oMathPara>
                </a14:m>
                <a:endParaRPr lang="en-US" altLang="zh-CN" b="0" i="1" dirty="0">
                  <a:latin typeface="Cambria Math" panose="02040503050406030204" pitchFamily="18" charset="0"/>
                  <a:ea typeface="微软雅黑" pitchFamily="34" charset="-122"/>
                  <a:cs typeface="Times New Roman" panose="02020603050405020304" pitchFamily="18" charset="0"/>
                </a:endParaRPr>
              </a:p>
              <a:p>
                <a:pPr lvl="1" algn="ct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itchFamily="34" charset="-122"/>
                          <a:cs typeface="Times New Roman" panose="02020603050405020304" pitchFamily="18" charset="0"/>
                        </a:rPr>
                        <m:t>𝐵</m:t>
                      </m:r>
                      <m:r>
                        <a:rPr lang="en-US" altLang="zh-CN" b="0" i="1" smtClean="0">
                          <a:latin typeface="Cambria Math" panose="02040503050406030204" pitchFamily="18" charset="0"/>
                          <a:ea typeface="微软雅黑"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itchFamily="34" charset="-122"/>
                              <a:cs typeface="Times New Roman" panose="02020603050405020304" pitchFamily="18" charset="0"/>
                            </a:rPr>
                          </m:ctrlPr>
                        </m:sSubPr>
                        <m:e>
                          <m:r>
                            <a:rPr lang="en-US" altLang="zh-CN" b="0" i="1" smtClean="0">
                              <a:latin typeface="Cambria Math" panose="02040503050406030204" pitchFamily="18" charset="0"/>
                              <a:ea typeface="微软雅黑" pitchFamily="34" charset="-122"/>
                              <a:cs typeface="Times New Roman" panose="02020603050405020304" pitchFamily="18" charset="0"/>
                            </a:rPr>
                            <m:t>𝑏</m:t>
                          </m:r>
                        </m:e>
                        <m:sub>
                          <m:r>
                            <a:rPr lang="en-US" altLang="zh-CN" b="0" i="1" smtClean="0">
                              <a:latin typeface="Cambria Math" panose="02040503050406030204" pitchFamily="18" charset="0"/>
                              <a:ea typeface="微软雅黑" pitchFamily="34" charset="-122"/>
                              <a:cs typeface="Times New Roman" panose="02020603050405020304" pitchFamily="18" charset="0"/>
                            </a:rPr>
                            <m:t>7</m:t>
                          </m:r>
                        </m:sub>
                      </m:sSub>
                      <m:sSup>
                        <m:sSupPr>
                          <m:ctrlPr>
                            <a:rPr lang="en-US" altLang="zh-CN" i="1" smtClean="0">
                              <a:latin typeface="Cambria Math" panose="02040503050406030204" pitchFamily="18" charset="0"/>
                              <a:ea typeface="微软雅黑" pitchFamily="34" charset="-122"/>
                              <a:cs typeface="Times New Roman" panose="02020603050405020304" pitchFamily="18" charset="0"/>
                            </a:rPr>
                          </m:ctrlPr>
                        </m:sSupPr>
                        <m:e>
                          <m:r>
                            <a:rPr lang="en-US" altLang="zh-CN" b="0" i="1" smtClean="0">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7</m:t>
                          </m:r>
                        </m:sup>
                      </m:sSup>
                      <m:r>
                        <a:rPr lang="en-US" altLang="zh-CN" b="0" i="0" smtClean="0">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b="0" i="1" smtClean="0">
                              <a:latin typeface="Cambria Math" panose="02040503050406030204" pitchFamily="18" charset="0"/>
                              <a:ea typeface="微软雅黑" pitchFamily="34" charset="-122"/>
                              <a:cs typeface="Times New Roman" panose="02020603050405020304" pitchFamily="18" charset="0"/>
                            </a:rPr>
                            <m:t>𝑏</m:t>
                          </m:r>
                        </m:e>
                        <m:sub>
                          <m:r>
                            <a:rPr lang="en-US" altLang="zh-CN" b="0" i="1" smtClean="0">
                              <a:latin typeface="Cambria Math" panose="02040503050406030204" pitchFamily="18" charset="0"/>
                              <a:ea typeface="微软雅黑" pitchFamily="34" charset="-122"/>
                              <a:cs typeface="Times New Roman" panose="02020603050405020304" pitchFamily="18" charset="0"/>
                            </a:rPr>
                            <m:t>6</m:t>
                          </m:r>
                        </m:sub>
                      </m:sSub>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6</m:t>
                          </m:r>
                        </m:sup>
                      </m:sSup>
                      <m:r>
                        <a:rPr lang="en-US" altLang="zh-CN" b="0" i="1" smtClean="0">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b="0" i="1" smtClean="0">
                              <a:latin typeface="Cambria Math" panose="02040503050406030204" pitchFamily="18" charset="0"/>
                              <a:ea typeface="微软雅黑" pitchFamily="34" charset="-122"/>
                              <a:cs typeface="Times New Roman" panose="02020603050405020304" pitchFamily="18" charset="0"/>
                            </a:rPr>
                            <m:t>𝑏</m:t>
                          </m:r>
                        </m:e>
                        <m:sub>
                          <m:r>
                            <a:rPr lang="en-US" altLang="zh-CN" b="0" i="1" smtClean="0">
                              <a:latin typeface="Cambria Math" panose="02040503050406030204" pitchFamily="18" charset="0"/>
                              <a:ea typeface="微软雅黑" pitchFamily="34" charset="-122"/>
                              <a:cs typeface="Times New Roman" panose="02020603050405020304" pitchFamily="18" charset="0"/>
                            </a:rPr>
                            <m:t>5</m:t>
                          </m:r>
                        </m:sub>
                      </m:sSub>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5</m:t>
                          </m:r>
                        </m:sup>
                      </m:sSup>
                      <m:r>
                        <a:rPr lang="en-US" altLang="zh-CN" i="1">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b="0" i="1" smtClean="0">
                              <a:latin typeface="Cambria Math" panose="02040503050406030204" pitchFamily="18" charset="0"/>
                              <a:ea typeface="微软雅黑" pitchFamily="34" charset="-122"/>
                              <a:cs typeface="Times New Roman" panose="02020603050405020304" pitchFamily="18" charset="0"/>
                            </a:rPr>
                            <m:t>𝑏</m:t>
                          </m:r>
                        </m:e>
                        <m:sub>
                          <m:r>
                            <a:rPr lang="en-US" altLang="zh-CN" b="0" i="1" smtClean="0">
                              <a:latin typeface="Cambria Math" panose="02040503050406030204" pitchFamily="18" charset="0"/>
                              <a:ea typeface="微软雅黑" pitchFamily="34" charset="-122"/>
                              <a:cs typeface="Times New Roman" panose="02020603050405020304" pitchFamily="18" charset="0"/>
                            </a:rPr>
                            <m:t>4</m:t>
                          </m:r>
                        </m:sub>
                      </m:sSub>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4</m:t>
                          </m:r>
                        </m:sup>
                      </m:sSup>
                      <m:r>
                        <a:rPr lang="en-US" altLang="zh-CN" i="1">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b="0" i="1" smtClean="0">
                              <a:latin typeface="Cambria Math" panose="02040503050406030204" pitchFamily="18" charset="0"/>
                              <a:ea typeface="微软雅黑" pitchFamily="34" charset="-122"/>
                              <a:cs typeface="Times New Roman" panose="02020603050405020304" pitchFamily="18" charset="0"/>
                            </a:rPr>
                            <m:t>𝑏</m:t>
                          </m:r>
                        </m:e>
                        <m:sub>
                          <m:r>
                            <a:rPr lang="en-US" altLang="zh-CN" b="0" i="1" smtClean="0">
                              <a:latin typeface="Cambria Math" panose="02040503050406030204" pitchFamily="18" charset="0"/>
                              <a:ea typeface="微软雅黑" pitchFamily="34" charset="-122"/>
                              <a:cs typeface="Times New Roman" panose="02020603050405020304" pitchFamily="18" charset="0"/>
                            </a:rPr>
                            <m:t>3</m:t>
                          </m:r>
                        </m:sub>
                      </m:sSub>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3</m:t>
                          </m:r>
                        </m:sup>
                      </m:sSup>
                      <m:r>
                        <a:rPr lang="en-US" altLang="zh-CN" i="1">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b="0" i="1" smtClean="0">
                              <a:latin typeface="Cambria Math" panose="02040503050406030204" pitchFamily="18" charset="0"/>
                              <a:ea typeface="微软雅黑" pitchFamily="34" charset="-122"/>
                              <a:cs typeface="Times New Roman" panose="02020603050405020304" pitchFamily="18" charset="0"/>
                            </a:rPr>
                            <m:t>𝑏</m:t>
                          </m:r>
                        </m:e>
                        <m:sub>
                          <m:r>
                            <a:rPr lang="en-US" altLang="zh-CN" b="0" i="1" smtClean="0">
                              <a:latin typeface="Cambria Math" panose="02040503050406030204" pitchFamily="18" charset="0"/>
                              <a:ea typeface="微软雅黑" pitchFamily="34" charset="-122"/>
                              <a:cs typeface="Times New Roman" panose="02020603050405020304" pitchFamily="18" charset="0"/>
                            </a:rPr>
                            <m:t>2</m:t>
                          </m:r>
                        </m:sub>
                      </m:sSub>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2</m:t>
                          </m:r>
                        </m:sup>
                      </m:sSup>
                      <m:r>
                        <a:rPr lang="en-US" altLang="zh-CN" i="1">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b="0" i="1" smtClean="0">
                              <a:latin typeface="Cambria Math" panose="02040503050406030204" pitchFamily="18" charset="0"/>
                              <a:ea typeface="微软雅黑" pitchFamily="34" charset="-122"/>
                              <a:cs typeface="Times New Roman" panose="02020603050405020304" pitchFamily="18" charset="0"/>
                            </a:rPr>
                            <m:t>𝑏</m:t>
                          </m:r>
                        </m:e>
                        <m:sub>
                          <m:r>
                            <a:rPr lang="en-US" altLang="zh-CN" b="0" i="1" smtClean="0">
                              <a:latin typeface="Cambria Math" panose="02040503050406030204" pitchFamily="18" charset="0"/>
                              <a:ea typeface="微软雅黑" pitchFamily="34" charset="-122"/>
                              <a:cs typeface="Times New Roman" panose="02020603050405020304" pitchFamily="18" charset="0"/>
                            </a:rPr>
                            <m:t>1</m:t>
                          </m:r>
                        </m:sub>
                      </m:sSub>
                      <m:r>
                        <a:rPr lang="en-US" altLang="zh-CN" b="0" i="1" smtClean="0">
                          <a:latin typeface="Cambria Math" panose="02040503050406030204" pitchFamily="18" charset="0"/>
                          <a:ea typeface="微软雅黑" pitchFamily="34" charset="-122"/>
                          <a:cs typeface="Times New Roman" panose="02020603050405020304" pitchFamily="18" charset="0"/>
                        </a:rPr>
                        <m:t>𝑥</m:t>
                      </m:r>
                      <m:r>
                        <a:rPr lang="en-US" altLang="zh-CN" i="1">
                          <a:latin typeface="Cambria Math" panose="02040503050406030204" pitchFamily="18" charset="0"/>
                          <a:ea typeface="微软雅黑" pitchFamily="34" charset="-122"/>
                          <a:cs typeface="Times New Roman" panose="02020603050405020304" pitchFamily="18" charset="0"/>
                        </a:rPr>
                        <m:t>+</m:t>
                      </m:r>
                      <m:sSub>
                        <m:sSubPr>
                          <m:ctrlPr>
                            <a:rPr lang="en-US" altLang="zh-CN" i="1">
                              <a:latin typeface="Cambria Math" panose="02040503050406030204" pitchFamily="18" charset="0"/>
                              <a:ea typeface="微软雅黑" pitchFamily="34" charset="-122"/>
                              <a:cs typeface="Times New Roman" panose="02020603050405020304" pitchFamily="18" charset="0"/>
                            </a:rPr>
                          </m:ctrlPr>
                        </m:sSubPr>
                        <m:e>
                          <m:r>
                            <a:rPr lang="en-US" altLang="zh-CN" b="0" i="1" smtClean="0">
                              <a:latin typeface="Cambria Math" panose="02040503050406030204" pitchFamily="18" charset="0"/>
                              <a:ea typeface="微软雅黑" pitchFamily="34" charset="-122"/>
                              <a:cs typeface="Times New Roman" panose="02020603050405020304" pitchFamily="18" charset="0"/>
                            </a:rPr>
                            <m:t>𝑏</m:t>
                          </m:r>
                        </m:e>
                        <m:sub>
                          <m:r>
                            <a:rPr lang="en-US" altLang="zh-CN" b="0" i="1" smtClean="0">
                              <a:latin typeface="Cambria Math" panose="02040503050406030204" pitchFamily="18" charset="0"/>
                              <a:ea typeface="微软雅黑" pitchFamily="34" charset="-122"/>
                              <a:cs typeface="Times New Roman" panose="02020603050405020304" pitchFamily="18" charset="0"/>
                            </a:rPr>
                            <m:t>0</m:t>
                          </m:r>
                        </m:sub>
                      </m:sSub>
                    </m:oMath>
                  </m:oMathPara>
                </a14:m>
                <a:endParaRPr lang="en-US" altLang="zh-TW" dirty="0">
                  <a:latin typeface="Times New Roman" panose="02020603050405020304" pitchFamily="18" charset="0"/>
                  <a:ea typeface="微软雅黑" pitchFamily="34" charset="-122"/>
                  <a:cs typeface="Times New Roman" panose="02020603050405020304" pitchFamily="18" charset="0"/>
                </a:endParaRPr>
              </a:p>
              <a:p>
                <a:pPr lvl="1" algn="ctr">
                  <a:lnSpc>
                    <a:spcPct val="150000"/>
                  </a:lnSpc>
                </a:pPr>
                <a14:m>
                  <m:oMathPara xmlns:m="http://schemas.openxmlformats.org/officeDocument/2006/math">
                    <m:oMathParaPr>
                      <m:jc m:val="centerGroup"/>
                    </m:oMathParaPr>
                    <m:oMath xmlns:m="http://schemas.openxmlformats.org/officeDocument/2006/math">
                      <m:r>
                        <m:rPr>
                          <m:nor/>
                        </m:rPr>
                        <a:rPr lang="en-US" altLang="zh-TW" i="1" dirty="0">
                          <a:latin typeface="Times New Roman" panose="02020603050405020304" pitchFamily="18" charset="0"/>
                          <a:cs typeface="Times New Roman" panose="02020603050405020304" pitchFamily="18" charset="0"/>
                        </a:rPr>
                        <m:t>A</m:t>
                      </m:r>
                      <m:r>
                        <m:rPr>
                          <m:nor/>
                        </m:rPr>
                        <a:rPr lang="en-US" altLang="zh-TW" i="1" dirty="0">
                          <a:latin typeface="Times New Roman" panose="02020603050405020304" pitchFamily="18" charset="0"/>
                          <a:cs typeface="Times New Roman" panose="02020603050405020304" pitchFamily="18" charset="0"/>
                        </a:rPr>
                        <m:t> </m:t>
                      </m:r>
                      <m:r>
                        <m:rPr>
                          <m:nor/>
                        </m:rPr>
                        <a:rPr lang="en-US" altLang="zh-TW" dirty="0">
                          <a:latin typeface="Times New Roman" panose="02020603050405020304" pitchFamily="18" charset="0"/>
                          <a:cs typeface="Times New Roman" panose="02020603050405020304" pitchFamily="18" charset="0"/>
                        </a:rPr>
                        <m:t>+ </m:t>
                      </m:r>
                      <m:r>
                        <m:rPr>
                          <m:nor/>
                        </m:rPr>
                        <a:rPr lang="en-US" altLang="zh-TW" i="1" dirty="0">
                          <a:latin typeface="Times New Roman" panose="02020603050405020304" pitchFamily="18" charset="0"/>
                          <a:cs typeface="Times New Roman" panose="02020603050405020304" pitchFamily="18" charset="0"/>
                        </a:rPr>
                        <m:t>B</m:t>
                      </m:r>
                      <m:r>
                        <m:rPr>
                          <m:nor/>
                        </m:rPr>
                        <a:rPr lang="en-US" altLang="zh-TW" dirty="0">
                          <a:latin typeface="Times New Roman" panose="02020603050405020304" pitchFamily="18" charset="0"/>
                          <a:cs typeface="Times New Roman" panose="02020603050405020304" pitchFamily="18" charset="0"/>
                        </a:rPr>
                        <m:t> = </m:t>
                      </m:r>
                      <m:r>
                        <m:rPr>
                          <m:nor/>
                        </m:rPr>
                        <a:rPr lang="en-US" altLang="zh-TW" i="1" dirty="0">
                          <a:latin typeface="Times New Roman" panose="02020603050405020304" pitchFamily="18" charset="0"/>
                          <a:cs typeface="Times New Roman" panose="02020603050405020304" pitchFamily="18" charset="0"/>
                        </a:rPr>
                        <m:t>A</m:t>
                      </m:r>
                      <m:r>
                        <m:rPr>
                          <m:nor/>
                        </m:rPr>
                        <a:rPr lang="en-US" altLang="zh-TW" dirty="0">
                          <a:latin typeface="Times New Roman" panose="02020603050405020304" pitchFamily="18" charset="0"/>
                          <a:cs typeface="Times New Roman" panose="02020603050405020304" pitchFamily="18" charset="0"/>
                        </a:rPr>
                        <m:t> </m:t>
                      </m:r>
                      <m:r>
                        <m:rPr>
                          <m:nor/>
                        </m:rPr>
                        <a:rPr lang="en-US" altLang="zh-TW" dirty="0">
                          <a:latin typeface="Times New Roman" panose="02020603050405020304" pitchFamily="18" charset="0"/>
                          <a:ea typeface="Cambria Math" panose="02040503050406030204" pitchFamily="18" charset="0"/>
                          <a:cs typeface="Times New Roman" panose="02020603050405020304" pitchFamily="18" charset="0"/>
                        </a:rPr>
                        <m:t>⊕ </m:t>
                      </m:r>
                      <m:r>
                        <m:rPr>
                          <m:nor/>
                        </m:rPr>
                        <a:rPr lang="en-US" altLang="zh-TW" i="1" dirty="0">
                          <a:latin typeface="Times New Roman" panose="02020603050405020304" pitchFamily="18" charset="0"/>
                          <a:ea typeface="Cambria Math" panose="02040503050406030204" pitchFamily="18" charset="0"/>
                          <a:cs typeface="Times New Roman" panose="02020603050405020304" pitchFamily="18" charset="0"/>
                        </a:rPr>
                        <m:t>B</m:t>
                      </m:r>
                    </m:oMath>
                  </m:oMathPara>
                </a14:m>
                <a:endParaRPr lang="en-US" altLang="zh-CN" dirty="0">
                  <a:latin typeface="Times New Roman" panose="02020603050405020304" pitchFamily="18" charset="0"/>
                  <a:ea typeface="微软雅黑" pitchFamily="34" charset="-122"/>
                  <a:cs typeface="Times New Roman" panose="02020603050405020304" pitchFamily="18" charset="0"/>
                </a:endParaRPr>
              </a:p>
              <a:p>
                <a:pPr marL="285750" indent="-285750">
                  <a:lnSpc>
                    <a:spcPct val="200000"/>
                  </a:lnSpc>
                  <a:spcBef>
                    <a:spcPts val="1200"/>
                  </a:spcBef>
                  <a:buFont typeface="Wingdings" panose="05000000000000000000" pitchFamily="2" charset="2"/>
                  <a:buChar char="ü"/>
                </a:pPr>
                <a:r>
                  <a:rPr lang="en-US" altLang="zh-CN" b="1" dirty="0">
                    <a:latin typeface="Times New Roman" panose="02020603050405020304" pitchFamily="18" charset="0"/>
                    <a:ea typeface="微软雅黑" pitchFamily="34" charset="-122"/>
                    <a:cs typeface="Times New Roman" panose="02020603050405020304" pitchFamily="18" charset="0"/>
                  </a:rPr>
                  <a:t>Multiplicative Operation</a:t>
                </a:r>
                <a:endParaRPr lang="en-US" altLang="zh-TW" dirty="0">
                  <a:latin typeface="Times New Roman" panose="02020603050405020304" pitchFamily="18" charset="0"/>
                  <a:ea typeface="微软雅黑" pitchFamily="34" charset="-122"/>
                  <a:cs typeface="Times New Roman" panose="02020603050405020304" pitchFamily="18" charset="0"/>
                </a:endParaRPr>
              </a:p>
              <a:p>
                <a:pPr marL="742950" lvl="1" indent="-285750">
                  <a:lnSpc>
                    <a:spcPct val="150000"/>
                  </a:lnSpc>
                  <a:buFont typeface="Wingdings" panose="05000000000000000000" pitchFamily="2" charset="2"/>
                  <a:buChar char="Ø"/>
                </a:pPr>
                <a:r>
                  <a:rPr lang="en-US" altLang="zh-TW" dirty="0">
                    <a:latin typeface="Times New Roman" panose="02020603050405020304" pitchFamily="18" charset="0"/>
                    <a:ea typeface="微软雅黑" pitchFamily="34" charset="-122"/>
                    <a:cs typeface="Times New Roman" panose="02020603050405020304" pitchFamily="18" charset="0"/>
                  </a:rPr>
                  <a:t>In the AES algorithm, an irreducible polynomial is</a:t>
                </a:r>
                <a:r>
                  <a:rPr lang="en-US" altLang="zh-TW" i="1" dirty="0">
                    <a:latin typeface="Times New Roman" panose="02020603050405020304" pitchFamily="18" charset="0"/>
                    <a:ea typeface="微软雅黑" pitchFamily="34" charset="-122"/>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ea typeface="微软雅黑" pitchFamily="34" charset="-122"/>
                        <a:cs typeface="Times New Roman" panose="02020603050405020304" pitchFamily="18" charset="0"/>
                      </a:rPr>
                      <m:t>𝑚</m:t>
                    </m:r>
                    <m:d>
                      <m:dPr>
                        <m:ctrlPr>
                          <a:rPr lang="en-US" altLang="zh-CN" b="0" i="1" smtClean="0">
                            <a:latin typeface="Cambria Math" panose="02040503050406030204" pitchFamily="18" charset="0"/>
                            <a:ea typeface="微软雅黑" pitchFamily="34" charset="-122"/>
                            <a:cs typeface="Times New Roman" panose="02020603050405020304" pitchFamily="18" charset="0"/>
                          </a:rPr>
                        </m:ctrlPr>
                      </m:dPr>
                      <m:e>
                        <m:r>
                          <a:rPr lang="en-US" altLang="zh-CN" b="0" i="1" smtClean="0">
                            <a:latin typeface="Cambria Math" panose="02040503050406030204" pitchFamily="18" charset="0"/>
                            <a:ea typeface="微软雅黑" pitchFamily="34" charset="-122"/>
                            <a:cs typeface="Times New Roman" panose="02020603050405020304" pitchFamily="18" charset="0"/>
                          </a:rPr>
                          <m:t>𝑥</m:t>
                        </m:r>
                      </m:e>
                    </m:d>
                    <m:r>
                      <a:rPr lang="en-US" altLang="zh-CN" b="0" i="1" smtClean="0">
                        <a:latin typeface="Cambria Math" panose="02040503050406030204" pitchFamily="18" charset="0"/>
                        <a:ea typeface="微软雅黑" pitchFamily="34" charset="-122"/>
                        <a:cs typeface="Times New Roman" panose="02020603050405020304" pitchFamily="18" charset="0"/>
                      </a:rPr>
                      <m:t>=</m:t>
                    </m:r>
                    <m:sSup>
                      <m:sSupPr>
                        <m:ctrlPr>
                          <a:rPr lang="en-US" altLang="zh-CN" i="1" smtClean="0">
                            <a:latin typeface="Cambria Math" panose="02040503050406030204" pitchFamily="18" charset="0"/>
                            <a:ea typeface="微软雅黑" pitchFamily="34" charset="-122"/>
                            <a:cs typeface="Times New Roman" panose="02020603050405020304" pitchFamily="18" charset="0"/>
                          </a:rPr>
                        </m:ctrlPr>
                      </m:sSupPr>
                      <m:e>
                        <m:r>
                          <a:rPr lang="en-US" altLang="zh-CN" b="0" i="1" smtClean="0">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8</m:t>
                        </m:r>
                      </m:sup>
                    </m:sSup>
                    <m:r>
                      <a:rPr lang="en-US" altLang="zh-CN" b="0" i="1" smtClean="0">
                        <a:latin typeface="Cambria Math" panose="02040503050406030204" pitchFamily="18" charset="0"/>
                        <a:ea typeface="微软雅黑" pitchFamily="34" charset="-122"/>
                        <a:cs typeface="Times New Roman" panose="02020603050405020304" pitchFamily="18" charset="0"/>
                      </a:rPr>
                      <m:t>+</m:t>
                    </m:r>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4</m:t>
                        </m:r>
                      </m:sup>
                    </m:sSup>
                    <m:r>
                      <a:rPr lang="en-US" altLang="zh-CN" i="1">
                        <a:latin typeface="Cambria Math" panose="02040503050406030204" pitchFamily="18" charset="0"/>
                        <a:ea typeface="微软雅黑" pitchFamily="34" charset="-122"/>
                        <a:cs typeface="Times New Roman" panose="02020603050405020304" pitchFamily="18" charset="0"/>
                      </a:rPr>
                      <m:t>+</m:t>
                    </m:r>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b="0" i="1" smtClean="0">
                            <a:latin typeface="Cambria Math" panose="02040503050406030204" pitchFamily="18" charset="0"/>
                            <a:ea typeface="微软雅黑" pitchFamily="34" charset="-122"/>
                            <a:cs typeface="Times New Roman" panose="02020603050405020304" pitchFamily="18" charset="0"/>
                          </a:rPr>
                          <m:t>3</m:t>
                        </m:r>
                      </m:sup>
                    </m:sSup>
                    <m:r>
                      <a:rPr lang="en-US" altLang="zh-CN" i="1">
                        <a:latin typeface="Cambria Math" panose="02040503050406030204" pitchFamily="18" charset="0"/>
                        <a:ea typeface="微软雅黑" pitchFamily="34" charset="-122"/>
                        <a:cs typeface="Times New Roman" panose="02020603050405020304" pitchFamily="18" charset="0"/>
                      </a:rPr>
                      <m:t>+</m:t>
                    </m:r>
                    <m:r>
                      <a:rPr lang="en-US" altLang="zh-CN" b="0" i="1" smtClean="0">
                        <a:latin typeface="Cambria Math" panose="02040503050406030204" pitchFamily="18" charset="0"/>
                        <a:ea typeface="微软雅黑" pitchFamily="34" charset="-122"/>
                        <a:cs typeface="Times New Roman" panose="02020603050405020304" pitchFamily="18" charset="0"/>
                      </a:rPr>
                      <m:t>𝑥</m:t>
                    </m:r>
                    <m:r>
                      <a:rPr lang="en-US" altLang="zh-CN" b="0" i="1" smtClean="0">
                        <a:latin typeface="Cambria Math" panose="02040503050406030204" pitchFamily="18" charset="0"/>
                        <a:ea typeface="微软雅黑" pitchFamily="34" charset="-122"/>
                        <a:cs typeface="Times New Roman" panose="02020603050405020304" pitchFamily="18" charset="0"/>
                      </a:rPr>
                      <m:t>+1</m:t>
                    </m:r>
                  </m:oMath>
                </a14:m>
                <a:endParaRPr lang="en-US" altLang="zh-CN" dirty="0">
                  <a:latin typeface="Times New Roman" panose="02020603050405020304" pitchFamily="18" charset="0"/>
                  <a:ea typeface="微软雅黑" pitchFamily="34" charset="-122"/>
                  <a:cs typeface="Times New Roman" panose="02020603050405020304" pitchFamily="18" charset="0"/>
                </a:endParaRPr>
              </a:p>
              <a:p>
                <a:pPr lvl="1" algn="ctr">
                  <a:lnSpc>
                    <a:spcPct val="150000"/>
                  </a:lnSpc>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微软雅黑" pitchFamily="34" charset="-122"/>
                          <a:cs typeface="Times New Roman" panose="02020603050405020304" pitchFamily="18" charset="0"/>
                        </a:rPr>
                        <m:t>𝐴</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𝐵</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𝐴</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𝐵</m:t>
                          </m:r>
                        </m:e>
                      </m:d>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𝑚𝑜𝑑</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 </m:t>
                      </m:r>
                      <m:d>
                        <m:dPr>
                          <m:ctrlP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i="1">
                                  <a:latin typeface="Cambria Math" panose="02040503050406030204" pitchFamily="18" charset="0"/>
                                  <a:ea typeface="微软雅黑" pitchFamily="34" charset="-122"/>
                                  <a:cs typeface="Times New Roman" panose="02020603050405020304" pitchFamily="18" charset="0"/>
                                </a:rPr>
                                <m:t>8</m:t>
                              </m:r>
                            </m:sup>
                          </m:sSup>
                          <m:r>
                            <a:rPr lang="en-US" altLang="zh-CN" i="1">
                              <a:latin typeface="Cambria Math" panose="02040503050406030204" pitchFamily="18" charset="0"/>
                              <a:ea typeface="微软雅黑" pitchFamily="34" charset="-122"/>
                              <a:cs typeface="Times New Roman" panose="02020603050405020304" pitchFamily="18" charset="0"/>
                            </a:rPr>
                            <m:t>+</m:t>
                          </m:r>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i="1">
                                  <a:latin typeface="Cambria Math" panose="02040503050406030204" pitchFamily="18" charset="0"/>
                                  <a:ea typeface="微软雅黑" pitchFamily="34" charset="-122"/>
                                  <a:cs typeface="Times New Roman" panose="02020603050405020304" pitchFamily="18" charset="0"/>
                                </a:rPr>
                                <m:t>4</m:t>
                              </m:r>
                            </m:sup>
                          </m:sSup>
                          <m:r>
                            <a:rPr lang="en-US" altLang="zh-CN" i="1">
                              <a:latin typeface="Cambria Math" panose="02040503050406030204" pitchFamily="18" charset="0"/>
                              <a:ea typeface="微软雅黑" pitchFamily="34" charset="-122"/>
                              <a:cs typeface="Times New Roman" panose="02020603050405020304" pitchFamily="18" charset="0"/>
                            </a:rPr>
                            <m:t>+</m:t>
                          </m:r>
                          <m:sSup>
                            <m:sSupPr>
                              <m:ctrlPr>
                                <a:rPr lang="en-US" altLang="zh-CN" i="1">
                                  <a:latin typeface="Cambria Math" panose="02040503050406030204" pitchFamily="18" charset="0"/>
                                  <a:ea typeface="微软雅黑" pitchFamily="34" charset="-122"/>
                                  <a:cs typeface="Times New Roman" panose="02020603050405020304" pitchFamily="18" charset="0"/>
                                </a:rPr>
                              </m:ctrlPr>
                            </m:sSupPr>
                            <m:e>
                              <m:r>
                                <a:rPr lang="en-US" altLang="zh-CN" i="1">
                                  <a:latin typeface="Cambria Math" panose="02040503050406030204" pitchFamily="18" charset="0"/>
                                  <a:ea typeface="微软雅黑" pitchFamily="34" charset="-122"/>
                                  <a:cs typeface="Times New Roman" panose="02020603050405020304" pitchFamily="18" charset="0"/>
                                </a:rPr>
                                <m:t>𝑥</m:t>
                              </m:r>
                            </m:e>
                            <m:sup>
                              <m:r>
                                <a:rPr lang="en-US" altLang="zh-CN" i="1">
                                  <a:latin typeface="Cambria Math" panose="02040503050406030204" pitchFamily="18" charset="0"/>
                                  <a:ea typeface="微软雅黑" pitchFamily="34" charset="-122"/>
                                  <a:cs typeface="Times New Roman" panose="02020603050405020304" pitchFamily="18" charset="0"/>
                                </a:rPr>
                                <m:t>3</m:t>
                              </m:r>
                            </m:sup>
                          </m:sSup>
                          <m:r>
                            <a:rPr lang="en-US" altLang="zh-CN" i="1">
                              <a:latin typeface="Cambria Math" panose="02040503050406030204" pitchFamily="18" charset="0"/>
                              <a:ea typeface="微软雅黑" pitchFamily="34" charset="-122"/>
                              <a:cs typeface="Times New Roman" panose="02020603050405020304" pitchFamily="18" charset="0"/>
                            </a:rPr>
                            <m:t>+</m:t>
                          </m:r>
                          <m:r>
                            <a:rPr lang="en-US" altLang="zh-CN" i="1">
                              <a:latin typeface="Cambria Math" panose="02040503050406030204" pitchFamily="18" charset="0"/>
                              <a:ea typeface="微软雅黑" pitchFamily="34" charset="-122"/>
                              <a:cs typeface="Times New Roman" panose="02020603050405020304" pitchFamily="18" charset="0"/>
                            </a:rPr>
                            <m:t>𝑥</m:t>
                          </m:r>
                          <m:r>
                            <a:rPr lang="en-US" altLang="zh-CN" i="1">
                              <a:latin typeface="Cambria Math" panose="02040503050406030204" pitchFamily="18" charset="0"/>
                              <a:ea typeface="微软雅黑" pitchFamily="34" charset="-122"/>
                              <a:cs typeface="Times New Roman" panose="02020603050405020304" pitchFamily="18" charset="0"/>
                            </a:rPr>
                            <m:t>+1</m:t>
                          </m:r>
                        </m:e>
                      </m:d>
                    </m:oMath>
                  </m:oMathPara>
                </a14:m>
                <a:endParaRPr lang="en-US" altLang="zh-TW" dirty="0">
                  <a:latin typeface="Times New Roman" panose="02020603050405020304" pitchFamily="18" charset="0"/>
                  <a:ea typeface="微软雅黑" pitchFamily="34" charset="-122"/>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46C61B24-46B7-404F-864F-800874E14D95}"/>
                  </a:ext>
                </a:extLst>
              </p:cNvPr>
              <p:cNvSpPr txBox="1">
                <a:spLocks noRot="1" noChangeAspect="1" noMove="1" noResize="1" noEditPoints="1" noAdjustHandles="1" noChangeArrowheads="1" noChangeShapeType="1" noTextEdit="1"/>
              </p:cNvSpPr>
              <p:nvPr/>
            </p:nvSpPr>
            <p:spPr>
              <a:xfrm>
                <a:off x="346623" y="1281801"/>
                <a:ext cx="8817203" cy="5060360"/>
              </a:xfrm>
              <a:prstGeom prst="rect">
                <a:avLst/>
              </a:prstGeom>
              <a:blipFill>
                <a:blip r:embed="rId3"/>
                <a:stretch>
                  <a:fillRect l="-48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116106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3995799"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Message Authentication Code</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4" y="399268"/>
            <a:ext cx="595035"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01</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A2B60258-5835-453C-AAE0-98CF03A4B20A}"/>
              </a:ext>
            </a:extLst>
          </p:cNvPr>
          <p:cNvSpPr txBox="1"/>
          <p:nvPr/>
        </p:nvSpPr>
        <p:spPr>
          <a:xfrm>
            <a:off x="806847" y="2166528"/>
            <a:ext cx="2160000" cy="369332"/>
          </a:xfrm>
          <a:prstGeom prst="rect">
            <a:avLst/>
          </a:prstGeom>
          <a:noFill/>
        </p:spPr>
        <p:txBody>
          <a:bodyPr wrap="square">
            <a:spAutoFit/>
          </a:bodyPr>
          <a:lstStyle/>
          <a:p>
            <a:pPr algn="ctr"/>
            <a:r>
              <a:rPr lang="en-US" altLang="zh-TW" b="1" dirty="0">
                <a:latin typeface="Times New Roman" panose="02020603050405020304" pitchFamily="18" charset="0"/>
                <a:cs typeface="Times New Roman" panose="02020603050405020304" pitchFamily="18" charset="0"/>
              </a:rPr>
              <a:t>Authentication </a:t>
            </a:r>
          </a:p>
        </p:txBody>
      </p:sp>
      <p:sp>
        <p:nvSpPr>
          <p:cNvPr id="22" name="文字方塊 21">
            <a:extLst>
              <a:ext uri="{FF2B5EF4-FFF2-40B4-BE49-F238E27FC236}">
                <a16:creationId xmlns:a16="http://schemas.microsoft.com/office/drawing/2014/main" id="{8DEA94A0-3B7A-43B6-A573-12AE53041961}"/>
              </a:ext>
            </a:extLst>
          </p:cNvPr>
          <p:cNvSpPr txBox="1"/>
          <p:nvPr/>
        </p:nvSpPr>
        <p:spPr>
          <a:xfrm>
            <a:off x="806265" y="4520570"/>
            <a:ext cx="2160000" cy="923330"/>
          </a:xfrm>
          <a:prstGeom prst="rect">
            <a:avLst/>
          </a:prstGeom>
          <a:noFill/>
        </p:spPr>
        <p:txBody>
          <a:bodyPr wrap="square">
            <a:spAutoFit/>
          </a:bodyPr>
          <a:lstStyle/>
          <a:p>
            <a:pPr algn="ctr"/>
            <a:r>
              <a:rPr lang="en-US" altLang="zh-TW" b="1" dirty="0">
                <a:latin typeface="Times New Roman" panose="02020603050405020304" pitchFamily="18" charset="0"/>
                <a:cs typeface="Times New Roman" panose="02020603050405020304" pitchFamily="18" charset="0"/>
              </a:rPr>
              <a:t>Authentication </a:t>
            </a:r>
          </a:p>
          <a:p>
            <a:pPr algn="ctr"/>
            <a:r>
              <a:rPr lang="en-US" altLang="zh-TW" b="1" dirty="0">
                <a:latin typeface="Times New Roman" panose="02020603050405020304" pitchFamily="18" charset="0"/>
                <a:cs typeface="Times New Roman" panose="02020603050405020304" pitchFamily="18" charset="0"/>
              </a:rPr>
              <a:t>&amp;</a:t>
            </a:r>
          </a:p>
          <a:p>
            <a:pPr algn="ctr"/>
            <a:r>
              <a:rPr lang="en-US" altLang="zh-TW" b="1" dirty="0">
                <a:latin typeface="Times New Roman" panose="02020603050405020304" pitchFamily="18" charset="0"/>
                <a:cs typeface="Times New Roman" panose="02020603050405020304" pitchFamily="18" charset="0"/>
              </a:rPr>
              <a:t>Encryption</a:t>
            </a:r>
          </a:p>
        </p:txBody>
      </p:sp>
      <p:cxnSp>
        <p:nvCxnSpPr>
          <p:cNvPr id="23" name="直線接點 22">
            <a:extLst>
              <a:ext uri="{FF2B5EF4-FFF2-40B4-BE49-F238E27FC236}">
                <a16:creationId xmlns:a16="http://schemas.microsoft.com/office/drawing/2014/main" id="{E8E52492-52C0-4B08-9205-314E19F4A16E}"/>
              </a:ext>
            </a:extLst>
          </p:cNvPr>
          <p:cNvCxnSpPr>
            <a:cxnSpLocks/>
          </p:cNvCxnSpPr>
          <p:nvPr/>
        </p:nvCxnSpPr>
        <p:spPr>
          <a:xfrm>
            <a:off x="804179" y="3250264"/>
            <a:ext cx="7200000" cy="0"/>
          </a:xfrm>
          <a:prstGeom prst="line">
            <a:avLst/>
          </a:prstGeom>
          <a:ln w="28575">
            <a:solidFill>
              <a:srgbClr val="18478F"/>
            </a:soli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B04EAE2A-4FE8-4CFD-9816-BEDDD4393731}"/>
              </a:ext>
            </a:extLst>
          </p:cNvPr>
          <p:cNvSpPr/>
          <p:nvPr/>
        </p:nvSpPr>
        <p:spPr>
          <a:xfrm>
            <a:off x="8258848" y="2789670"/>
            <a:ext cx="2031325" cy="923330"/>
          </a:xfrm>
          <a:prstGeom prst="rect">
            <a:avLst/>
          </a:prstGeom>
        </p:spPr>
        <p:txBody>
          <a:bodyPr wrap="none">
            <a:spAutoFit/>
          </a:bodyPr>
          <a:lstStyle/>
          <a:p>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MAC</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Function</a:t>
            </a:r>
          </a:p>
          <a:p>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K</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Key</a:t>
            </a:r>
            <a:endParaRPr lang="zh-TW" altLang="en-US"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Message</a:t>
            </a:r>
            <a:endParaRPr lang="zh-TW" altLang="en-US" dirty="0">
              <a:latin typeface="Times New Roman" panose="02020603050405020304" pitchFamily="18" charset="0"/>
              <a:cs typeface="Times New Roman" panose="02020603050405020304" pitchFamily="18" charset="0"/>
            </a:endParaRPr>
          </a:p>
        </p:txBody>
      </p:sp>
      <p:pic>
        <p:nvPicPr>
          <p:cNvPr id="32" name="圖片 31">
            <a:extLst>
              <a:ext uri="{FF2B5EF4-FFF2-40B4-BE49-F238E27FC236}">
                <a16:creationId xmlns:a16="http://schemas.microsoft.com/office/drawing/2014/main" id="{03E20531-0730-4F54-B0D0-0AE784297E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5563" y="1631229"/>
            <a:ext cx="4555459" cy="1440000"/>
          </a:xfrm>
          <a:prstGeom prst="rect">
            <a:avLst/>
          </a:prstGeom>
        </p:spPr>
      </p:pic>
      <p:pic>
        <p:nvPicPr>
          <p:cNvPr id="34" name="圖片 33">
            <a:extLst>
              <a:ext uri="{FF2B5EF4-FFF2-40B4-BE49-F238E27FC236}">
                <a16:creationId xmlns:a16="http://schemas.microsoft.com/office/drawing/2014/main" id="{95E2D170-5E55-48EE-BD56-7061629061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16908" y="3539001"/>
            <a:ext cx="4555459" cy="1440000"/>
          </a:xfrm>
          <a:prstGeom prst="rect">
            <a:avLst/>
          </a:prstGeom>
        </p:spPr>
      </p:pic>
      <p:pic>
        <p:nvPicPr>
          <p:cNvPr id="35" name="圖片 34">
            <a:extLst>
              <a:ext uri="{FF2B5EF4-FFF2-40B4-BE49-F238E27FC236}">
                <a16:creationId xmlns:a16="http://schemas.microsoft.com/office/drawing/2014/main" id="{ECF15F2C-3A99-4108-9471-0AA70A9DF6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17409" y="5158281"/>
            <a:ext cx="3478107" cy="1440000"/>
          </a:xfrm>
          <a:prstGeom prst="rect">
            <a:avLst/>
          </a:prstGeom>
        </p:spPr>
      </p:pic>
    </p:spTree>
    <p:extLst>
      <p:ext uri="{BB962C8B-B14F-4D97-AF65-F5344CB8AC3E}">
        <p14:creationId xmlns:p14="http://schemas.microsoft.com/office/powerpoint/2010/main" val="4019683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847115"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AES</a:t>
            </a:r>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-GCM</a:t>
            </a:r>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 Algorithm</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Input/Output</a:t>
            </a:r>
            <a:endPar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0FB21B90-D6EE-413C-8A76-75ADA784CFA0}"/>
              </a:ext>
            </a:extLst>
          </p:cNvPr>
          <p:cNvSpPr txBox="1"/>
          <p:nvPr/>
        </p:nvSpPr>
        <p:spPr>
          <a:xfrm>
            <a:off x="805715" y="1280992"/>
            <a:ext cx="9598125" cy="3337260"/>
          </a:xfrm>
          <a:prstGeom prst="rect">
            <a:avLst/>
          </a:prstGeom>
          <a:noFill/>
        </p:spPr>
        <p:txBody>
          <a:bodyPr wrap="square" rtlCol="0">
            <a:spAutoFit/>
          </a:bodyPr>
          <a:lstStyle/>
          <a:p>
            <a:pPr marL="342900" indent="-342900">
              <a:lnSpc>
                <a:spcPct val="200000"/>
              </a:lnSpc>
              <a:buFont typeface="Wingdings" panose="05000000000000000000" pitchFamily="2" charset="2"/>
              <a:buChar char="u"/>
            </a:pPr>
            <a:r>
              <a:rPr lang="en-US" altLang="zh-TW" b="1" kern="100" dirty="0">
                <a:effectLst/>
                <a:latin typeface="Times New Roman" panose="02020603050405020304" pitchFamily="18" charset="0"/>
                <a:ea typeface="標楷體" panose="03000509000000000000" pitchFamily="65" charset="-120"/>
                <a:cs typeface="Times New Roman" panose="02020603050405020304" pitchFamily="18" charset="0"/>
              </a:rPr>
              <a:t>Encryption</a:t>
            </a:r>
          </a:p>
          <a:p>
            <a:pPr marL="800100" lvl="1" indent="-342900">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4 inputs: IV</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Key</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AAD</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Plaintext</a:t>
            </a:r>
          </a:p>
          <a:p>
            <a:pPr marL="800100" lvl="1" indent="-342900">
              <a:lnSpc>
                <a:spcPct val="200000"/>
              </a:lnSpc>
              <a:buFont typeface="Wingdings" panose="05000000000000000000" pitchFamily="2" charset="2"/>
              <a:buChar char="ü"/>
            </a:pP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2 outputs: Ciphertext</a:t>
            </a:r>
            <a:r>
              <a:rPr lang="zh-TW" altLang="en-US"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Tag</a:t>
            </a:r>
          </a:p>
          <a:p>
            <a:pPr marL="342900" indent="-342900">
              <a:lnSpc>
                <a:spcPct val="200000"/>
              </a:lnSpc>
              <a:buFont typeface="Wingdings" panose="05000000000000000000" pitchFamily="2" charset="2"/>
              <a:buChar char="u"/>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Decryption</a:t>
            </a:r>
          </a:p>
          <a:p>
            <a:pPr marL="800100" lvl="1" indent="-342900">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5 inputs: IV</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Key</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AAD</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Ciphertext</a:t>
            </a:r>
            <a:r>
              <a:rPr lang="zh-TW" altLang="en-US"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Tag</a:t>
            </a: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L="800100" lvl="1" indent="-342900">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1 outputs: Plaintext/FAL</a:t>
            </a:r>
            <a:endParaRPr lang="zh-TW" altLang="en-US" dirty="0"/>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08678488-E749-4456-A6F8-892A0A1B0CF4}"/>
                  </a:ext>
                </a:extLst>
              </p:cNvPr>
              <p:cNvSpPr txBox="1"/>
              <p:nvPr/>
            </p:nvSpPr>
            <p:spPr>
              <a:xfrm>
                <a:off x="808355" y="4873438"/>
                <a:ext cx="6096000" cy="1200329"/>
              </a:xfrm>
              <a:prstGeom prst="rect">
                <a:avLst/>
              </a:prstGeom>
              <a:noFill/>
            </p:spPr>
            <p:txBody>
              <a:bodyPr wrap="square">
                <a:spAutoFit/>
              </a:bodyPr>
              <a:lstStyle/>
              <a:p>
                <a:pPr>
                  <a:lnSpc>
                    <a:spcPct val="200000"/>
                  </a:lnSpc>
                </a:pPr>
                <a14:m>
                  <m:oMathPara xmlns:m="http://schemas.openxmlformats.org/officeDocument/2006/math">
                    <m:oMathParaPr>
                      <m:jc m:val="left"/>
                    </m:oMathParaPr>
                    <m:oMath xmlns:m="http://schemas.openxmlformats.org/officeDocument/2006/math">
                      <m:r>
                        <m:rPr>
                          <m:nor/>
                        </m:rPr>
                        <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rPr>
                        <m:t>Plaintext</m:t>
                      </m:r>
                      <m:r>
                        <a:rPr lang="en-US" altLang="zh-TW" b="0" i="1" kern="100" dirty="0" smtClean="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en-US" i="1" smtClean="0">
                              <a:solidFill>
                                <a:srgbClr val="836967"/>
                              </a:solidFill>
                              <a:latin typeface="Cambria Math" panose="02040503050406030204" pitchFamily="18" charset="0"/>
                            </a:rPr>
                          </m:ctrlPr>
                        </m:sSubPr>
                        <m:e>
                          <m:r>
                            <a:rPr lang="zh-TW" altLang="en-US" i="1">
                              <a:latin typeface="Cambria Math" panose="02040503050406030204" pitchFamily="18" charset="0"/>
                            </a:rPr>
                            <m:t>𝑃</m:t>
                          </m:r>
                        </m:e>
                        <m:sub>
                          <m:r>
                            <a:rPr lang="zh-TW" altLang="en-US" i="0">
                              <a:latin typeface="Cambria Math" panose="02040503050406030204" pitchFamily="18" charset="0"/>
                            </a:rPr>
                            <m:t>1</m:t>
                          </m:r>
                        </m:sub>
                      </m:sSub>
                      <m:r>
                        <a:rPr lang="zh-TW" altLang="en-US" i="0">
                          <a:latin typeface="Cambria Math" panose="02040503050406030204" pitchFamily="18" charset="0"/>
                        </a:rPr>
                        <m:t>, </m:t>
                      </m:r>
                      <m:sSub>
                        <m:sSubPr>
                          <m:ctrlPr>
                            <a:rPr lang="zh-TW" altLang="en-US" i="1">
                              <a:solidFill>
                                <a:srgbClr val="836967"/>
                              </a:solidFill>
                              <a:latin typeface="Cambria Math" panose="02040503050406030204" pitchFamily="18" charset="0"/>
                            </a:rPr>
                          </m:ctrlPr>
                        </m:sSubPr>
                        <m:e>
                          <m:r>
                            <a:rPr lang="zh-TW" altLang="en-US" i="1">
                              <a:latin typeface="Cambria Math" panose="02040503050406030204" pitchFamily="18" charset="0"/>
                            </a:rPr>
                            <m:t>𝑃</m:t>
                          </m:r>
                        </m:e>
                        <m:sub>
                          <m:r>
                            <a:rPr lang="zh-TW" altLang="en-US" i="0">
                              <a:latin typeface="Cambria Math" panose="02040503050406030204" pitchFamily="18" charset="0"/>
                            </a:rPr>
                            <m:t>2</m:t>
                          </m:r>
                        </m:sub>
                      </m:sSub>
                      <m:r>
                        <a:rPr lang="zh-TW" altLang="en-US" i="0">
                          <a:latin typeface="Cambria Math" panose="02040503050406030204" pitchFamily="18" charset="0"/>
                        </a:rPr>
                        <m:t>,…, </m:t>
                      </m:r>
                      <m:sSub>
                        <m:sSubPr>
                          <m:ctrlPr>
                            <a:rPr lang="zh-TW" altLang="en-US" i="1">
                              <a:solidFill>
                                <a:srgbClr val="836967"/>
                              </a:solidFill>
                              <a:latin typeface="Cambria Math" panose="02040503050406030204" pitchFamily="18" charset="0"/>
                            </a:rPr>
                          </m:ctrlPr>
                        </m:sSubPr>
                        <m:e>
                          <m:r>
                            <a:rPr lang="zh-TW" altLang="en-US" i="1">
                              <a:latin typeface="Cambria Math" panose="02040503050406030204" pitchFamily="18" charset="0"/>
                            </a:rPr>
                            <m:t>𝑃</m:t>
                          </m:r>
                        </m:e>
                        <m:sub>
                          <m:r>
                            <a:rPr lang="zh-TW" altLang="en-US" i="1">
                              <a:latin typeface="Cambria Math" panose="02040503050406030204" pitchFamily="18" charset="0"/>
                            </a:rPr>
                            <m:t>𝑛</m:t>
                          </m:r>
                          <m:r>
                            <a:rPr lang="zh-TW" altLang="en-US" i="0">
                              <a:latin typeface="Cambria Math" panose="02040503050406030204" pitchFamily="18" charset="0"/>
                            </a:rPr>
                            <m:t>−1</m:t>
                          </m:r>
                        </m:sub>
                      </m:sSub>
                      <m:r>
                        <a:rPr lang="zh-TW" altLang="en-US" i="0">
                          <a:latin typeface="Cambria Math" panose="02040503050406030204" pitchFamily="18" charset="0"/>
                        </a:rPr>
                        <m:t>,</m:t>
                      </m:r>
                      <m:sSubSup>
                        <m:sSubSupPr>
                          <m:ctrlPr>
                            <a:rPr lang="zh-TW" altLang="en-US" i="1">
                              <a:solidFill>
                                <a:srgbClr val="836967"/>
                              </a:solidFill>
                              <a:latin typeface="Cambria Math" panose="02040503050406030204" pitchFamily="18" charset="0"/>
                            </a:rPr>
                          </m:ctrlPr>
                        </m:sSubSupPr>
                        <m:e>
                          <m:r>
                            <a:rPr lang="zh-TW" altLang="en-US" i="1">
                              <a:latin typeface="Cambria Math" panose="02040503050406030204" pitchFamily="18" charset="0"/>
                            </a:rPr>
                            <m:t>𝑃</m:t>
                          </m:r>
                        </m:e>
                        <m:sub>
                          <m:r>
                            <a:rPr lang="zh-TW" altLang="en-US" i="1">
                              <a:latin typeface="Cambria Math" panose="02040503050406030204" pitchFamily="18" charset="0"/>
                            </a:rPr>
                            <m:t>𝑛</m:t>
                          </m:r>
                        </m:sub>
                        <m:sup>
                          <m:r>
                            <a:rPr lang="zh-TW" altLang="en-US" i="0">
                              <a:latin typeface="Cambria Math" panose="02040503050406030204" pitchFamily="18" charset="0"/>
                            </a:rPr>
                            <m:t>∗</m:t>
                          </m:r>
                        </m:sup>
                      </m:sSubSup>
                    </m:oMath>
                  </m:oMathPara>
                </a14:m>
                <a:endParaRPr lang="en-US" altLang="zh-TW" dirty="0"/>
              </a:p>
              <a:p>
                <a:pPr>
                  <a:lnSpc>
                    <a:spcPct val="200000"/>
                  </a:lnSpc>
                </a:pPr>
                <a14:m>
                  <m:oMathPara xmlns:m="http://schemas.openxmlformats.org/officeDocument/2006/math">
                    <m:oMathParaPr>
                      <m:jc m:val="left"/>
                    </m:oMathParaPr>
                    <m:oMath xmlns:m="http://schemas.openxmlformats.org/officeDocument/2006/math">
                      <m:r>
                        <m:rPr>
                          <m:nor/>
                        </m:rP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m:t>Ciphertext</m:t>
                      </m:r>
                      <m:r>
                        <a:rPr lang="en-US" altLang="zh-TW" b="0" i="1" kern="100" dirty="0" smtClean="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𝐶</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𝐶</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sub>
                      </m:s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𝐶</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𝑛</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sSubSup>
                        <m:sSubSup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𝐶</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𝑛</m:t>
                          </m:r>
                        </m:sub>
                        <m:sup>
                          <m:r>
                            <a:rPr lang="zh-TW" altLang="en-US" sz="1800" i="1">
                              <a:effectLst/>
                              <a:latin typeface="Cambria Math" panose="02040503050406030204" pitchFamily="18" charset="0"/>
                              <a:ea typeface="MS Gothic" panose="020B0609070205080204" pitchFamily="49" charset="-128"/>
                              <a:cs typeface="MS Gothic" panose="020B0609070205080204" pitchFamily="49" charset="-128"/>
                            </a:rPr>
                            <m:t>∗</m:t>
                          </m:r>
                        </m:sup>
                      </m:sSubSup>
                    </m:oMath>
                  </m:oMathPara>
                </a14:m>
                <a:endParaRPr lang="zh-TW" altLang="en-US" dirty="0"/>
              </a:p>
            </p:txBody>
          </p:sp>
        </mc:Choice>
        <mc:Fallback xmlns="">
          <p:sp>
            <p:nvSpPr>
              <p:cNvPr id="13" name="文字方塊 12">
                <a:extLst>
                  <a:ext uri="{FF2B5EF4-FFF2-40B4-BE49-F238E27FC236}">
                    <a16:creationId xmlns:a16="http://schemas.microsoft.com/office/drawing/2014/main" id="{08678488-E749-4456-A6F8-892A0A1B0CF4}"/>
                  </a:ext>
                </a:extLst>
              </p:cNvPr>
              <p:cNvSpPr txBox="1">
                <a:spLocks noRot="1" noChangeAspect="1" noMove="1" noResize="1" noEditPoints="1" noAdjustHandles="1" noChangeArrowheads="1" noChangeShapeType="1" noTextEdit="1"/>
              </p:cNvSpPr>
              <p:nvPr/>
            </p:nvSpPr>
            <p:spPr>
              <a:xfrm>
                <a:off x="808355" y="4873438"/>
                <a:ext cx="6096000" cy="1200329"/>
              </a:xfrm>
              <a:prstGeom prst="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686022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圆角矩形 3"/>
          <p:cNvSpPr/>
          <p:nvPr/>
        </p:nvSpPr>
        <p:spPr>
          <a:xfrm rot="2700000">
            <a:off x="5017147" y="2058858"/>
            <a:ext cx="2924529" cy="2924529"/>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椭圆 4"/>
          <p:cNvSpPr/>
          <p:nvPr/>
        </p:nvSpPr>
        <p:spPr>
          <a:xfrm>
            <a:off x="4500484" y="1542194"/>
            <a:ext cx="3957855" cy="3957855"/>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 name="组合 6"/>
          <p:cNvGrpSpPr/>
          <p:nvPr/>
        </p:nvGrpSpPr>
        <p:grpSpPr>
          <a:xfrm>
            <a:off x="4950565" y="2141272"/>
            <a:ext cx="3094826" cy="2773962"/>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 name="组合 5"/>
          <p:cNvGrpSpPr/>
          <p:nvPr/>
        </p:nvGrpSpPr>
        <p:grpSpPr>
          <a:xfrm>
            <a:off x="4953229" y="2141272"/>
            <a:ext cx="3084220" cy="2798278"/>
            <a:chOff x="4953229" y="2141272"/>
            <a:chExt cx="3084220" cy="2798278"/>
          </a:xfrm>
        </p:grpSpPr>
        <p:sp>
          <p:nvSpPr>
            <p:cNvPr id="46" name="椭圆 45"/>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0" name="矩形 19"/>
          <p:cNvSpPr/>
          <p:nvPr/>
        </p:nvSpPr>
        <p:spPr>
          <a:xfrm>
            <a:off x="4873933" y="2992875"/>
            <a:ext cx="3210955" cy="523220"/>
          </a:xfrm>
          <a:prstGeom prst="rect">
            <a:avLst/>
          </a:prstGeom>
          <a:ln>
            <a:noFill/>
          </a:ln>
        </p:spPr>
        <p:txBody>
          <a:bodyPr wrap="square">
            <a:spAutoFit/>
          </a:bodyPr>
          <a:lstStyle/>
          <a:p>
            <a:pPr algn="ctr"/>
            <a:r>
              <a:rPr lang="zh-TW" altLang="en-US" sz="28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論文研究</a:t>
            </a:r>
            <a:endParaRPr lang="en-US" altLang="zh-CN" sz="28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22" name="矩形 21"/>
          <p:cNvSpPr/>
          <p:nvPr/>
        </p:nvSpPr>
        <p:spPr>
          <a:xfrm rot="13500000">
            <a:off x="3197913" y="2850072"/>
            <a:ext cx="1342093" cy="1342095"/>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a:off x="3468849" y="3105620"/>
            <a:ext cx="800219" cy="830997"/>
          </a:xfrm>
          <a:prstGeom prst="rect">
            <a:avLst/>
          </a:prstGeom>
        </p:spPr>
        <p:txBody>
          <a:bodyPr wrap="none">
            <a:spAutoFit/>
          </a:bodyPr>
          <a:lstStyle/>
          <a:p>
            <a:pPr algn="ctr"/>
            <a:r>
              <a:rPr lang="en-US" altLang="zh-CN" sz="4800"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02</a:t>
            </a:r>
          </a:p>
        </p:txBody>
      </p:sp>
      <p:sp>
        <p:nvSpPr>
          <p:cNvPr id="14" name="文字方塊 13">
            <a:extLst>
              <a:ext uri="{FF2B5EF4-FFF2-40B4-BE49-F238E27FC236}">
                <a16:creationId xmlns:a16="http://schemas.microsoft.com/office/drawing/2014/main" id="{51DAC0BE-955B-4D39-A992-A77FFF07F321}"/>
              </a:ext>
            </a:extLst>
          </p:cNvPr>
          <p:cNvSpPr txBox="1"/>
          <p:nvPr/>
        </p:nvSpPr>
        <p:spPr>
          <a:xfrm>
            <a:off x="5106852" y="3516095"/>
            <a:ext cx="2786655" cy="923330"/>
          </a:xfrm>
          <a:prstGeom prst="rect">
            <a:avLst/>
          </a:prstGeom>
          <a:noFill/>
        </p:spPr>
        <p:txBody>
          <a:bodyPr wrap="square">
            <a:spAutoFit/>
          </a:bodyPr>
          <a:lstStyle/>
          <a:p>
            <a:pPr algn="ctr"/>
            <a:r>
              <a:rPr lang="zh-TW" altLang="en-US"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設計與實現一個應用於</a:t>
            </a: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IoT</a:t>
            </a:r>
            <a:r>
              <a:rPr lang="zh-TW" altLang="en-US"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之</a:t>
            </a: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AES-GCM</a:t>
            </a:r>
            <a:r>
              <a:rPr lang="zh-TW" altLang="en-US"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加密認證演算法硬體架構</a:t>
            </a:r>
            <a:endParaRPr lang="zh-TW"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142448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4546378"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AES</a:t>
            </a:r>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-GCM</a:t>
            </a:r>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 Algorithm</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Encryption</a:t>
            </a:r>
            <a:endPar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0FB21B90-D6EE-413C-8A76-75ADA784CFA0}"/>
                  </a:ext>
                </a:extLst>
              </p:cNvPr>
              <p:cNvSpPr txBox="1"/>
              <p:nvPr/>
            </p:nvSpPr>
            <p:spPr>
              <a:xfrm>
                <a:off x="805715" y="1280992"/>
                <a:ext cx="9598125" cy="4646528"/>
              </a:xfrm>
              <a:prstGeom prst="rect">
                <a:avLst/>
              </a:prstGeom>
              <a:noFill/>
            </p:spPr>
            <p:txBody>
              <a:bodyPr wrap="square" rtlCol="0">
                <a:spAutoFit/>
              </a:bodyPr>
              <a:lstStyle/>
              <a:p>
                <a:pPr marL="342900" indent="-342900">
                  <a:lnSpc>
                    <a:spcPct val="150000"/>
                  </a:lnSpc>
                  <a:buFont typeface="+mj-lt"/>
                  <a:buAutoNum type="arabicPeriod"/>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Let </a:t>
                </a:r>
                <a14:m>
                  <m:oMath xmlns:m="http://schemas.openxmlformats.org/officeDocument/2006/math">
                    <m:r>
                      <a:rPr lang="en-US" altLang="zh-TW" sz="1600" i="1" kern="100" smtClean="0">
                        <a:effectLst/>
                        <a:latin typeface="Cambria Math" panose="02040503050406030204" pitchFamily="18" charset="0"/>
                        <a:ea typeface="標楷體" panose="03000509000000000000" pitchFamily="65" charset="-120"/>
                        <a:cs typeface="Times New Roman" panose="02020603050405020304" pitchFamily="18" charset="0"/>
                      </a:rPr>
                      <m:t>𝐻</m:t>
                    </m:r>
                    <m:r>
                      <a:rPr lang="en-US" altLang="zh-TW" sz="1600" i="1" kern="100" smtClean="0">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𝐶𝐼𝑃𝐻</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𝐾</m:t>
                        </m:r>
                      </m:sub>
                    </m:sSub>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0</m:t>
                            </m:r>
                          </m:e>
                          <m:sup>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128</m:t>
                            </m:r>
                          </m:sup>
                        </m:sSup>
                      </m:e>
                    </m:d>
                  </m:oMath>
                </a14:m>
                <a:endPar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nSpc>
                    <a:spcPct val="150000"/>
                  </a:lnSpc>
                  <a:buFont typeface="+mj-lt"/>
                  <a:buAutoNum type="arabicPeriod"/>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Define a block </a:t>
                </a:r>
                <a14:m>
                  <m:oMath xmlns:m="http://schemas.openxmlformats.org/officeDocument/2006/math">
                    <m:sSub>
                      <m:sSubPr>
                        <m:ctrlPr>
                          <a:rPr lang="zh-TW" altLang="zh-TW" sz="16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0</m:t>
                        </m:r>
                      </m:sub>
                    </m:sSub>
                  </m:oMath>
                </a14:m>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 as follows : </a:t>
                </a:r>
              </a:p>
              <a:p>
                <a:pPr lvl="0">
                  <a:lnSpc>
                    <a:spcPct val="150000"/>
                  </a:lnSpc>
                </a:pPr>
                <a:r>
                  <a:rPr lang="zh-TW" altLang="en-US" sz="1600" kern="1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If </a:t>
                </a:r>
                <a14:m>
                  <m:oMath xmlns:m="http://schemas.openxmlformats.org/officeDocument/2006/math">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𝐼𝑉</m:t>
                        </m:r>
                      </m:e>
                    </m:d>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=96</m:t>
                    </m:r>
                  </m:oMath>
                </a14:m>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 then let </a:t>
                </a:r>
                <a14:m>
                  <m:oMath xmlns:m="http://schemas.openxmlformats.org/officeDocument/2006/math">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0</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𝐼𝑉</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0</m:t>
                        </m:r>
                      </m:e>
                      <m: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31</m:t>
                        </m:r>
                      </m:sup>
                    </m:s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 </m:t>
                    </m:r>
                  </m:oMath>
                </a14:m>
                <a:endPar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lvl="0">
                  <a:lnSpc>
                    <a:spcPct val="150000"/>
                  </a:lnSpc>
                </a:pPr>
                <a:r>
                  <a:rPr lang="zh-TW" altLang="en-US" sz="1600" kern="1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If </a:t>
                </a:r>
                <a14:m>
                  <m:oMath xmlns:m="http://schemas.openxmlformats.org/officeDocument/2006/math">
                    <m:r>
                      <a:rPr lang="en-US" altLang="zh-TW" sz="1600" i="1" kern="100" smtClean="0">
                        <a:effectLst/>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𝐼𝑉</m:t>
                        </m:r>
                      </m:e>
                    </m:d>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≠96</m:t>
                    </m:r>
                  </m:oMath>
                </a14:m>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then let </a:t>
                </a:r>
                <a14:m>
                  <m:oMath xmlns:m="http://schemas.openxmlformats.org/officeDocument/2006/math">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𝑠</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=128</m:t>
                    </m:r>
                    <m:d>
                      <m:dPr>
                        <m:begChr m:val="⌈"/>
                        <m:endChr m:val="⌉"/>
                        <m:ctrlP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ctrlPr>
                      </m:d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ctrlPr>
                          </m:d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𝐼𝑉</m:t>
                            </m:r>
                          </m:e>
                        </m:d>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/128</m:t>
                        </m:r>
                      </m:e>
                    </m:d>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ctrlPr>
                      </m:d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𝐼𝑉</m:t>
                        </m:r>
                      </m:e>
                    </m:d>
                  </m:oMath>
                </a14:m>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and </a:t>
                </a:r>
              </a:p>
              <a:p>
                <a:pPr lvl="0">
                  <a:lnSpc>
                    <a:spcPct val="150000"/>
                  </a:lnSpc>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let </a:t>
                </a:r>
                <a14:m>
                  <m:oMath xmlns:m="http://schemas.openxmlformats.org/officeDocument/2006/math">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0</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𝐺𝐻𝐴𝑆𝐻</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𝐻</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 </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𝐼𝑉</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0</m:t>
                                </m:r>
                              </m:e>
                              <m: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64+</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𝑠</m:t>
                                </m:r>
                              </m:sup>
                            </m:s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𝐼𝑉</m:t>
                                    </m:r>
                                  </m:e>
                                </m:d>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64</m:t>
                                </m:r>
                              </m:sub>
                            </m:sSub>
                          </m:e>
                        </m:d>
                      </m:e>
                    </m:d>
                  </m:oMath>
                </a14:m>
                <a:endParaRPr lang="en-US" altLang="zh-TW" sz="1600" i="1" kern="100" dirty="0">
                  <a:effectLst/>
                  <a:latin typeface="Cambria Math" panose="020405030504060302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startAt="3"/>
                </a:pPr>
                <a:r>
                  <a:rPr lang="en-US" altLang="zh-TW" sz="1600" kern="100" dirty="0">
                    <a:effectLst/>
                    <a:latin typeface="Times New Roman" panose="02020603050405020304" pitchFamily="18" charset="0"/>
                    <a:ea typeface="Cambria Math" panose="02040503050406030204" pitchFamily="18" charset="0"/>
                    <a:cs typeface="Times New Roman" panose="02020603050405020304" pitchFamily="18" charset="0"/>
                  </a:rPr>
                  <a:t>For</a:t>
                </a:r>
                <a:r>
                  <a:rPr lang="en-US" altLang="zh-TW" sz="1600" kern="100" dirty="0">
                    <a:effectLst/>
                    <a:ea typeface="Cambria Math" panose="02040503050406030204" pitchFamily="18" charset="0"/>
                    <a:cs typeface="Times New Roman" panose="02020603050405020304" pitchFamily="18" charset="0"/>
                  </a:rPr>
                  <a:t> </a:t>
                </a:r>
                <a14:m>
                  <m:oMath xmlns:m="http://schemas.openxmlformats.org/officeDocument/2006/math">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 … ,</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𝑛</m:t>
                    </m:r>
                  </m:oMath>
                </a14:m>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 , </a:t>
                </a:r>
                <a14:m>
                  <m:oMath xmlns:m="http://schemas.openxmlformats.org/officeDocument/2006/math">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𝑖𝑛𝑐𝑟</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m:t>
                            </m:r>
                          </m:sub>
                        </m:sSub>
                      </m:e>
                    </m:d>
                  </m:oMath>
                </a14:m>
                <a:endParaRPr lang="en-US" altLang="zh-TW" sz="1600" i="1" kern="100" dirty="0">
                  <a:latin typeface="Cambria Math" panose="020405030504060302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startAt="3"/>
                </a:pPr>
                <a:r>
                  <a:rPr lang="en-US" altLang="zh-TW" sz="1600" kern="100" dirty="0">
                    <a:effectLst/>
                    <a:latin typeface="Times New Roman" panose="02020603050405020304" pitchFamily="18" charset="0"/>
                    <a:ea typeface="Cambria Math" panose="02040503050406030204" pitchFamily="18" charset="0"/>
                    <a:cs typeface="Times New Roman" panose="02020603050405020304" pitchFamily="18" charset="0"/>
                  </a:rPr>
                  <a:t>Let </a:t>
                </a:r>
                <a14:m>
                  <m:oMath xmlns:m="http://schemas.openxmlformats.org/officeDocument/2006/math">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𝐽</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0</m:t>
                        </m:r>
                      </m:sub>
                    </m:s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𝐶𝐼𝑃𝐻</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𝑘</m:t>
                        </m:r>
                      </m:sub>
                    </m:sSub>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0</m:t>
                            </m:r>
                          </m:sub>
                        </m:sSub>
                      </m:e>
                    </m:d>
                  </m:oMath>
                </a14:m>
                <a:endPar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startAt="3"/>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Let </a:t>
                </a:r>
                <a14:m>
                  <m:oMath xmlns:m="http://schemas.openxmlformats.org/officeDocument/2006/math">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𝑢</m:t>
                    </m:r>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=128</m:t>
                    </m:r>
                    <m:d>
                      <m:dPr>
                        <m:begChr m:val="⌈"/>
                        <m:endChr m:val="⌉"/>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𝐶</m:t>
                            </m:r>
                          </m:e>
                        </m:d>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/128</m:t>
                        </m:r>
                      </m:e>
                    </m:d>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𝐶</m:t>
                        </m:r>
                      </m:e>
                    </m:d>
                  </m:oMath>
                </a14:m>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 and</a:t>
                </a:r>
                <a:r>
                  <a:rPr lang="en-US" altLang="zh-TW" sz="1600" i="1" kern="100" dirty="0">
                    <a:effectLst/>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𝑣</m:t>
                    </m:r>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=128</m:t>
                    </m:r>
                    <m:d>
                      <m:dPr>
                        <m:begChr m:val="⌈"/>
                        <m:endChr m:val="⌉"/>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𝐴</m:t>
                            </m:r>
                          </m:e>
                        </m:d>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∕128</m:t>
                        </m:r>
                      </m:e>
                    </m:d>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𝐴</m:t>
                        </m:r>
                      </m:e>
                    </m:d>
                  </m:oMath>
                </a14:m>
                <a:endPar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startAt="3"/>
                </a:pPr>
                <a:r>
                  <a:rPr lang="en-US" altLang="zh-TW" sz="1600" kern="100" dirty="0">
                    <a:latin typeface="Times New Roman" panose="02020603050405020304" pitchFamily="18" charset="0"/>
                    <a:ea typeface="Cambria Math" panose="02040503050406030204" pitchFamily="18" charset="0"/>
                    <a:cs typeface="Times New Roman" panose="02020603050405020304" pitchFamily="18" charset="0"/>
                  </a:rPr>
                  <a:t>For</a:t>
                </a:r>
                <a:r>
                  <a:rPr lang="en-US" altLang="zh-TW" sz="1600" kern="100" dirty="0">
                    <a:ea typeface="Cambria Math" panose="02040503050406030204" pitchFamily="18" charset="0"/>
                    <a:cs typeface="Times New Roman" panose="02020603050405020304" pitchFamily="18" charset="0"/>
                  </a:rPr>
                  <a:t> </a:t>
                </a:r>
                <a14:m>
                  <m:oMath xmlns:m="http://schemas.openxmlformats.org/officeDocument/2006/math">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 … ,</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𝑛</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−1</m:t>
                    </m:r>
                  </m:oMath>
                </a14:m>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𝐶</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𝑃</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 ⨁ </m:t>
                    </m:r>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𝐺𝐶𝑇𝑅</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𝐾</m:t>
                        </m:r>
                      </m:sub>
                    </m:sSub>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𝑖</m:t>
                            </m:r>
                          </m:sub>
                        </m:sSub>
                      </m:e>
                    </m:d>
                  </m:oMath>
                </a14:m>
                <a:endPar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startAt="3"/>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Let </a:t>
                </a:r>
                <a14:m>
                  <m:oMath xmlns:m="http://schemas.openxmlformats.org/officeDocument/2006/math">
                    <m:sSubSup>
                      <m:sSubSupPr>
                        <m:ctrlPr>
                          <a:rPr lang="en-US" altLang="zh-TW" sz="16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600" b="0" i="1" kern="100" smtClean="0">
                            <a:latin typeface="Cambria Math" panose="02040503050406030204" pitchFamily="18" charset="0"/>
                            <a:ea typeface="Cambria Math" panose="02040503050406030204" pitchFamily="18" charset="0"/>
                            <a:cs typeface="Times New Roman" panose="02020603050405020304" pitchFamily="18" charset="0"/>
                          </a:rPr>
                          <m:t>𝐶</m:t>
                        </m:r>
                      </m:e>
                      <m:sub>
                        <m:r>
                          <a:rPr lang="en-US" altLang="zh-TW" sz="1600" b="0" i="1" kern="100" smtClean="0">
                            <a:latin typeface="Cambria Math" panose="02040503050406030204" pitchFamily="18" charset="0"/>
                            <a:ea typeface="Cambria Math" panose="02040503050406030204" pitchFamily="18" charset="0"/>
                            <a:cs typeface="Times New Roman" panose="02020603050405020304" pitchFamily="18" charset="0"/>
                          </a:rPr>
                          <m:t>𝑛</m:t>
                        </m:r>
                      </m:sub>
                      <m:sup>
                        <m:r>
                          <a:rPr lang="en-US" altLang="zh-TW" sz="1600" b="0" i="1" kern="100" smtClean="0">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m:t>
                    </m:r>
                    <m:sSubSup>
                      <m:sSubSupPr>
                        <m:ctrlPr>
                          <a:rPr lang="en-US"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600" b="0" i="1" kern="100" smtClean="0">
                            <a:latin typeface="Cambria Math" panose="02040503050406030204" pitchFamily="18" charset="0"/>
                            <a:ea typeface="Cambria Math" panose="02040503050406030204" pitchFamily="18" charset="0"/>
                            <a:cs typeface="Times New Roman" panose="02020603050405020304" pitchFamily="18" charset="0"/>
                          </a:rPr>
                          <m:t>𝑃</m:t>
                        </m:r>
                      </m:e>
                      <m:sub>
                        <m:r>
                          <a:rPr lang="en-US" altLang="zh-TW" sz="1600" i="1" kern="100">
                            <a:latin typeface="Cambria Math" panose="02040503050406030204" pitchFamily="18" charset="0"/>
                            <a:ea typeface="Cambria Math" panose="02040503050406030204" pitchFamily="18" charset="0"/>
                            <a:cs typeface="Times New Roman" panose="02020603050405020304" pitchFamily="18" charset="0"/>
                          </a:rPr>
                          <m:t>𝑛</m:t>
                        </m:r>
                      </m:sub>
                      <m:sup>
                        <m:r>
                          <a:rPr lang="en-US" altLang="zh-TW" sz="1600" i="1" kern="100">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TW" sz="1600" b="0" i="1" kern="10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 </m:t>
                    </m:r>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𝑀𝑆𝐵</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𝑢</m:t>
                        </m:r>
                      </m:sub>
                    </m:sSub>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𝐺𝐶𝑇𝑅</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𝐾</m:t>
                            </m:r>
                          </m:sub>
                        </m:sSub>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𝑛</m:t>
                                </m:r>
                              </m:sub>
                            </m:sSub>
                          </m:e>
                        </m:d>
                      </m:e>
                    </m:d>
                  </m:oMath>
                </a14:m>
                <a:endPar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startAt="3"/>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Let </a:t>
                </a:r>
                <a14:m>
                  <m:oMath xmlns:m="http://schemas.openxmlformats.org/officeDocument/2006/math">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𝑇</m:t>
                    </m:r>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𝑀𝑆𝐵</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𝑡</m:t>
                        </m:r>
                      </m:sub>
                    </m:sSub>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𝐺𝐻𝐴𝑆𝐻</m:t>
                        </m:r>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𝐻</m:t>
                            </m:r>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𝐴</m:t>
                            </m:r>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𝐶</m:t>
                            </m:r>
                          </m:e>
                        </m:d>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 </m:t>
                        </m:r>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𝐽</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0</m:t>
                            </m:r>
                          </m:sub>
                        </m:sSub>
                      </m:e>
                    </m:d>
                  </m:oMath>
                </a14:m>
                <a:endParaRPr lang="en-US" altLang="zh-TW" sz="1600" i="1" kern="100" dirty="0">
                  <a:effectLst/>
                  <a:latin typeface="Cambria Math" panose="020405030504060302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startAt="3"/>
                </a:pPr>
                <a14:m>
                  <m:oMath xmlns:m="http://schemas.openxmlformats.org/officeDocument/2006/math">
                    <m:r>
                      <m:rPr>
                        <m:nor/>
                      </m:rP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m:t>Return</m:t>
                    </m:r>
                    <m:r>
                      <m:rPr>
                        <m:nor/>
                      </m:rP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m:t> </m:t>
                    </m:r>
                    <m:d>
                      <m:dPr>
                        <m:ctrlPr>
                          <a:rPr lang="en-US" altLang="zh-TW" sz="1600" i="1" kern="100" dirty="0" smtClean="0">
                            <a:latin typeface="Cambria Math" panose="02040503050406030204" pitchFamily="18" charset="0"/>
                            <a:ea typeface="標楷體" panose="03000509000000000000" pitchFamily="65" charset="-120"/>
                            <a:cs typeface="Times New Roman" panose="02020603050405020304" pitchFamily="18" charset="0"/>
                          </a:rPr>
                        </m:ctrlPr>
                      </m:dPr>
                      <m:e>
                        <m:r>
                          <a:rPr lang="en-US" altLang="zh-TW" sz="1600" b="0" i="1" kern="100" dirty="0" smtClean="0">
                            <a:latin typeface="Cambria Math" panose="02040503050406030204" pitchFamily="18" charset="0"/>
                            <a:ea typeface="標楷體" panose="03000509000000000000" pitchFamily="65" charset="-120"/>
                            <a:cs typeface="Times New Roman" panose="02020603050405020304" pitchFamily="18" charset="0"/>
                          </a:rPr>
                          <m:t>𝐶</m:t>
                        </m:r>
                        <m:r>
                          <a:rPr lang="en-US" altLang="zh-TW" sz="1600" b="0" i="1" kern="100" dirty="0" smtClean="0">
                            <a:latin typeface="Cambria Math" panose="02040503050406030204" pitchFamily="18" charset="0"/>
                            <a:ea typeface="標楷體" panose="03000509000000000000" pitchFamily="65" charset="-120"/>
                            <a:cs typeface="Times New Roman" panose="02020603050405020304" pitchFamily="18" charset="0"/>
                          </a:rPr>
                          <m:t>, </m:t>
                        </m:r>
                        <m:r>
                          <a:rPr lang="en-US" altLang="zh-TW" sz="1600" b="0" i="1" kern="100" dirty="0" smtClean="0">
                            <a:latin typeface="Cambria Math" panose="02040503050406030204" pitchFamily="18" charset="0"/>
                            <a:ea typeface="標楷體" panose="03000509000000000000" pitchFamily="65" charset="-120"/>
                            <a:cs typeface="Times New Roman" panose="02020603050405020304" pitchFamily="18" charset="0"/>
                          </a:rPr>
                          <m:t>𝑇</m:t>
                        </m:r>
                      </m:e>
                    </m:d>
                  </m:oMath>
                </a14:m>
                <a:endParaRPr lang="zh-TW" altLang="zh-TW" sz="1600"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0FB21B90-D6EE-413C-8A76-75ADA784CFA0}"/>
                  </a:ext>
                </a:extLst>
              </p:cNvPr>
              <p:cNvSpPr txBox="1">
                <a:spLocks noRot="1" noChangeAspect="1" noMove="1" noResize="1" noEditPoints="1" noAdjustHandles="1" noChangeArrowheads="1" noChangeShapeType="1" noTextEdit="1"/>
              </p:cNvSpPr>
              <p:nvPr/>
            </p:nvSpPr>
            <p:spPr>
              <a:xfrm>
                <a:off x="805715" y="1280992"/>
                <a:ext cx="9598125" cy="4646528"/>
              </a:xfrm>
              <a:prstGeom prst="rect">
                <a:avLst/>
              </a:prstGeom>
              <a:blipFill>
                <a:blip r:embed="rId3"/>
                <a:stretch>
                  <a:fillRect l="-1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381B0854-2413-4840-B3C1-3C23886E8715}"/>
                  </a:ext>
                </a:extLst>
              </p:cNvPr>
              <p:cNvSpPr txBox="1"/>
              <p:nvPr/>
            </p:nvSpPr>
            <p:spPr>
              <a:xfrm>
                <a:off x="7494992" y="2110976"/>
                <a:ext cx="341869"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smtClean="0">
                              <a:latin typeface="Cambria Math" panose="02040503050406030204" pitchFamily="18" charset="0"/>
                              <a:cs typeface="Times New Roman" panose="02020603050405020304" pitchFamily="18" charset="0"/>
                            </a:rPr>
                            <m:t>Y</m:t>
                          </m:r>
                        </m:e>
                        <m:sub>
                          <m:r>
                            <a:rPr lang="en-US" altLang="zh-TW" sz="1000" b="0" i="0" dirty="0" smtClean="0">
                              <a:latin typeface="Cambria Math" panose="02040503050406030204" pitchFamily="18" charset="0"/>
                              <a:cs typeface="Times New Roman" panose="02020603050405020304" pitchFamily="18" charset="0"/>
                            </a:rPr>
                            <m:t>0</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4" name="文字方塊 13">
                <a:extLst>
                  <a:ext uri="{FF2B5EF4-FFF2-40B4-BE49-F238E27FC236}">
                    <a16:creationId xmlns:a16="http://schemas.microsoft.com/office/drawing/2014/main" id="{381B0854-2413-4840-B3C1-3C23886E8715}"/>
                  </a:ext>
                </a:extLst>
              </p:cNvPr>
              <p:cNvSpPr txBox="1">
                <a:spLocks noRot="1" noChangeAspect="1" noMove="1" noResize="1" noEditPoints="1" noAdjustHandles="1" noChangeArrowheads="1" noChangeShapeType="1" noTextEdit="1"/>
              </p:cNvSpPr>
              <p:nvPr/>
            </p:nvSpPr>
            <p:spPr>
              <a:xfrm>
                <a:off x="7494992" y="2110976"/>
                <a:ext cx="341869" cy="246901"/>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65DEAFE4-09E3-437B-AEE8-7ADF958EA022}"/>
                  </a:ext>
                </a:extLst>
              </p:cNvPr>
              <p:cNvSpPr txBox="1"/>
              <p:nvPr/>
            </p:nvSpPr>
            <p:spPr>
              <a:xfrm>
                <a:off x="7342056" y="2574472"/>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CIPH</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65DEAFE4-09E3-437B-AEE8-7ADF958EA022}"/>
                  </a:ext>
                </a:extLst>
              </p:cNvPr>
              <p:cNvSpPr txBox="1">
                <a:spLocks noRot="1" noChangeAspect="1" noMove="1" noResize="1" noEditPoints="1" noAdjustHandles="1" noChangeArrowheads="1" noChangeShapeType="1" noTextEdit="1"/>
              </p:cNvSpPr>
              <p:nvPr/>
            </p:nvSpPr>
            <p:spPr>
              <a:xfrm>
                <a:off x="7342056" y="2574472"/>
                <a:ext cx="649790" cy="246901"/>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p:cxnSp>
        <p:nvCxnSpPr>
          <p:cNvPr id="19" name="直線單箭頭接點 18">
            <a:extLst>
              <a:ext uri="{FF2B5EF4-FFF2-40B4-BE49-F238E27FC236}">
                <a16:creationId xmlns:a16="http://schemas.microsoft.com/office/drawing/2014/main" id="{BCC58E3C-CB32-4E0E-9488-51167B425C87}"/>
              </a:ext>
            </a:extLst>
          </p:cNvPr>
          <p:cNvCxnSpPr>
            <a:cxnSpLocks/>
            <a:stCxn id="14" idx="2"/>
            <a:endCxn id="16" idx="0"/>
          </p:cNvCxnSpPr>
          <p:nvPr/>
        </p:nvCxnSpPr>
        <p:spPr>
          <a:xfrm>
            <a:off x="7665927" y="2357877"/>
            <a:ext cx="1024" cy="21659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ABE6748B-6853-494A-B2EE-E323D86FD9CE}"/>
              </a:ext>
            </a:extLst>
          </p:cNvPr>
          <p:cNvCxnSpPr>
            <a:cxnSpLocks/>
            <a:stCxn id="16" idx="2"/>
            <a:endCxn id="21" idx="0"/>
          </p:cNvCxnSpPr>
          <p:nvPr/>
        </p:nvCxnSpPr>
        <p:spPr>
          <a:xfrm flipH="1">
            <a:off x="7666757" y="2821373"/>
            <a:ext cx="194" cy="21804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5F5771B8-C262-471C-9D5A-C0D457D0E636}"/>
                  </a:ext>
                </a:extLst>
              </p:cNvPr>
              <p:cNvSpPr txBox="1"/>
              <p:nvPr/>
            </p:nvSpPr>
            <p:spPr>
              <a:xfrm>
                <a:off x="7499167" y="3039422"/>
                <a:ext cx="335181"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nor/>
                            </m:rPr>
                            <a:rPr lang="en-US" altLang="zh-TW" sz="1000" dirty="0">
                              <a:latin typeface="Times New Roman" panose="02020603050405020304" pitchFamily="18" charset="0"/>
                              <a:cs typeface="Times New Roman" panose="02020603050405020304" pitchFamily="18" charset="0"/>
                            </a:rPr>
                            <m:t>J</m:t>
                          </m:r>
                        </m:e>
                        <m:sub>
                          <m:r>
                            <a:rPr lang="en-US" altLang="zh-TW" sz="1000" b="0" i="0" dirty="0" smtClean="0">
                              <a:latin typeface="Cambria Math" panose="02040503050406030204" pitchFamily="18" charset="0"/>
                              <a:cs typeface="Times New Roman" panose="02020603050405020304" pitchFamily="18" charset="0"/>
                            </a:rPr>
                            <m:t>0</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1" name="文字方塊 20">
                <a:extLst>
                  <a:ext uri="{FF2B5EF4-FFF2-40B4-BE49-F238E27FC236}">
                    <a16:creationId xmlns:a16="http://schemas.microsoft.com/office/drawing/2014/main" id="{5F5771B8-C262-471C-9D5A-C0D457D0E636}"/>
                  </a:ext>
                </a:extLst>
              </p:cNvPr>
              <p:cNvSpPr txBox="1">
                <a:spLocks noRot="1" noChangeAspect="1" noMove="1" noResize="1" noEditPoints="1" noAdjustHandles="1" noChangeArrowheads="1" noChangeShapeType="1" noTextEdit="1"/>
              </p:cNvSpPr>
              <p:nvPr/>
            </p:nvSpPr>
            <p:spPr>
              <a:xfrm>
                <a:off x="7499167" y="3039422"/>
                <a:ext cx="335181" cy="246901"/>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p:sp>
        <p:nvSpPr>
          <p:cNvPr id="22" name="文字方塊 21">
            <a:extLst>
              <a:ext uri="{FF2B5EF4-FFF2-40B4-BE49-F238E27FC236}">
                <a16:creationId xmlns:a16="http://schemas.microsoft.com/office/drawing/2014/main" id="{6457672D-397B-4352-9065-C517B9F9A7F9}"/>
              </a:ext>
            </a:extLst>
          </p:cNvPr>
          <p:cNvSpPr txBox="1"/>
          <p:nvPr/>
        </p:nvSpPr>
        <p:spPr>
          <a:xfrm>
            <a:off x="7504814" y="1646752"/>
            <a:ext cx="321808"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IV</a:t>
            </a:r>
            <a:endParaRPr lang="zh-TW" altLang="en-US" sz="1000" dirty="0">
              <a:latin typeface="Times New Roman" panose="02020603050405020304" pitchFamily="18" charset="0"/>
              <a:cs typeface="Times New Roman" panose="02020603050405020304" pitchFamily="18" charset="0"/>
            </a:endParaRPr>
          </a:p>
        </p:txBody>
      </p:sp>
      <p:cxnSp>
        <p:nvCxnSpPr>
          <p:cNvPr id="23" name="直線單箭頭接點 22">
            <a:extLst>
              <a:ext uri="{FF2B5EF4-FFF2-40B4-BE49-F238E27FC236}">
                <a16:creationId xmlns:a16="http://schemas.microsoft.com/office/drawing/2014/main" id="{5A20131F-AB6A-4682-8D9A-91F2C9D65372}"/>
              </a:ext>
            </a:extLst>
          </p:cNvPr>
          <p:cNvCxnSpPr>
            <a:cxnSpLocks/>
            <a:endCxn id="14" idx="0"/>
          </p:cNvCxnSpPr>
          <p:nvPr/>
        </p:nvCxnSpPr>
        <p:spPr>
          <a:xfrm>
            <a:off x="7665718" y="1893653"/>
            <a:ext cx="209" cy="21732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AF92E128-E892-4B3D-A5BA-2DC7C8C56E5C}"/>
                  </a:ext>
                </a:extLst>
              </p:cNvPr>
              <p:cNvSpPr txBox="1"/>
              <p:nvPr/>
            </p:nvSpPr>
            <p:spPr>
              <a:xfrm>
                <a:off x="8378352" y="2110975"/>
                <a:ext cx="505392" cy="24690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r>
                        <m:rPr>
                          <m:sty m:val="p"/>
                        </m:rPr>
                        <a:rPr lang="en-US" altLang="zh-TW" sz="1000" i="0" dirty="0" smtClean="0">
                          <a:latin typeface="Cambria Math" panose="02040503050406030204" pitchFamily="18" charset="0"/>
                          <a:cs typeface="Times New Roman" panose="02020603050405020304" pitchFamily="18" charset="0"/>
                        </a:rPr>
                        <m:t>incr</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4" name="文字方塊 23">
                <a:extLst>
                  <a:ext uri="{FF2B5EF4-FFF2-40B4-BE49-F238E27FC236}">
                    <a16:creationId xmlns:a16="http://schemas.microsoft.com/office/drawing/2014/main" id="{AF92E128-E892-4B3D-A5BA-2DC7C8C56E5C}"/>
                  </a:ext>
                </a:extLst>
              </p:cNvPr>
              <p:cNvSpPr txBox="1">
                <a:spLocks noRot="1" noChangeAspect="1" noMove="1" noResize="1" noEditPoints="1" noAdjustHandles="1" noChangeArrowheads="1" noChangeShapeType="1" noTextEdit="1"/>
              </p:cNvSpPr>
              <p:nvPr/>
            </p:nvSpPr>
            <p:spPr>
              <a:xfrm>
                <a:off x="8378352" y="2110975"/>
                <a:ext cx="505392" cy="246901"/>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p:cxnSp>
        <p:nvCxnSpPr>
          <p:cNvPr id="25" name="直線單箭頭接點 24">
            <a:extLst>
              <a:ext uri="{FF2B5EF4-FFF2-40B4-BE49-F238E27FC236}">
                <a16:creationId xmlns:a16="http://schemas.microsoft.com/office/drawing/2014/main" id="{00A1FA0B-F39F-4512-9B4D-8699BB961D0E}"/>
              </a:ext>
            </a:extLst>
          </p:cNvPr>
          <p:cNvCxnSpPr>
            <a:cxnSpLocks/>
            <a:stCxn id="14" idx="3"/>
            <a:endCxn id="24" idx="1"/>
          </p:cNvCxnSpPr>
          <p:nvPr/>
        </p:nvCxnSpPr>
        <p:spPr>
          <a:xfrm flipV="1">
            <a:off x="7836861" y="2234426"/>
            <a:ext cx="541491" cy="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07595C51-0311-48D4-BE03-8A0DAF8C6426}"/>
                  </a:ext>
                </a:extLst>
              </p:cNvPr>
              <p:cNvSpPr txBox="1"/>
              <p:nvPr/>
            </p:nvSpPr>
            <p:spPr>
              <a:xfrm>
                <a:off x="9425175" y="2110975"/>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GCTR</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8" name="文字方塊 27">
                <a:extLst>
                  <a:ext uri="{FF2B5EF4-FFF2-40B4-BE49-F238E27FC236}">
                    <a16:creationId xmlns:a16="http://schemas.microsoft.com/office/drawing/2014/main" id="{07595C51-0311-48D4-BE03-8A0DAF8C6426}"/>
                  </a:ext>
                </a:extLst>
              </p:cNvPr>
              <p:cNvSpPr txBox="1">
                <a:spLocks noRot="1" noChangeAspect="1" noMove="1" noResize="1" noEditPoints="1" noAdjustHandles="1" noChangeArrowheads="1" noChangeShapeType="1" noTextEdit="1"/>
              </p:cNvSpPr>
              <p:nvPr/>
            </p:nvSpPr>
            <p:spPr>
              <a:xfrm>
                <a:off x="9425175" y="2110975"/>
                <a:ext cx="649790" cy="246901"/>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p:cxnSp>
        <p:nvCxnSpPr>
          <p:cNvPr id="29" name="直線單箭頭接點 28">
            <a:extLst>
              <a:ext uri="{FF2B5EF4-FFF2-40B4-BE49-F238E27FC236}">
                <a16:creationId xmlns:a16="http://schemas.microsoft.com/office/drawing/2014/main" id="{D5ED0A0D-1725-4295-86B2-E132D064AE5D}"/>
              </a:ext>
            </a:extLst>
          </p:cNvPr>
          <p:cNvCxnSpPr>
            <a:stCxn id="24" idx="3"/>
            <a:endCxn id="28" idx="1"/>
          </p:cNvCxnSpPr>
          <p:nvPr/>
        </p:nvCxnSpPr>
        <p:spPr>
          <a:xfrm>
            <a:off x="8883744" y="2234426"/>
            <a:ext cx="541431"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2665EB83-2BBF-4FEB-963B-69C9E71A5482}"/>
              </a:ext>
            </a:extLst>
          </p:cNvPr>
          <p:cNvSpPr txBox="1"/>
          <p:nvPr/>
        </p:nvSpPr>
        <p:spPr>
          <a:xfrm>
            <a:off x="10194696" y="2667233"/>
            <a:ext cx="721989"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Plaintext</a:t>
            </a:r>
            <a:endParaRPr lang="zh-TW" altLang="en-US" sz="1000" dirty="0">
              <a:latin typeface="Times New Roman" panose="02020603050405020304" pitchFamily="18" charset="0"/>
              <a:cs typeface="Times New Roman" panose="02020603050405020304" pitchFamily="18" charset="0"/>
            </a:endParaRPr>
          </a:p>
        </p:txBody>
      </p:sp>
      <p:sp>
        <p:nvSpPr>
          <p:cNvPr id="31" name="文字方塊 30">
            <a:extLst>
              <a:ext uri="{FF2B5EF4-FFF2-40B4-BE49-F238E27FC236}">
                <a16:creationId xmlns:a16="http://schemas.microsoft.com/office/drawing/2014/main" id="{BF30ADBF-7775-461D-8831-A8A6392D7F11}"/>
              </a:ext>
            </a:extLst>
          </p:cNvPr>
          <p:cNvSpPr txBox="1"/>
          <p:nvPr/>
        </p:nvSpPr>
        <p:spPr>
          <a:xfrm>
            <a:off x="9389076" y="3318802"/>
            <a:ext cx="721989"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Ciphertext</a:t>
            </a:r>
            <a:endParaRPr lang="zh-TW" altLang="en-US" sz="1000" dirty="0">
              <a:latin typeface="Times New Roman" panose="02020603050405020304" pitchFamily="18" charset="0"/>
              <a:cs typeface="Times New Roman" panose="02020603050405020304" pitchFamily="18" charset="0"/>
            </a:endParaRPr>
          </a:p>
        </p:txBody>
      </p:sp>
      <p:sp>
        <p:nvSpPr>
          <p:cNvPr id="32" name="文字方塊 31">
            <a:extLst>
              <a:ext uri="{FF2B5EF4-FFF2-40B4-BE49-F238E27FC236}">
                <a16:creationId xmlns:a16="http://schemas.microsoft.com/office/drawing/2014/main" id="{F1CC2CD2-DA46-43F9-AAA5-61907B8BBD14}"/>
              </a:ext>
            </a:extLst>
          </p:cNvPr>
          <p:cNvSpPr txBox="1"/>
          <p:nvPr/>
        </p:nvSpPr>
        <p:spPr>
          <a:xfrm>
            <a:off x="8235676" y="3318802"/>
            <a:ext cx="721989"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AAD</a:t>
            </a:r>
            <a:endParaRPr lang="zh-TW"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0A473C39-7EE3-4D1F-ADF7-11F6995C9AF9}"/>
                  </a:ext>
                </a:extLst>
              </p:cNvPr>
              <p:cNvSpPr txBox="1"/>
              <p:nvPr/>
            </p:nvSpPr>
            <p:spPr>
              <a:xfrm>
                <a:off x="9028112" y="3318802"/>
                <a:ext cx="288795" cy="24690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p>
                        <m:sSupPr>
                          <m:ctrlPr>
                            <a:rPr lang="en-US" altLang="zh-TW" sz="1000" i="1" dirty="0" smtClean="0">
                              <a:latin typeface="Cambria Math" panose="02040503050406030204" pitchFamily="18" charset="0"/>
                              <a:cs typeface="Times New Roman" panose="02020603050405020304" pitchFamily="18" charset="0"/>
                            </a:rPr>
                          </m:ctrlPr>
                        </m:sSupPr>
                        <m:e>
                          <m:r>
                            <a:rPr lang="en-US" altLang="zh-TW" sz="1000" b="0" i="0" dirty="0" smtClean="0">
                              <a:latin typeface="Cambria Math" panose="02040503050406030204" pitchFamily="18" charset="0"/>
                              <a:cs typeface="Times New Roman" panose="02020603050405020304" pitchFamily="18" charset="0"/>
                            </a:rPr>
                            <m:t>0</m:t>
                          </m:r>
                        </m:e>
                        <m:sup>
                          <m:r>
                            <a:rPr lang="en-US" altLang="zh-TW" sz="1000" b="0" i="1" dirty="0" smtClean="0">
                              <a:latin typeface="Cambria Math" panose="02040503050406030204" pitchFamily="18" charset="0"/>
                              <a:cs typeface="Times New Roman" panose="02020603050405020304" pitchFamily="18" charset="0"/>
                            </a:rPr>
                            <m:t>𝑣</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3" name="文字方塊 32">
                <a:extLst>
                  <a:ext uri="{FF2B5EF4-FFF2-40B4-BE49-F238E27FC236}">
                    <a16:creationId xmlns:a16="http://schemas.microsoft.com/office/drawing/2014/main" id="{0A473C39-7EE3-4D1F-ADF7-11F6995C9AF9}"/>
                  </a:ext>
                </a:extLst>
              </p:cNvPr>
              <p:cNvSpPr txBox="1">
                <a:spLocks noRot="1" noChangeAspect="1" noMove="1" noResize="1" noEditPoints="1" noAdjustHandles="1" noChangeArrowheads="1" noChangeShapeType="1" noTextEdit="1"/>
              </p:cNvSpPr>
              <p:nvPr/>
            </p:nvSpPr>
            <p:spPr>
              <a:xfrm>
                <a:off x="9028112" y="3318802"/>
                <a:ext cx="288795" cy="246901"/>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F591983A-12A0-42FE-83AE-8C9F21533C94}"/>
                  </a:ext>
                </a:extLst>
              </p:cNvPr>
              <p:cNvSpPr txBox="1"/>
              <p:nvPr/>
            </p:nvSpPr>
            <p:spPr>
              <a:xfrm>
                <a:off x="10183263" y="3318802"/>
                <a:ext cx="288795" cy="24690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p>
                        <m:sSupPr>
                          <m:ctrlPr>
                            <a:rPr lang="en-US" altLang="zh-TW" sz="1000" i="1" dirty="0" smtClean="0">
                              <a:latin typeface="Cambria Math" panose="02040503050406030204" pitchFamily="18" charset="0"/>
                              <a:cs typeface="Times New Roman" panose="02020603050405020304" pitchFamily="18" charset="0"/>
                            </a:rPr>
                          </m:ctrlPr>
                        </m:sSupPr>
                        <m:e>
                          <m:r>
                            <a:rPr lang="en-US" altLang="zh-TW" sz="1000" b="0" i="0" dirty="0" smtClean="0">
                              <a:latin typeface="Cambria Math" panose="02040503050406030204" pitchFamily="18" charset="0"/>
                              <a:cs typeface="Times New Roman" panose="02020603050405020304" pitchFamily="18" charset="0"/>
                            </a:rPr>
                            <m:t>0</m:t>
                          </m:r>
                        </m:e>
                        <m:sup>
                          <m:r>
                            <a:rPr lang="en-US" altLang="zh-TW" sz="1000" b="0" i="1" dirty="0" smtClean="0">
                              <a:latin typeface="Cambria Math" panose="02040503050406030204" pitchFamily="18" charset="0"/>
                              <a:cs typeface="Times New Roman" panose="02020603050405020304" pitchFamily="18" charset="0"/>
                            </a:rPr>
                            <m:t>𝑢</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4" name="文字方塊 33">
                <a:extLst>
                  <a:ext uri="{FF2B5EF4-FFF2-40B4-BE49-F238E27FC236}">
                    <a16:creationId xmlns:a16="http://schemas.microsoft.com/office/drawing/2014/main" id="{F591983A-12A0-42FE-83AE-8C9F21533C94}"/>
                  </a:ext>
                </a:extLst>
              </p:cNvPr>
              <p:cNvSpPr txBox="1">
                <a:spLocks noRot="1" noChangeAspect="1" noMove="1" noResize="1" noEditPoints="1" noAdjustHandles="1" noChangeArrowheads="1" noChangeShapeType="1" noTextEdit="1"/>
              </p:cNvSpPr>
              <p:nvPr/>
            </p:nvSpPr>
            <p:spPr>
              <a:xfrm>
                <a:off x="10183263" y="3318802"/>
                <a:ext cx="288795" cy="246901"/>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EED9BBCC-75A5-4658-82F6-F7C14BE01D5B}"/>
                  </a:ext>
                </a:extLst>
              </p:cNvPr>
              <p:cNvSpPr txBox="1"/>
              <p:nvPr/>
            </p:nvSpPr>
            <p:spPr>
              <a:xfrm>
                <a:off x="10542477" y="3318802"/>
                <a:ext cx="1299579" cy="24690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len</m:t>
                          </m:r>
                          <m:d>
                            <m:dPr>
                              <m:ctrlPr>
                                <a:rPr lang="en-US" altLang="zh-TW" sz="1000" b="0" i="1" dirty="0" smtClean="0">
                                  <a:latin typeface="Cambria Math" panose="02040503050406030204" pitchFamily="18" charset="0"/>
                                  <a:cs typeface="Times New Roman" panose="02020603050405020304" pitchFamily="18" charset="0"/>
                                </a:rPr>
                              </m:ctrlPr>
                            </m:dPr>
                            <m:e>
                              <m:r>
                                <m:rPr>
                                  <m:sty m:val="p"/>
                                </m:rPr>
                                <a:rPr lang="en-US" altLang="zh-TW" sz="1000" b="0" i="0" dirty="0" smtClean="0">
                                  <a:latin typeface="Cambria Math" panose="02040503050406030204" pitchFamily="18" charset="0"/>
                                  <a:cs typeface="Times New Roman" panose="02020603050405020304" pitchFamily="18" charset="0"/>
                                </a:rPr>
                                <m:t>A</m:t>
                              </m:r>
                            </m:e>
                          </m:d>
                        </m:e>
                        <m:sub>
                          <m:r>
                            <a:rPr lang="en-US" altLang="zh-TW" sz="1000" b="0" i="0" dirty="0" smtClean="0">
                              <a:latin typeface="Cambria Math" panose="02040503050406030204" pitchFamily="18" charset="0"/>
                              <a:cs typeface="Times New Roman" panose="02020603050405020304" pitchFamily="18" charset="0"/>
                            </a:rPr>
                            <m:t>64</m:t>
                          </m:r>
                        </m:sub>
                      </m:sSub>
                      <m:r>
                        <a:rPr lang="en-US" altLang="zh-TW" sz="1000" i="0"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1000" i="1" dirty="0">
                              <a:latin typeface="Cambria Math" panose="02040503050406030204" pitchFamily="18" charset="0"/>
                              <a:cs typeface="Times New Roman" panose="02020603050405020304" pitchFamily="18" charset="0"/>
                            </a:rPr>
                          </m:ctrlPr>
                        </m:sSubPr>
                        <m:e>
                          <m:r>
                            <m:rPr>
                              <m:sty m:val="p"/>
                            </m:rPr>
                            <a:rPr lang="en-US" altLang="zh-TW" sz="1000" i="0" dirty="0" smtClean="0">
                              <a:latin typeface="Cambria Math" panose="02040503050406030204" pitchFamily="18" charset="0"/>
                              <a:cs typeface="Times New Roman" panose="02020603050405020304" pitchFamily="18" charset="0"/>
                            </a:rPr>
                            <m:t>len</m:t>
                          </m:r>
                          <m:d>
                            <m:dPr>
                              <m:ctrlPr>
                                <a:rPr lang="en-US" altLang="zh-TW" sz="1000" i="1" dirty="0">
                                  <a:latin typeface="Cambria Math" panose="02040503050406030204" pitchFamily="18" charset="0"/>
                                  <a:cs typeface="Times New Roman" panose="02020603050405020304" pitchFamily="18" charset="0"/>
                                </a:rPr>
                              </m:ctrlPr>
                            </m:dPr>
                            <m:e>
                              <m:r>
                                <m:rPr>
                                  <m:sty m:val="p"/>
                                </m:rPr>
                                <a:rPr lang="en-US" altLang="zh-TW" sz="1000" b="0" i="0" dirty="0" smtClean="0">
                                  <a:latin typeface="Cambria Math" panose="02040503050406030204" pitchFamily="18" charset="0"/>
                                  <a:cs typeface="Times New Roman" panose="02020603050405020304" pitchFamily="18" charset="0"/>
                                </a:rPr>
                                <m:t>C</m:t>
                              </m:r>
                            </m:e>
                          </m:d>
                        </m:e>
                        <m:sub>
                          <m:r>
                            <a:rPr lang="en-US" altLang="zh-TW" sz="1000" i="0" dirty="0" smtClean="0">
                              <a:latin typeface="Cambria Math" panose="02040503050406030204" pitchFamily="18" charset="0"/>
                              <a:cs typeface="Times New Roman" panose="02020603050405020304" pitchFamily="18" charset="0"/>
                            </a:rPr>
                            <m:t>6</m:t>
                          </m:r>
                          <m:r>
                            <a:rPr lang="en-US" altLang="zh-TW" sz="1000" b="0" i="0" dirty="0" smtClean="0">
                              <a:latin typeface="Cambria Math" panose="02040503050406030204" pitchFamily="18" charset="0"/>
                              <a:cs typeface="Times New Roman" panose="02020603050405020304" pitchFamily="18" charset="0"/>
                            </a:rPr>
                            <m:t>4</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5" name="文字方塊 34">
                <a:extLst>
                  <a:ext uri="{FF2B5EF4-FFF2-40B4-BE49-F238E27FC236}">
                    <a16:creationId xmlns:a16="http://schemas.microsoft.com/office/drawing/2014/main" id="{EED9BBCC-75A5-4658-82F6-F7C14BE01D5B}"/>
                  </a:ext>
                </a:extLst>
              </p:cNvPr>
              <p:cNvSpPr txBox="1">
                <a:spLocks noRot="1" noChangeAspect="1" noMove="1" noResize="1" noEditPoints="1" noAdjustHandles="1" noChangeArrowheads="1" noChangeShapeType="1" noTextEdit="1"/>
              </p:cNvSpPr>
              <p:nvPr/>
            </p:nvSpPr>
            <p:spPr>
              <a:xfrm>
                <a:off x="10542477" y="3318802"/>
                <a:ext cx="1299579" cy="246901"/>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p:sp>
        <p:nvSpPr>
          <p:cNvPr id="36" name="右大括弧 35">
            <a:extLst>
              <a:ext uri="{FF2B5EF4-FFF2-40B4-BE49-F238E27FC236}">
                <a16:creationId xmlns:a16="http://schemas.microsoft.com/office/drawing/2014/main" id="{8409E5D0-30B5-4D20-B28A-5B2EC2155B72}"/>
              </a:ext>
            </a:extLst>
          </p:cNvPr>
          <p:cNvSpPr/>
          <p:nvPr/>
        </p:nvSpPr>
        <p:spPr>
          <a:xfrm rot="5400000">
            <a:off x="9967527" y="1862451"/>
            <a:ext cx="142676" cy="3606379"/>
          </a:xfrm>
          <a:prstGeom prst="rightBrace">
            <a:avLst>
              <a:gd name="adj1" fmla="val 27970"/>
              <a:gd name="adj2" fmla="val 50000"/>
            </a:avLst>
          </a:pr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FF7E91FB-3C6D-45D5-AA1A-3B48054FC57A}"/>
                  </a:ext>
                </a:extLst>
              </p:cNvPr>
              <p:cNvSpPr txBox="1"/>
              <p:nvPr/>
            </p:nvSpPr>
            <p:spPr>
              <a:xfrm>
                <a:off x="9713970" y="4278469"/>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r>
                        <m:rPr>
                          <m:sty m:val="p"/>
                        </m:rPr>
                        <a:rPr lang="en-US" altLang="zh-TW" sz="1000" i="0" dirty="0" smtClean="0">
                          <a:latin typeface="Cambria Math" panose="02040503050406030204" pitchFamily="18" charset="0"/>
                          <a:cs typeface="Times New Roman" panose="02020603050405020304" pitchFamily="18" charset="0"/>
                        </a:rPr>
                        <m:t>G</m:t>
                      </m:r>
                      <m:r>
                        <m:rPr>
                          <m:sty m:val="p"/>
                        </m:rPr>
                        <a:rPr lang="en-US" altLang="zh-TW" sz="1000" b="0" i="0" dirty="0" smtClean="0">
                          <a:latin typeface="Cambria Math" panose="02040503050406030204" pitchFamily="18" charset="0"/>
                          <a:cs typeface="Times New Roman" panose="02020603050405020304" pitchFamily="18" charset="0"/>
                        </a:rPr>
                        <m:t>HASH</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7" name="文字方塊 36">
                <a:extLst>
                  <a:ext uri="{FF2B5EF4-FFF2-40B4-BE49-F238E27FC236}">
                    <a16:creationId xmlns:a16="http://schemas.microsoft.com/office/drawing/2014/main" id="{FF7E91FB-3C6D-45D5-AA1A-3B48054FC57A}"/>
                  </a:ext>
                </a:extLst>
              </p:cNvPr>
              <p:cNvSpPr txBox="1">
                <a:spLocks noRot="1" noChangeAspect="1" noMove="1" noResize="1" noEditPoints="1" noAdjustHandles="1" noChangeArrowheads="1" noChangeShapeType="1" noTextEdit="1"/>
              </p:cNvSpPr>
              <p:nvPr/>
            </p:nvSpPr>
            <p:spPr>
              <a:xfrm>
                <a:off x="9713970" y="4278469"/>
                <a:ext cx="649790" cy="246901"/>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p:cxnSp>
        <p:nvCxnSpPr>
          <p:cNvPr id="38" name="直線單箭頭接點 37">
            <a:extLst>
              <a:ext uri="{FF2B5EF4-FFF2-40B4-BE49-F238E27FC236}">
                <a16:creationId xmlns:a16="http://schemas.microsoft.com/office/drawing/2014/main" id="{BE963311-AC25-4482-BDCB-47CBF7B6A8E4}"/>
              </a:ext>
            </a:extLst>
          </p:cNvPr>
          <p:cNvCxnSpPr>
            <a:cxnSpLocks/>
            <a:stCxn id="36" idx="1"/>
            <a:endCxn id="37" idx="0"/>
          </p:cNvCxnSpPr>
          <p:nvPr/>
        </p:nvCxnSpPr>
        <p:spPr>
          <a:xfrm flipH="1">
            <a:off x="10038865" y="3736979"/>
            <a:ext cx="1" cy="54149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4F53B4F6-FF56-4439-822F-48488CF5F4E9}"/>
                  </a:ext>
                </a:extLst>
              </p:cNvPr>
              <p:cNvSpPr txBox="1"/>
              <p:nvPr/>
            </p:nvSpPr>
            <p:spPr>
              <a:xfrm>
                <a:off x="10952389" y="4268918"/>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CIPH</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9" name="文字方塊 38">
                <a:extLst>
                  <a:ext uri="{FF2B5EF4-FFF2-40B4-BE49-F238E27FC236}">
                    <a16:creationId xmlns:a16="http://schemas.microsoft.com/office/drawing/2014/main" id="{4F53B4F6-FF56-4439-822F-48488CF5F4E9}"/>
                  </a:ext>
                </a:extLst>
              </p:cNvPr>
              <p:cNvSpPr txBox="1">
                <a:spLocks noRot="1" noChangeAspect="1" noMove="1" noResize="1" noEditPoints="1" noAdjustHandles="1" noChangeArrowheads="1" noChangeShapeType="1" noTextEdit="1"/>
              </p:cNvSpPr>
              <p:nvPr/>
            </p:nvSpPr>
            <p:spPr>
              <a:xfrm>
                <a:off x="10952389" y="4268918"/>
                <a:ext cx="649790" cy="246901"/>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cxnSp>
        <p:nvCxnSpPr>
          <p:cNvPr id="40" name="直線單箭頭接點 39">
            <a:extLst>
              <a:ext uri="{FF2B5EF4-FFF2-40B4-BE49-F238E27FC236}">
                <a16:creationId xmlns:a16="http://schemas.microsoft.com/office/drawing/2014/main" id="{00F89425-082B-46CC-9E0C-2B6CE6850074}"/>
              </a:ext>
            </a:extLst>
          </p:cNvPr>
          <p:cNvCxnSpPr>
            <a:stCxn id="37" idx="2"/>
          </p:cNvCxnSpPr>
          <p:nvPr/>
        </p:nvCxnSpPr>
        <p:spPr>
          <a:xfrm>
            <a:off x="10038865" y="4525370"/>
            <a:ext cx="0" cy="53885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41" name="群組 40">
            <a:extLst>
              <a:ext uri="{FF2B5EF4-FFF2-40B4-BE49-F238E27FC236}">
                <a16:creationId xmlns:a16="http://schemas.microsoft.com/office/drawing/2014/main" id="{19EEEE47-D2AD-4882-B1BD-1B7B7E3BA9F1}"/>
              </a:ext>
            </a:extLst>
          </p:cNvPr>
          <p:cNvGrpSpPr/>
          <p:nvPr/>
        </p:nvGrpSpPr>
        <p:grpSpPr>
          <a:xfrm>
            <a:off x="9948616" y="5064220"/>
            <a:ext cx="180497" cy="180497"/>
            <a:chOff x="2889590" y="8733813"/>
            <a:chExt cx="360000" cy="360000"/>
          </a:xfrm>
        </p:grpSpPr>
        <p:sp>
          <p:nvSpPr>
            <p:cNvPr id="57" name="橢圓 56">
              <a:extLst>
                <a:ext uri="{FF2B5EF4-FFF2-40B4-BE49-F238E27FC236}">
                  <a16:creationId xmlns:a16="http://schemas.microsoft.com/office/drawing/2014/main" id="{7E1F517F-28FB-4664-B9C5-CF506F558ABE}"/>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8" name="直線接點 57">
              <a:extLst>
                <a:ext uri="{FF2B5EF4-FFF2-40B4-BE49-F238E27FC236}">
                  <a16:creationId xmlns:a16="http://schemas.microsoft.com/office/drawing/2014/main" id="{13DB5DF8-70F1-41E0-A0E7-FCEE2F8B8794}"/>
                </a:ext>
              </a:extLst>
            </p:cNvPr>
            <p:cNvCxnSpPr>
              <a:stCxn id="57" idx="0"/>
              <a:endCxn id="57"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直線接點 58">
              <a:extLst>
                <a:ext uri="{FF2B5EF4-FFF2-40B4-BE49-F238E27FC236}">
                  <a16:creationId xmlns:a16="http://schemas.microsoft.com/office/drawing/2014/main" id="{4106666D-259B-432B-8113-2B4ACEEA0D10}"/>
                </a:ext>
              </a:extLst>
            </p:cNvPr>
            <p:cNvCxnSpPr>
              <a:stCxn id="57" idx="2"/>
              <a:endCxn id="57"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42" name="接點: 肘形 41">
            <a:extLst>
              <a:ext uri="{FF2B5EF4-FFF2-40B4-BE49-F238E27FC236}">
                <a16:creationId xmlns:a16="http://schemas.microsoft.com/office/drawing/2014/main" id="{0DE987EF-C89F-4034-88C9-052EAA92207A}"/>
              </a:ext>
            </a:extLst>
          </p:cNvPr>
          <p:cNvCxnSpPr>
            <a:stCxn id="21" idx="2"/>
            <a:endCxn id="57" idx="2"/>
          </p:cNvCxnSpPr>
          <p:nvPr/>
        </p:nvCxnSpPr>
        <p:spPr>
          <a:xfrm rot="16200000" flipH="1">
            <a:off x="7873614" y="3079466"/>
            <a:ext cx="1868146" cy="2281859"/>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423F256F-5B98-495F-997E-A518A4FD5765}"/>
                  </a:ext>
                </a:extLst>
              </p:cNvPr>
              <p:cNvSpPr txBox="1"/>
              <p:nvPr/>
            </p:nvSpPr>
            <p:spPr>
              <a:xfrm>
                <a:off x="11049972" y="3804695"/>
                <a:ext cx="454581"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p>
                        <m:sSupPr>
                          <m:ctrlPr>
                            <a:rPr lang="en-US" altLang="zh-TW" sz="1000" i="1" dirty="0" smtClean="0">
                              <a:latin typeface="Cambria Math" panose="02040503050406030204" pitchFamily="18" charset="0"/>
                              <a:cs typeface="Times New Roman" panose="02020603050405020304" pitchFamily="18" charset="0"/>
                            </a:rPr>
                          </m:ctrlPr>
                        </m:sSupPr>
                        <m:e>
                          <m:r>
                            <a:rPr lang="en-US" altLang="zh-TW" sz="1000" b="0" i="0" dirty="0" smtClean="0">
                              <a:latin typeface="Cambria Math" panose="02040503050406030204" pitchFamily="18" charset="0"/>
                              <a:cs typeface="Times New Roman" panose="02020603050405020304" pitchFamily="18" charset="0"/>
                            </a:rPr>
                            <m:t>0</m:t>
                          </m:r>
                        </m:e>
                        <m:sup>
                          <m:r>
                            <a:rPr lang="en-US" altLang="zh-TW" sz="1000" b="0" i="0" dirty="0" smtClean="0">
                              <a:latin typeface="Cambria Math" panose="02040503050406030204" pitchFamily="18" charset="0"/>
                              <a:cs typeface="Times New Roman" panose="02020603050405020304" pitchFamily="18" charset="0"/>
                            </a:rPr>
                            <m:t>128</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43" name="文字方塊 42">
                <a:extLst>
                  <a:ext uri="{FF2B5EF4-FFF2-40B4-BE49-F238E27FC236}">
                    <a16:creationId xmlns:a16="http://schemas.microsoft.com/office/drawing/2014/main" id="{423F256F-5B98-495F-997E-A518A4FD5765}"/>
                  </a:ext>
                </a:extLst>
              </p:cNvPr>
              <p:cNvSpPr txBox="1">
                <a:spLocks noRot="1" noChangeAspect="1" noMove="1" noResize="1" noEditPoints="1" noAdjustHandles="1" noChangeArrowheads="1" noChangeShapeType="1" noTextEdit="1"/>
              </p:cNvSpPr>
              <p:nvPr/>
            </p:nvSpPr>
            <p:spPr>
              <a:xfrm>
                <a:off x="11049972" y="3804695"/>
                <a:ext cx="454581" cy="246901"/>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cxnSp>
        <p:nvCxnSpPr>
          <p:cNvPr id="44" name="直線單箭頭接點 43">
            <a:extLst>
              <a:ext uri="{FF2B5EF4-FFF2-40B4-BE49-F238E27FC236}">
                <a16:creationId xmlns:a16="http://schemas.microsoft.com/office/drawing/2014/main" id="{F1F31E40-B892-413B-81FF-107A852897F8}"/>
              </a:ext>
            </a:extLst>
          </p:cNvPr>
          <p:cNvCxnSpPr>
            <a:cxnSpLocks/>
            <a:stCxn id="43" idx="2"/>
            <a:endCxn id="39" idx="0"/>
          </p:cNvCxnSpPr>
          <p:nvPr/>
        </p:nvCxnSpPr>
        <p:spPr>
          <a:xfrm>
            <a:off x="11277263" y="4051596"/>
            <a:ext cx="20" cy="21732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E6B8384D-164D-4295-BFE2-2979303739D7}"/>
              </a:ext>
            </a:extLst>
          </p:cNvPr>
          <p:cNvCxnSpPr>
            <a:cxnSpLocks/>
            <a:stCxn id="39" idx="2"/>
            <a:endCxn id="46" idx="0"/>
          </p:cNvCxnSpPr>
          <p:nvPr/>
        </p:nvCxnSpPr>
        <p:spPr>
          <a:xfrm>
            <a:off x="11277283" y="4515819"/>
            <a:ext cx="82" cy="21660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EE659D15-B47F-4EAF-B148-5F783C7F2544}"/>
              </a:ext>
            </a:extLst>
          </p:cNvPr>
          <p:cNvSpPr txBox="1"/>
          <p:nvPr/>
        </p:nvSpPr>
        <p:spPr>
          <a:xfrm>
            <a:off x="11138162" y="4732423"/>
            <a:ext cx="278407" cy="246901"/>
          </a:xfrm>
          <a:prstGeom prst="rect">
            <a:avLst/>
          </a:prstGeom>
          <a:noFill/>
          <a:ln w="12700">
            <a:solidFill>
              <a:srgbClr val="000000"/>
            </a:solidFill>
          </a:ln>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H</a:t>
            </a:r>
            <a:endParaRPr lang="zh-TW" altLang="en-US" sz="1000" dirty="0">
              <a:latin typeface="Times New Roman" panose="02020603050405020304" pitchFamily="18" charset="0"/>
              <a:cs typeface="Times New Roman" panose="02020603050405020304" pitchFamily="18" charset="0"/>
            </a:endParaRPr>
          </a:p>
        </p:txBody>
      </p:sp>
      <p:grpSp>
        <p:nvGrpSpPr>
          <p:cNvPr id="47" name="群組 46">
            <a:extLst>
              <a:ext uri="{FF2B5EF4-FFF2-40B4-BE49-F238E27FC236}">
                <a16:creationId xmlns:a16="http://schemas.microsoft.com/office/drawing/2014/main" id="{77AAE2EE-6EC7-41ED-87BA-DA4526FC85B7}"/>
              </a:ext>
            </a:extLst>
          </p:cNvPr>
          <p:cNvGrpSpPr/>
          <p:nvPr/>
        </p:nvGrpSpPr>
        <p:grpSpPr>
          <a:xfrm>
            <a:off x="9660016" y="2700434"/>
            <a:ext cx="180497" cy="180497"/>
            <a:chOff x="2889590" y="8733813"/>
            <a:chExt cx="360000" cy="360000"/>
          </a:xfrm>
        </p:grpSpPr>
        <p:sp>
          <p:nvSpPr>
            <p:cNvPr id="54" name="橢圓 53">
              <a:extLst>
                <a:ext uri="{FF2B5EF4-FFF2-40B4-BE49-F238E27FC236}">
                  <a16:creationId xmlns:a16="http://schemas.microsoft.com/office/drawing/2014/main" id="{716A757F-527B-4403-91F5-66DAC834EB63}"/>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5" name="直線接點 54">
              <a:extLst>
                <a:ext uri="{FF2B5EF4-FFF2-40B4-BE49-F238E27FC236}">
                  <a16:creationId xmlns:a16="http://schemas.microsoft.com/office/drawing/2014/main" id="{6A511305-9AD5-4501-A51E-F6AF473A12BB}"/>
                </a:ext>
              </a:extLst>
            </p:cNvPr>
            <p:cNvCxnSpPr>
              <a:stCxn id="54" idx="0"/>
              <a:endCxn id="54"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7FFF4D63-1669-4209-BEBA-B17C7E445E28}"/>
                </a:ext>
              </a:extLst>
            </p:cNvPr>
            <p:cNvCxnSpPr>
              <a:stCxn id="54" idx="2"/>
              <a:endCxn id="54"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48" name="直線單箭頭接點 47">
            <a:extLst>
              <a:ext uri="{FF2B5EF4-FFF2-40B4-BE49-F238E27FC236}">
                <a16:creationId xmlns:a16="http://schemas.microsoft.com/office/drawing/2014/main" id="{DD437B9E-2ECA-49C1-B9AE-1F3090B5B8C2}"/>
              </a:ext>
            </a:extLst>
          </p:cNvPr>
          <p:cNvCxnSpPr>
            <a:stCxn id="28" idx="2"/>
            <a:endCxn id="54" idx="0"/>
          </p:cNvCxnSpPr>
          <p:nvPr/>
        </p:nvCxnSpPr>
        <p:spPr>
          <a:xfrm>
            <a:off x="9750070" y="2357876"/>
            <a:ext cx="195" cy="34255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BCBB9EF3-B568-4436-9B69-93DD38517F32}"/>
              </a:ext>
            </a:extLst>
          </p:cNvPr>
          <p:cNvCxnSpPr>
            <a:stCxn id="54" idx="4"/>
            <a:endCxn id="31" idx="0"/>
          </p:cNvCxnSpPr>
          <p:nvPr/>
        </p:nvCxnSpPr>
        <p:spPr>
          <a:xfrm flipH="1">
            <a:off x="9750070" y="2880931"/>
            <a:ext cx="195" cy="43787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4BD860E2-282E-4D13-9E22-2FDD8B15F7D3}"/>
              </a:ext>
            </a:extLst>
          </p:cNvPr>
          <p:cNvCxnSpPr>
            <a:stCxn id="30" idx="1"/>
            <a:endCxn id="54" idx="6"/>
          </p:cNvCxnSpPr>
          <p:nvPr/>
        </p:nvCxnSpPr>
        <p:spPr>
          <a:xfrm flipH="1" flipV="1">
            <a:off x="9840513" y="2790683"/>
            <a:ext cx="354182" cy="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接點: 肘形 50">
            <a:extLst>
              <a:ext uri="{FF2B5EF4-FFF2-40B4-BE49-F238E27FC236}">
                <a16:creationId xmlns:a16="http://schemas.microsoft.com/office/drawing/2014/main" id="{EA4E52E7-575C-49FE-AC4F-A9FDCBC6A86A}"/>
              </a:ext>
            </a:extLst>
          </p:cNvPr>
          <p:cNvCxnSpPr>
            <a:stCxn id="46" idx="2"/>
            <a:endCxn id="37" idx="3"/>
          </p:cNvCxnSpPr>
          <p:nvPr/>
        </p:nvCxnSpPr>
        <p:spPr>
          <a:xfrm rot="5400000" flipH="1">
            <a:off x="10531860" y="4233819"/>
            <a:ext cx="577404" cy="913606"/>
          </a:xfrm>
          <a:prstGeom prst="bentConnector4">
            <a:avLst>
              <a:gd name="adj1" fmla="val -39700"/>
              <a:gd name="adj2" fmla="val 6347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11F4E4A8-2D37-44CB-9BF9-D677B917370F}"/>
              </a:ext>
            </a:extLst>
          </p:cNvPr>
          <p:cNvCxnSpPr>
            <a:cxnSpLocks/>
            <a:stCxn id="57" idx="4"/>
            <a:endCxn id="53" idx="0"/>
          </p:cNvCxnSpPr>
          <p:nvPr/>
        </p:nvCxnSpPr>
        <p:spPr>
          <a:xfrm flipH="1">
            <a:off x="10038717" y="5244717"/>
            <a:ext cx="147" cy="21659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3" name="文字方塊 52">
            <a:extLst>
              <a:ext uri="{FF2B5EF4-FFF2-40B4-BE49-F238E27FC236}">
                <a16:creationId xmlns:a16="http://schemas.microsoft.com/office/drawing/2014/main" id="{9C70B2E1-AFDC-4921-A30B-CF767F4A8671}"/>
              </a:ext>
            </a:extLst>
          </p:cNvPr>
          <p:cNvSpPr txBox="1"/>
          <p:nvPr/>
        </p:nvSpPr>
        <p:spPr>
          <a:xfrm>
            <a:off x="9845664" y="5461313"/>
            <a:ext cx="386105" cy="246901"/>
          </a:xfrm>
          <a:prstGeom prst="rect">
            <a:avLst/>
          </a:prstGeom>
          <a:noFill/>
          <a:ln w="12700">
            <a:solidFill>
              <a:srgbClr val="000000"/>
            </a:solidFill>
          </a:ln>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Tag</a:t>
            </a:r>
            <a:endParaRPr lang="zh-TW" altLang="en-US" sz="1000" dirty="0">
              <a:latin typeface="Times New Roman" panose="02020603050405020304" pitchFamily="18" charset="0"/>
              <a:cs typeface="Times New Roman" panose="02020603050405020304" pitchFamily="18" charset="0"/>
            </a:endParaRPr>
          </a:p>
        </p:txBody>
      </p:sp>
      <p:sp>
        <p:nvSpPr>
          <p:cNvPr id="60" name="文字方塊 59">
            <a:extLst>
              <a:ext uri="{FF2B5EF4-FFF2-40B4-BE49-F238E27FC236}">
                <a16:creationId xmlns:a16="http://schemas.microsoft.com/office/drawing/2014/main" id="{0184AD84-2F0A-436B-90D6-3FB12FDCD6AB}"/>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61" name="文字方塊 60">
            <a:extLst>
              <a:ext uri="{FF2B5EF4-FFF2-40B4-BE49-F238E27FC236}">
                <a16:creationId xmlns:a16="http://schemas.microsoft.com/office/drawing/2014/main" id="{342B3F97-9296-4CDC-977E-09B774FDF542}"/>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03962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
                                            <p:txEl>
                                              <p:pRg st="8" end="8"/>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7"/>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4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3"/>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21" grpId="0" animBg="1"/>
      <p:bldP spid="22" grpId="0" animBg="1"/>
      <p:bldP spid="24" grpId="0" animBg="1"/>
      <p:bldP spid="28" grpId="0" animBg="1"/>
      <p:bldP spid="30" grpId="0" animBg="1"/>
      <p:bldP spid="31" grpId="0" animBg="1"/>
      <p:bldP spid="32" grpId="0" animBg="1"/>
      <p:bldP spid="33" grpId="0" animBg="1"/>
      <p:bldP spid="34" grpId="0" animBg="1"/>
      <p:bldP spid="35" grpId="0" animBg="1"/>
      <p:bldP spid="36" grpId="0" animBg="1"/>
      <p:bldP spid="37" grpId="0" animBg="1"/>
      <p:bldP spid="39" grpId="0" animBg="1"/>
      <p:bldP spid="43" grpId="0" animBg="1"/>
      <p:bldP spid="46" grpId="0" animBg="1"/>
      <p:bldP spid="5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4546378"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AES</a:t>
            </a:r>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-GCM</a:t>
            </a:r>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 Algorithm</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Decryption</a:t>
            </a:r>
            <a:endPar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46C61B24-46B7-404F-864F-800874E14D95}"/>
                  </a:ext>
                </a:extLst>
              </p:cNvPr>
              <p:cNvSpPr txBox="1"/>
              <p:nvPr/>
            </p:nvSpPr>
            <p:spPr>
              <a:xfrm>
                <a:off x="806731" y="1280992"/>
                <a:ext cx="8817203" cy="4693914"/>
              </a:xfrm>
              <a:prstGeom prst="rect">
                <a:avLst/>
              </a:prstGeom>
              <a:noFill/>
            </p:spPr>
            <p:txBody>
              <a:bodyPr wrap="square" rtlCol="0">
                <a:spAutoFit/>
              </a:bodyPr>
              <a:lstStyle/>
              <a:p>
                <a:pPr marL="342900" lvl="0" indent="-342900">
                  <a:lnSpc>
                    <a:spcPct val="150000"/>
                  </a:lnSpc>
                  <a:buFont typeface="+mj-lt"/>
                  <a:buAutoNum type="arabicPeriod"/>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Let </a:t>
                </a:r>
                <a14:m>
                  <m:oMath xmlns:m="http://schemas.openxmlformats.org/officeDocument/2006/math">
                    <m:r>
                      <a:rPr lang="en-US" altLang="zh-TW" sz="1600" i="1" kern="100" smtClean="0">
                        <a:effectLst/>
                        <a:latin typeface="Cambria Math" panose="02040503050406030204" pitchFamily="18" charset="0"/>
                        <a:ea typeface="標楷體" panose="03000509000000000000" pitchFamily="65" charset="-120"/>
                        <a:cs typeface="Times New Roman" panose="02020603050405020304" pitchFamily="18" charset="0"/>
                      </a:rPr>
                      <m:t>𝐻</m:t>
                    </m:r>
                    <m:r>
                      <a:rPr lang="en-US" altLang="zh-TW" sz="1600" i="1" kern="100" smtClean="0">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𝐶𝐼𝑃𝐻</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𝐾</m:t>
                        </m:r>
                      </m:sub>
                    </m:sSub>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0</m:t>
                            </m:r>
                          </m:e>
                          <m:sup>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128</m:t>
                            </m:r>
                          </m:sup>
                        </m:sSup>
                      </m:e>
                    </m:d>
                  </m:oMath>
                </a14:m>
                <a:endPar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nSpc>
                    <a:spcPct val="150000"/>
                  </a:lnSpc>
                  <a:buFont typeface="+mj-lt"/>
                  <a:buAutoNum type="arabicPeriod"/>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Define a block </a:t>
                </a:r>
                <a14:m>
                  <m:oMath xmlns:m="http://schemas.openxmlformats.org/officeDocument/2006/math">
                    <m:sSub>
                      <m:sSubPr>
                        <m:ctrlPr>
                          <a:rPr lang="zh-TW" altLang="zh-TW" sz="16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0</m:t>
                        </m:r>
                      </m:sub>
                    </m:sSub>
                  </m:oMath>
                </a14:m>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 as follows : </a:t>
                </a:r>
              </a:p>
              <a:p>
                <a:pPr lvl="0">
                  <a:lnSpc>
                    <a:spcPct val="150000"/>
                  </a:lnSpc>
                </a:pPr>
                <a:r>
                  <a:rPr lang="zh-TW" altLang="en-US" sz="1600" kern="1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If </a:t>
                </a:r>
                <a14:m>
                  <m:oMath xmlns:m="http://schemas.openxmlformats.org/officeDocument/2006/math">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𝐼𝑉</m:t>
                        </m:r>
                      </m:e>
                    </m:d>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=96</m:t>
                    </m:r>
                  </m:oMath>
                </a14:m>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 then let </a:t>
                </a:r>
                <a14:m>
                  <m:oMath xmlns:m="http://schemas.openxmlformats.org/officeDocument/2006/math">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0</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𝐼𝑉</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0</m:t>
                        </m:r>
                      </m:e>
                      <m: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31</m:t>
                        </m:r>
                      </m:sup>
                    </m:s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 </m:t>
                    </m:r>
                  </m:oMath>
                </a14:m>
                <a:endPar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lvl="0">
                  <a:lnSpc>
                    <a:spcPct val="150000"/>
                  </a:lnSpc>
                </a:pPr>
                <a:r>
                  <a:rPr lang="zh-TW" altLang="en-US" sz="1600" kern="1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If </a:t>
                </a:r>
                <a14:m>
                  <m:oMath xmlns:m="http://schemas.openxmlformats.org/officeDocument/2006/math">
                    <m:r>
                      <a:rPr lang="en-US" altLang="zh-TW" sz="1600" i="1" kern="100" smtClean="0">
                        <a:effectLst/>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𝐼𝑉</m:t>
                        </m:r>
                      </m:e>
                    </m:d>
                    <m:r>
                      <a:rPr lang="en-US" altLang="zh-TW" sz="1600" i="1" kern="100">
                        <a:effectLst/>
                        <a:latin typeface="Cambria Math" panose="02040503050406030204" pitchFamily="18" charset="0"/>
                        <a:ea typeface="標楷體" panose="03000509000000000000" pitchFamily="65" charset="-120"/>
                        <a:cs typeface="Times New Roman" panose="02020603050405020304" pitchFamily="18" charset="0"/>
                      </a:rPr>
                      <m:t>≠96</m:t>
                    </m:r>
                  </m:oMath>
                </a14:m>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then let </a:t>
                </a:r>
                <a14:m>
                  <m:oMath xmlns:m="http://schemas.openxmlformats.org/officeDocument/2006/math">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𝑠</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=128</m:t>
                    </m:r>
                    <m:d>
                      <m:dPr>
                        <m:begChr m:val="⌈"/>
                        <m:endChr m:val="⌉"/>
                        <m:ctrlP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ctrlPr>
                      </m:d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ctrlPr>
                          </m:d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𝐼𝑉</m:t>
                            </m:r>
                          </m:e>
                        </m:d>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/128</m:t>
                        </m:r>
                      </m:e>
                    </m:d>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ctrlPr>
                      </m:d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𝐼𝑉</m:t>
                        </m:r>
                      </m:e>
                    </m:d>
                  </m:oMath>
                </a14:m>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and </a:t>
                </a:r>
              </a:p>
              <a:p>
                <a:pPr lvl="0">
                  <a:lnSpc>
                    <a:spcPct val="150000"/>
                  </a:lnSpc>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let </a:t>
                </a:r>
                <a14:m>
                  <m:oMath xmlns:m="http://schemas.openxmlformats.org/officeDocument/2006/math">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0</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𝐺𝐻𝐴𝑆𝐻</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𝐻</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 </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𝐼𝑉</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0</m:t>
                                </m:r>
                              </m:e>
                              <m: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64+</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𝑠</m:t>
                                </m:r>
                              </m:sup>
                            </m:s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𝐼𝑉</m:t>
                                    </m:r>
                                  </m:e>
                                </m:d>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64</m:t>
                                </m:r>
                              </m:sub>
                            </m:sSub>
                          </m:e>
                        </m:d>
                      </m:e>
                    </m:d>
                  </m:oMath>
                </a14:m>
                <a:endPar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startAt="3"/>
                </a:pPr>
                <a:r>
                  <a:rPr lang="en-US" altLang="zh-TW" sz="1600" kern="100" dirty="0">
                    <a:effectLst/>
                    <a:latin typeface="Times New Roman" panose="02020603050405020304" pitchFamily="18" charset="0"/>
                    <a:ea typeface="Cambria Math" panose="02040503050406030204" pitchFamily="18" charset="0"/>
                    <a:cs typeface="Times New Roman" panose="02020603050405020304" pitchFamily="18" charset="0"/>
                  </a:rPr>
                  <a:t>For</a:t>
                </a:r>
                <a:r>
                  <a:rPr lang="en-US" altLang="zh-TW" sz="1600" kern="100" dirty="0">
                    <a:effectLst/>
                    <a:ea typeface="Cambria Math" panose="02040503050406030204" pitchFamily="18" charset="0"/>
                    <a:cs typeface="Times New Roman" panose="02020603050405020304" pitchFamily="18" charset="0"/>
                  </a:rPr>
                  <a:t> </a:t>
                </a:r>
                <a14:m>
                  <m:oMath xmlns:m="http://schemas.openxmlformats.org/officeDocument/2006/math">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 … ,</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𝑛</m:t>
                    </m:r>
                  </m:oMath>
                </a14:m>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 , </a:t>
                </a:r>
                <a14:m>
                  <m:oMath xmlns:m="http://schemas.openxmlformats.org/officeDocument/2006/math">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𝑖𝑛𝑐𝑟</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m:t>
                            </m:r>
                          </m:sub>
                        </m:sSub>
                      </m:e>
                    </m:d>
                  </m:oMath>
                </a14:m>
                <a:endParaRPr lang="en-US" altLang="zh-TW" sz="1600" i="1" kern="100" dirty="0">
                  <a:latin typeface="Cambria Math" panose="020405030504060302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startAt="4"/>
                </a:pPr>
                <a14:m>
                  <m:oMath xmlns:m="http://schemas.openxmlformats.org/officeDocument/2006/math">
                    <m:r>
                      <m:rPr>
                        <m:nor/>
                      </m:rPr>
                      <a:rPr lang="en-US" altLang="zh-TW" sz="1600" kern="100" dirty="0">
                        <a:latin typeface="Times New Roman" panose="02020603050405020304" pitchFamily="18" charset="0"/>
                        <a:ea typeface="Cambria Math" panose="02040503050406030204" pitchFamily="18" charset="0"/>
                        <a:cs typeface="Times New Roman" panose="02020603050405020304" pitchFamily="18" charset="0"/>
                      </a:rPr>
                      <m:t>Let</m:t>
                    </m:r>
                    <m:r>
                      <m:rPr>
                        <m:nor/>
                      </m:rPr>
                      <a:rPr lang="en-US" altLang="zh-TW" sz="1600" kern="100" dirty="0">
                        <a:latin typeface="Times New Roman" panose="02020603050405020304" pitchFamily="18" charset="0"/>
                        <a:ea typeface="Cambria Math" panose="02040503050406030204" pitchFamily="18" charset="0"/>
                        <a:cs typeface="Times New Roman" panose="02020603050405020304" pitchFamily="18" charset="0"/>
                      </a:rPr>
                      <m:t> </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𝐽</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0</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𝐶𝐼𝑃𝐻</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𝑘</m:t>
                        </m:r>
                      </m:sub>
                    </m:sSub>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0</m:t>
                            </m:r>
                          </m:sub>
                        </m:sSub>
                      </m:e>
                    </m:d>
                  </m:oMath>
                </a14:m>
                <a:endPar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startAt="4"/>
                </a:pPr>
                <a14:m>
                  <m:oMath xmlns:m="http://schemas.openxmlformats.org/officeDocument/2006/math">
                    <m:r>
                      <m:rPr>
                        <m:nor/>
                      </m:rP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m:t>Let</m:t>
                    </m:r>
                    <m:r>
                      <m:rPr>
                        <m:nor/>
                      </m:rP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m:t> </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=128</m:t>
                    </m:r>
                    <m:d>
                      <m:dPr>
                        <m:begChr m:val="⌈"/>
                        <m:endChr m:val="⌉"/>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𝐶</m:t>
                            </m:r>
                          </m:e>
                        </m:d>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/128</m:t>
                        </m:r>
                      </m:e>
                    </m:d>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𝐶</m:t>
                        </m:r>
                      </m:e>
                    </m:d>
                    <m:r>
                      <m:rPr>
                        <m:nor/>
                      </m:rP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m:t> </m:t>
                    </m:r>
                    <m:r>
                      <m:rPr>
                        <m:nor/>
                      </m:rP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m:t>and</m:t>
                    </m:r>
                    <m:r>
                      <m:rPr>
                        <m:nor/>
                      </m:rPr>
                      <a:rPr lang="en-US" altLang="zh-TW" sz="1600" i="1" kern="100" dirty="0">
                        <a:latin typeface="Times New Roman" panose="02020603050405020304" pitchFamily="18" charset="0"/>
                        <a:ea typeface="標楷體" panose="03000509000000000000" pitchFamily="65" charset="-120"/>
                        <a:cs typeface="Times New Roman" panose="02020603050405020304" pitchFamily="18" charset="0"/>
                      </a:rPr>
                      <m:t> </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𝑣</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=128</m:t>
                    </m:r>
                    <m:d>
                      <m:dPr>
                        <m:begChr m:val="⌈"/>
                        <m:endChr m:val="⌉"/>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𝐴</m:t>
                            </m:r>
                          </m:e>
                        </m:d>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∕128</m:t>
                        </m:r>
                      </m:e>
                    </m:d>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𝐴</m:t>
                        </m:r>
                      </m:e>
                    </m:d>
                  </m:oMath>
                </a14:m>
                <a:endPar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startAt="4"/>
                </a:pPr>
                <a14:m>
                  <m:oMath xmlns:m="http://schemas.openxmlformats.org/officeDocument/2006/math">
                    <m:r>
                      <m:rPr>
                        <m:nor/>
                      </m:rPr>
                      <a:rPr lang="en-US" altLang="zh-TW" sz="1600" kern="100" dirty="0" smtClean="0">
                        <a:solidFill>
                          <a:schemeClr val="accent5">
                            <a:lumMod val="75000"/>
                          </a:schemeClr>
                        </a:solidFill>
                        <a:latin typeface="Times New Roman" panose="02020603050405020304" pitchFamily="18" charset="0"/>
                        <a:ea typeface="Cambria Math" panose="02040503050406030204" pitchFamily="18" charset="0"/>
                        <a:cs typeface="Times New Roman" panose="02020603050405020304" pitchFamily="18" charset="0"/>
                      </a:rPr>
                      <m:t>For</m:t>
                    </m:r>
                    <m:r>
                      <m:rPr>
                        <m:nor/>
                      </m:rPr>
                      <a:rPr lang="en-US" altLang="zh-TW" sz="1600" kern="100" dirty="0" smtClean="0">
                        <a:solidFill>
                          <a:schemeClr val="accent5">
                            <a:lumMod val="75000"/>
                          </a:schemeClr>
                        </a:solidFill>
                        <a:ea typeface="Cambria Math" panose="02040503050406030204" pitchFamily="18" charset="0"/>
                        <a:cs typeface="Times New Roman" panose="02020603050405020304" pitchFamily="18" charset="0"/>
                      </a:rPr>
                      <m:t> </m:t>
                    </m:r>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=1, … ,</m:t>
                    </m:r>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𝑛</m:t>
                    </m:r>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−1</m:t>
                    </m:r>
                  </m:oMath>
                </a14:m>
                <a:r>
                  <a:rPr lang="en-US" altLang="zh-TW" sz="1600" kern="1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 , </a:t>
                </a:r>
                <a14:m>
                  <m:oMath xmlns:m="http://schemas.openxmlformats.org/officeDocument/2006/math">
                    <m:sSub>
                      <m:sSub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𝑃</m:t>
                        </m:r>
                      </m:e>
                      <m:sub>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sz="1600" i="1" kern="100" smtClean="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1600" b="0" i="1" kern="100" smtClean="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𝐶</m:t>
                        </m:r>
                      </m:e>
                      <m:sub>
                        <m:r>
                          <a:rPr lang="en-US" altLang="zh-TW" sz="1600" b="0" i="1" kern="100" smtClean="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 ⨁ </m:t>
                    </m:r>
                    <m:sSub>
                      <m:sSub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𝑀𝑆𝐵</m:t>
                        </m:r>
                      </m:e>
                      <m:sub>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𝑢</m:t>
                        </m:r>
                      </m:sub>
                    </m:sSub>
                    <m:d>
                      <m:d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𝐺𝐶𝑇𝑅</m:t>
                            </m:r>
                          </m:e>
                          <m:sub>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𝐾</m:t>
                            </m:r>
                          </m:sub>
                        </m:sSub>
                        <m:d>
                          <m:d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b="0" i="1" kern="100" smtClean="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𝑖</m:t>
                                </m:r>
                              </m:sub>
                            </m:sSub>
                          </m:e>
                        </m:d>
                      </m:e>
                    </m:d>
                  </m:oMath>
                </a14:m>
                <a:endParaRPr lang="en-US" altLang="zh-TW" sz="1600" kern="1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startAt="4"/>
                </a:pPr>
                <a:r>
                  <a:rPr lang="en-US" altLang="zh-TW" sz="1600" kern="1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Let </a:t>
                </a:r>
                <a14:m>
                  <m:oMath xmlns:m="http://schemas.openxmlformats.org/officeDocument/2006/math">
                    <m:sSup>
                      <m:sSup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b="0" i="1" kern="100" smtClean="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𝑃</m:t>
                            </m:r>
                          </m:e>
                          <m:sub>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𝑛</m:t>
                            </m:r>
                          </m:sub>
                        </m:sSub>
                      </m:e>
                      <m:sup>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m:t>
                        </m:r>
                      </m:sup>
                    </m:sSup>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sz="1600" i="1" kern="100" smtClean="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𝐶</m:t>
                            </m:r>
                          </m:e>
                          <m:sub>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𝑛</m:t>
                            </m:r>
                          </m:sub>
                        </m:sSub>
                      </m:e>
                      <m:sup>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m:t>
                        </m:r>
                      </m:sup>
                    </m:sSup>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 ⨁ </m:t>
                    </m:r>
                    <m:sSub>
                      <m:sSub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𝑀𝑆𝐵</m:t>
                        </m:r>
                      </m:e>
                      <m:sub>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𝑢</m:t>
                        </m:r>
                      </m:sub>
                    </m:sSub>
                    <m:d>
                      <m:d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𝐺𝐶𝑇𝑅</m:t>
                            </m:r>
                          </m:e>
                          <m:sub>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𝐾</m:t>
                            </m:r>
                          </m:sub>
                        </m:sSub>
                        <m:d>
                          <m:d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𝑛</m:t>
                                </m:r>
                              </m:sub>
                            </m:sSub>
                          </m:e>
                        </m:d>
                      </m:e>
                    </m:d>
                  </m:oMath>
                </a14:m>
                <a:endParaRPr lang="en-US" altLang="zh-TW" sz="1600" kern="1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lnSpc>
                    <a:spcPct val="150000"/>
                  </a:lnSpc>
                  <a:buFont typeface="+mj-lt"/>
                  <a:buAutoNum type="arabicPeriod" startAt="4"/>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Let </a:t>
                </a:r>
                <a14:m>
                  <m:oMath xmlns:m="http://schemas.openxmlformats.org/officeDocument/2006/math">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𝑇</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𝑀𝑆𝐵</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𝑡</m:t>
                        </m:r>
                      </m:sub>
                    </m:sSub>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𝐺𝐻𝐴𝑆𝐻</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𝐻</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𝐴</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𝐶</m:t>
                            </m:r>
                          </m:e>
                        </m:d>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 </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𝐽</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0</m:t>
                            </m:r>
                          </m:sub>
                        </m:sSub>
                      </m:e>
                    </m:d>
                  </m:oMath>
                </a14:m>
                <a:endPar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lnSpc>
                    <a:spcPct val="150000"/>
                  </a:lnSpc>
                  <a:buFont typeface="+mj-lt"/>
                  <a:buAutoNum type="arabicPeriod" startAt="4"/>
                </a:pPr>
                <a:r>
                  <a:rPr lang="en-US" altLang="zh-TW" sz="1600" kern="1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If </a:t>
                </a:r>
                <a14:m>
                  <m:oMath xmlns:m="http://schemas.openxmlformats.org/officeDocument/2006/math">
                    <m:r>
                      <a:rPr lang="en-US" altLang="zh-TW" sz="1600" i="1" kern="100" smtClean="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𝑇</m:t>
                    </m:r>
                    <m:r>
                      <a:rPr lang="en-US" altLang="zh-TW" sz="1600" i="1" kern="100" smtClean="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sz="1600" i="1" kern="10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𝑇</m:t>
                        </m:r>
                      </m:e>
                      <m:sup>
                        <m:r>
                          <a:rPr lang="en-US" altLang="zh-TW" sz="1600" i="1" kern="10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rPr>
                          <m:t>′</m:t>
                        </m:r>
                      </m:sup>
                    </m:sSup>
                  </m:oMath>
                </a14:m>
                <a:r>
                  <a:rPr lang="en-US" altLang="zh-TW" sz="1600" kern="1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 then return P else return FAIL</a:t>
                </a:r>
                <a:endParaRPr lang="en-US" altLang="zh-TW" sz="1600" i="1" kern="100" dirty="0">
                  <a:solidFill>
                    <a:schemeClr val="accent5">
                      <a:lumMod val="75000"/>
                    </a:schemeClr>
                  </a:solidFill>
                  <a:latin typeface="Cambria Math" panose="02040503050406030204" pitchFamily="18" charset="0"/>
                  <a:ea typeface="標楷體" panose="03000509000000000000" pitchFamily="65"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46C61B24-46B7-404F-864F-800874E14D95}"/>
                  </a:ext>
                </a:extLst>
              </p:cNvPr>
              <p:cNvSpPr txBox="1">
                <a:spLocks noRot="1" noChangeAspect="1" noMove="1" noResize="1" noEditPoints="1" noAdjustHandles="1" noChangeArrowheads="1" noChangeShapeType="1" noTextEdit="1"/>
              </p:cNvSpPr>
              <p:nvPr/>
            </p:nvSpPr>
            <p:spPr>
              <a:xfrm>
                <a:off x="806731" y="1280992"/>
                <a:ext cx="8817203" cy="4693914"/>
              </a:xfrm>
              <a:prstGeom prst="rect">
                <a:avLst/>
              </a:prstGeom>
              <a:blipFill>
                <a:blip r:embed="rId3"/>
                <a:stretch>
                  <a:fillRect l="-20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2BECFE76-B816-4172-A8CB-46FBDD155B6D}"/>
                  </a:ext>
                </a:extLst>
              </p:cNvPr>
              <p:cNvSpPr txBox="1"/>
              <p:nvPr/>
            </p:nvSpPr>
            <p:spPr>
              <a:xfrm>
                <a:off x="7495082" y="2110479"/>
                <a:ext cx="341869"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smtClean="0">
                              <a:latin typeface="Cambria Math" panose="02040503050406030204" pitchFamily="18" charset="0"/>
                              <a:cs typeface="Times New Roman" panose="02020603050405020304" pitchFamily="18" charset="0"/>
                            </a:rPr>
                            <m:t>Y</m:t>
                          </m:r>
                        </m:e>
                        <m:sub>
                          <m:r>
                            <a:rPr lang="en-US" altLang="zh-TW" sz="1000" b="0" i="0" dirty="0" smtClean="0">
                              <a:latin typeface="Cambria Math" panose="02040503050406030204" pitchFamily="18" charset="0"/>
                              <a:cs typeface="Times New Roman" panose="02020603050405020304" pitchFamily="18" charset="0"/>
                            </a:rPr>
                            <m:t>0</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63" name="文字方塊 62">
                <a:extLst>
                  <a:ext uri="{FF2B5EF4-FFF2-40B4-BE49-F238E27FC236}">
                    <a16:creationId xmlns:a16="http://schemas.microsoft.com/office/drawing/2014/main" id="{2BECFE76-B816-4172-A8CB-46FBDD155B6D}"/>
                  </a:ext>
                </a:extLst>
              </p:cNvPr>
              <p:cNvSpPr txBox="1">
                <a:spLocks noRot="1" noChangeAspect="1" noMove="1" noResize="1" noEditPoints="1" noAdjustHandles="1" noChangeArrowheads="1" noChangeShapeType="1" noTextEdit="1"/>
              </p:cNvSpPr>
              <p:nvPr/>
            </p:nvSpPr>
            <p:spPr>
              <a:xfrm>
                <a:off x="7495082" y="2110479"/>
                <a:ext cx="341869" cy="246901"/>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BA65F0EA-BEF1-44AA-AC42-E2E1A349CC73}"/>
                  </a:ext>
                </a:extLst>
              </p:cNvPr>
              <p:cNvSpPr txBox="1"/>
              <p:nvPr/>
            </p:nvSpPr>
            <p:spPr>
              <a:xfrm>
                <a:off x="7342146" y="2573975"/>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CIPH</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64" name="文字方塊 63">
                <a:extLst>
                  <a:ext uri="{FF2B5EF4-FFF2-40B4-BE49-F238E27FC236}">
                    <a16:creationId xmlns:a16="http://schemas.microsoft.com/office/drawing/2014/main" id="{BA65F0EA-BEF1-44AA-AC42-E2E1A349CC73}"/>
                  </a:ext>
                </a:extLst>
              </p:cNvPr>
              <p:cNvSpPr txBox="1">
                <a:spLocks noRot="1" noChangeAspect="1" noMove="1" noResize="1" noEditPoints="1" noAdjustHandles="1" noChangeArrowheads="1" noChangeShapeType="1" noTextEdit="1"/>
              </p:cNvSpPr>
              <p:nvPr/>
            </p:nvSpPr>
            <p:spPr>
              <a:xfrm>
                <a:off x="7342146" y="2573975"/>
                <a:ext cx="649790" cy="246901"/>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p:cxnSp>
        <p:nvCxnSpPr>
          <p:cNvPr id="65" name="直線單箭頭接點 64">
            <a:extLst>
              <a:ext uri="{FF2B5EF4-FFF2-40B4-BE49-F238E27FC236}">
                <a16:creationId xmlns:a16="http://schemas.microsoft.com/office/drawing/2014/main" id="{5E870162-9DE7-441C-9DFD-4EEB2758B226}"/>
              </a:ext>
            </a:extLst>
          </p:cNvPr>
          <p:cNvCxnSpPr>
            <a:cxnSpLocks/>
            <a:stCxn id="63" idx="2"/>
            <a:endCxn id="64" idx="0"/>
          </p:cNvCxnSpPr>
          <p:nvPr/>
        </p:nvCxnSpPr>
        <p:spPr>
          <a:xfrm>
            <a:off x="7666017" y="2357380"/>
            <a:ext cx="1024" cy="21659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F262F96D-8C42-4F01-99AA-32D00B9270E7}"/>
              </a:ext>
            </a:extLst>
          </p:cNvPr>
          <p:cNvCxnSpPr>
            <a:cxnSpLocks/>
            <a:stCxn id="64" idx="2"/>
            <a:endCxn id="67" idx="0"/>
          </p:cNvCxnSpPr>
          <p:nvPr/>
        </p:nvCxnSpPr>
        <p:spPr>
          <a:xfrm flipH="1">
            <a:off x="7666847" y="2820876"/>
            <a:ext cx="194" cy="21804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26931415-426E-40D8-B9BF-9F2400C49F38}"/>
                  </a:ext>
                </a:extLst>
              </p:cNvPr>
              <p:cNvSpPr txBox="1"/>
              <p:nvPr/>
            </p:nvSpPr>
            <p:spPr>
              <a:xfrm>
                <a:off x="7499257" y="3038925"/>
                <a:ext cx="335181"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nor/>
                            </m:rPr>
                            <a:rPr lang="en-US" altLang="zh-TW" sz="1000" dirty="0">
                              <a:latin typeface="Times New Roman" panose="02020603050405020304" pitchFamily="18" charset="0"/>
                              <a:cs typeface="Times New Roman" panose="02020603050405020304" pitchFamily="18" charset="0"/>
                            </a:rPr>
                            <m:t>J</m:t>
                          </m:r>
                        </m:e>
                        <m:sub>
                          <m:r>
                            <a:rPr lang="en-US" altLang="zh-TW" sz="1000" b="0" i="0" dirty="0" smtClean="0">
                              <a:latin typeface="Cambria Math" panose="02040503050406030204" pitchFamily="18" charset="0"/>
                              <a:cs typeface="Times New Roman" panose="02020603050405020304" pitchFamily="18" charset="0"/>
                            </a:rPr>
                            <m:t>0</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67" name="文字方塊 66">
                <a:extLst>
                  <a:ext uri="{FF2B5EF4-FFF2-40B4-BE49-F238E27FC236}">
                    <a16:creationId xmlns:a16="http://schemas.microsoft.com/office/drawing/2014/main" id="{26931415-426E-40D8-B9BF-9F2400C49F38}"/>
                  </a:ext>
                </a:extLst>
              </p:cNvPr>
              <p:cNvSpPr txBox="1">
                <a:spLocks noRot="1" noChangeAspect="1" noMove="1" noResize="1" noEditPoints="1" noAdjustHandles="1" noChangeArrowheads="1" noChangeShapeType="1" noTextEdit="1"/>
              </p:cNvSpPr>
              <p:nvPr/>
            </p:nvSpPr>
            <p:spPr>
              <a:xfrm>
                <a:off x="7499257" y="3038925"/>
                <a:ext cx="335181" cy="246901"/>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p:sp>
        <p:nvSpPr>
          <p:cNvPr id="68" name="文字方塊 67">
            <a:extLst>
              <a:ext uri="{FF2B5EF4-FFF2-40B4-BE49-F238E27FC236}">
                <a16:creationId xmlns:a16="http://schemas.microsoft.com/office/drawing/2014/main" id="{D1B96FC4-9E14-4590-9CD9-D6240AD2956E}"/>
              </a:ext>
            </a:extLst>
          </p:cNvPr>
          <p:cNvSpPr txBox="1"/>
          <p:nvPr/>
        </p:nvSpPr>
        <p:spPr>
          <a:xfrm>
            <a:off x="7504904" y="1646255"/>
            <a:ext cx="321808"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IV</a:t>
            </a:r>
            <a:endParaRPr lang="zh-TW" altLang="en-US" sz="1000" dirty="0">
              <a:latin typeface="Times New Roman" panose="02020603050405020304" pitchFamily="18" charset="0"/>
              <a:cs typeface="Times New Roman" panose="02020603050405020304" pitchFamily="18" charset="0"/>
            </a:endParaRPr>
          </a:p>
        </p:txBody>
      </p:sp>
      <p:cxnSp>
        <p:nvCxnSpPr>
          <p:cNvPr id="69" name="直線單箭頭接點 68">
            <a:extLst>
              <a:ext uri="{FF2B5EF4-FFF2-40B4-BE49-F238E27FC236}">
                <a16:creationId xmlns:a16="http://schemas.microsoft.com/office/drawing/2014/main" id="{0651CA37-D77F-4754-ACCD-93FC74BC37E1}"/>
              </a:ext>
            </a:extLst>
          </p:cNvPr>
          <p:cNvCxnSpPr>
            <a:cxnSpLocks/>
            <a:endCxn id="63" idx="0"/>
          </p:cNvCxnSpPr>
          <p:nvPr/>
        </p:nvCxnSpPr>
        <p:spPr>
          <a:xfrm>
            <a:off x="7665808" y="1893156"/>
            <a:ext cx="209" cy="21732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6C00046E-D930-4947-B440-855A4BCF3B7D}"/>
                  </a:ext>
                </a:extLst>
              </p:cNvPr>
              <p:cNvSpPr txBox="1"/>
              <p:nvPr/>
            </p:nvSpPr>
            <p:spPr>
              <a:xfrm>
                <a:off x="8378442" y="2110478"/>
                <a:ext cx="505392" cy="246901"/>
              </a:xfrm>
              <a:prstGeom prst="rect">
                <a:avLst/>
              </a:prstGeom>
              <a:solidFill>
                <a:schemeClr val="tx2">
                  <a:lumMod val="20000"/>
                  <a:lumOff val="80000"/>
                </a:schemeClr>
              </a:solidFill>
              <a:ln w="12700">
                <a:solidFill>
                  <a:srgbClr val="000000"/>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n-US" altLang="zh-TW" sz="1000" i="0" dirty="0" smtClean="0">
                          <a:latin typeface="Cambria Math" panose="02040503050406030204" pitchFamily="18" charset="0"/>
                          <a:cs typeface="Times New Roman" panose="02020603050405020304" pitchFamily="18" charset="0"/>
                        </a:rPr>
                        <m:t>incr</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70" name="文字方塊 69">
                <a:extLst>
                  <a:ext uri="{FF2B5EF4-FFF2-40B4-BE49-F238E27FC236}">
                    <a16:creationId xmlns:a16="http://schemas.microsoft.com/office/drawing/2014/main" id="{6C00046E-D930-4947-B440-855A4BCF3B7D}"/>
                  </a:ext>
                </a:extLst>
              </p:cNvPr>
              <p:cNvSpPr txBox="1">
                <a:spLocks noRot="1" noChangeAspect="1" noMove="1" noResize="1" noEditPoints="1" noAdjustHandles="1" noChangeArrowheads="1" noChangeShapeType="1" noTextEdit="1"/>
              </p:cNvSpPr>
              <p:nvPr/>
            </p:nvSpPr>
            <p:spPr>
              <a:xfrm>
                <a:off x="8378442" y="2110478"/>
                <a:ext cx="505392" cy="246901"/>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p:cxnSp>
        <p:nvCxnSpPr>
          <p:cNvPr id="71" name="直線單箭頭接點 70">
            <a:extLst>
              <a:ext uri="{FF2B5EF4-FFF2-40B4-BE49-F238E27FC236}">
                <a16:creationId xmlns:a16="http://schemas.microsoft.com/office/drawing/2014/main" id="{853F7D91-D550-4EF5-A299-5FECCE6BDCAC}"/>
              </a:ext>
            </a:extLst>
          </p:cNvPr>
          <p:cNvCxnSpPr>
            <a:cxnSpLocks/>
            <a:stCxn id="63" idx="3"/>
            <a:endCxn id="70" idx="1"/>
          </p:cNvCxnSpPr>
          <p:nvPr/>
        </p:nvCxnSpPr>
        <p:spPr>
          <a:xfrm flipV="1">
            <a:off x="7836951" y="2233929"/>
            <a:ext cx="541491" cy="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FF9BA551-8954-4619-864D-8C4013AE2EB0}"/>
                  </a:ext>
                </a:extLst>
              </p:cNvPr>
              <p:cNvSpPr txBox="1"/>
              <p:nvPr/>
            </p:nvSpPr>
            <p:spPr>
              <a:xfrm>
                <a:off x="9425265" y="2110478"/>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GCTR</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72" name="文字方塊 71">
                <a:extLst>
                  <a:ext uri="{FF2B5EF4-FFF2-40B4-BE49-F238E27FC236}">
                    <a16:creationId xmlns:a16="http://schemas.microsoft.com/office/drawing/2014/main" id="{FF9BA551-8954-4619-864D-8C4013AE2EB0}"/>
                  </a:ext>
                </a:extLst>
              </p:cNvPr>
              <p:cNvSpPr txBox="1">
                <a:spLocks noRot="1" noChangeAspect="1" noMove="1" noResize="1" noEditPoints="1" noAdjustHandles="1" noChangeArrowheads="1" noChangeShapeType="1" noTextEdit="1"/>
              </p:cNvSpPr>
              <p:nvPr/>
            </p:nvSpPr>
            <p:spPr>
              <a:xfrm>
                <a:off x="9425265" y="2110478"/>
                <a:ext cx="649790" cy="246901"/>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p:cxnSp>
        <p:nvCxnSpPr>
          <p:cNvPr id="73" name="直線單箭頭接點 72">
            <a:extLst>
              <a:ext uri="{FF2B5EF4-FFF2-40B4-BE49-F238E27FC236}">
                <a16:creationId xmlns:a16="http://schemas.microsoft.com/office/drawing/2014/main" id="{4D2DC92A-B53D-4548-B5B9-3344B0736022}"/>
              </a:ext>
            </a:extLst>
          </p:cNvPr>
          <p:cNvCxnSpPr>
            <a:stCxn id="70" idx="3"/>
            <a:endCxn id="72" idx="1"/>
          </p:cNvCxnSpPr>
          <p:nvPr/>
        </p:nvCxnSpPr>
        <p:spPr>
          <a:xfrm>
            <a:off x="8883834" y="2233929"/>
            <a:ext cx="541431"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4" name="文字方塊 73">
            <a:extLst>
              <a:ext uri="{FF2B5EF4-FFF2-40B4-BE49-F238E27FC236}">
                <a16:creationId xmlns:a16="http://schemas.microsoft.com/office/drawing/2014/main" id="{4D4A62AE-B836-4894-B9D1-76D3C1E2D871}"/>
              </a:ext>
            </a:extLst>
          </p:cNvPr>
          <p:cNvSpPr txBox="1"/>
          <p:nvPr/>
        </p:nvSpPr>
        <p:spPr>
          <a:xfrm>
            <a:off x="10194786" y="2666736"/>
            <a:ext cx="721989"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Plaintext</a:t>
            </a:r>
            <a:endParaRPr lang="zh-TW" altLang="en-US" sz="1000" dirty="0">
              <a:latin typeface="Times New Roman" panose="02020603050405020304" pitchFamily="18" charset="0"/>
              <a:cs typeface="Times New Roman" panose="02020603050405020304" pitchFamily="18" charset="0"/>
            </a:endParaRPr>
          </a:p>
        </p:txBody>
      </p:sp>
      <p:sp>
        <p:nvSpPr>
          <p:cNvPr id="75" name="文字方塊 74">
            <a:extLst>
              <a:ext uri="{FF2B5EF4-FFF2-40B4-BE49-F238E27FC236}">
                <a16:creationId xmlns:a16="http://schemas.microsoft.com/office/drawing/2014/main" id="{486DCA6E-E0AA-4F65-8544-C2AF95B0A6E8}"/>
              </a:ext>
            </a:extLst>
          </p:cNvPr>
          <p:cNvSpPr txBox="1"/>
          <p:nvPr/>
        </p:nvSpPr>
        <p:spPr>
          <a:xfrm>
            <a:off x="9389166" y="3318305"/>
            <a:ext cx="721989"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Ciphertext</a:t>
            </a:r>
            <a:endParaRPr lang="zh-TW" altLang="en-US" sz="1000" dirty="0">
              <a:latin typeface="Times New Roman" panose="02020603050405020304" pitchFamily="18" charset="0"/>
              <a:cs typeface="Times New Roman" panose="02020603050405020304" pitchFamily="18" charset="0"/>
            </a:endParaRPr>
          </a:p>
        </p:txBody>
      </p:sp>
      <p:sp>
        <p:nvSpPr>
          <p:cNvPr id="76" name="文字方塊 75">
            <a:extLst>
              <a:ext uri="{FF2B5EF4-FFF2-40B4-BE49-F238E27FC236}">
                <a16:creationId xmlns:a16="http://schemas.microsoft.com/office/drawing/2014/main" id="{2C48746D-2AFE-4F94-B3B0-8EDA3BFCE8A1}"/>
              </a:ext>
            </a:extLst>
          </p:cNvPr>
          <p:cNvSpPr txBox="1"/>
          <p:nvPr/>
        </p:nvSpPr>
        <p:spPr>
          <a:xfrm>
            <a:off x="8235766" y="3318305"/>
            <a:ext cx="721989"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AAD</a:t>
            </a:r>
            <a:endParaRPr lang="zh-TW"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87F734B1-B34C-4862-AE21-90C6A91DE9CE}"/>
                  </a:ext>
                </a:extLst>
              </p:cNvPr>
              <p:cNvSpPr txBox="1"/>
              <p:nvPr/>
            </p:nvSpPr>
            <p:spPr>
              <a:xfrm>
                <a:off x="9028202" y="3318305"/>
                <a:ext cx="288795" cy="246901"/>
              </a:xfrm>
              <a:prstGeom prst="rect">
                <a:avLst/>
              </a:prstGeom>
              <a:noFill/>
              <a:ln w="12700">
                <a:solidFill>
                  <a:srgbClr val="000000"/>
                </a:solidFill>
              </a:ln>
            </p:spPr>
            <p:txBody>
              <a:bodyPr wrap="square" rtlCol="0">
                <a:spAutoFit/>
              </a:bodyPr>
              <a:lstStyle/>
              <a:p>
                <a:pPr algn="ctr"/>
                <a14:m>
                  <m:oMathPara xmlns:m="http://schemas.openxmlformats.org/officeDocument/2006/math">
                    <m:oMathParaPr>
                      <m:jc m:val="right"/>
                    </m:oMathParaPr>
                    <m:oMath xmlns:m="http://schemas.openxmlformats.org/officeDocument/2006/math">
                      <m:sSup>
                        <m:sSupPr>
                          <m:ctrlPr>
                            <a:rPr lang="en-US" altLang="zh-TW" sz="1000" i="1" dirty="0" smtClean="0">
                              <a:latin typeface="Cambria Math" panose="02040503050406030204" pitchFamily="18" charset="0"/>
                              <a:cs typeface="Times New Roman" panose="02020603050405020304" pitchFamily="18" charset="0"/>
                            </a:rPr>
                          </m:ctrlPr>
                        </m:sSupPr>
                        <m:e>
                          <m:r>
                            <a:rPr lang="en-US" altLang="zh-TW" sz="1000" b="0" i="0" dirty="0" smtClean="0">
                              <a:latin typeface="Cambria Math" panose="02040503050406030204" pitchFamily="18" charset="0"/>
                              <a:cs typeface="Times New Roman" panose="02020603050405020304" pitchFamily="18" charset="0"/>
                            </a:rPr>
                            <m:t>0</m:t>
                          </m:r>
                        </m:e>
                        <m:sup>
                          <m:r>
                            <a:rPr lang="en-US" altLang="zh-TW" sz="1000" b="0" i="1" dirty="0" smtClean="0">
                              <a:latin typeface="Cambria Math" panose="02040503050406030204" pitchFamily="18" charset="0"/>
                              <a:cs typeface="Times New Roman" panose="02020603050405020304" pitchFamily="18" charset="0"/>
                            </a:rPr>
                            <m:t>𝑣</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77" name="文字方塊 76">
                <a:extLst>
                  <a:ext uri="{FF2B5EF4-FFF2-40B4-BE49-F238E27FC236}">
                    <a16:creationId xmlns:a16="http://schemas.microsoft.com/office/drawing/2014/main" id="{87F734B1-B34C-4862-AE21-90C6A91DE9CE}"/>
                  </a:ext>
                </a:extLst>
              </p:cNvPr>
              <p:cNvSpPr txBox="1">
                <a:spLocks noRot="1" noChangeAspect="1" noMove="1" noResize="1" noEditPoints="1" noAdjustHandles="1" noChangeArrowheads="1" noChangeShapeType="1" noTextEdit="1"/>
              </p:cNvSpPr>
              <p:nvPr/>
            </p:nvSpPr>
            <p:spPr>
              <a:xfrm>
                <a:off x="9028202" y="3318305"/>
                <a:ext cx="288795" cy="246901"/>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3E45EFC0-7700-436A-AE1B-D5B3F820BD73}"/>
                  </a:ext>
                </a:extLst>
              </p:cNvPr>
              <p:cNvSpPr txBox="1"/>
              <p:nvPr/>
            </p:nvSpPr>
            <p:spPr>
              <a:xfrm>
                <a:off x="10183353" y="3318305"/>
                <a:ext cx="288795" cy="246901"/>
              </a:xfrm>
              <a:prstGeom prst="rect">
                <a:avLst/>
              </a:prstGeom>
              <a:noFill/>
              <a:ln w="12700">
                <a:solidFill>
                  <a:srgbClr val="000000"/>
                </a:solidFill>
              </a:ln>
            </p:spPr>
            <p:txBody>
              <a:bodyPr wrap="square" rtlCol="0">
                <a:spAutoFit/>
              </a:bodyPr>
              <a:lstStyle/>
              <a:p>
                <a:pPr algn="ctr"/>
                <a14:m>
                  <m:oMathPara xmlns:m="http://schemas.openxmlformats.org/officeDocument/2006/math">
                    <m:oMathParaPr>
                      <m:jc m:val="right"/>
                    </m:oMathParaPr>
                    <m:oMath xmlns:m="http://schemas.openxmlformats.org/officeDocument/2006/math">
                      <m:sSup>
                        <m:sSupPr>
                          <m:ctrlPr>
                            <a:rPr lang="en-US" altLang="zh-TW" sz="1000" i="1" dirty="0" smtClean="0">
                              <a:latin typeface="Cambria Math" panose="02040503050406030204" pitchFamily="18" charset="0"/>
                              <a:cs typeface="Times New Roman" panose="02020603050405020304" pitchFamily="18" charset="0"/>
                            </a:rPr>
                          </m:ctrlPr>
                        </m:sSupPr>
                        <m:e>
                          <m:r>
                            <a:rPr lang="en-US" altLang="zh-TW" sz="1000" b="0" i="0" dirty="0" smtClean="0">
                              <a:latin typeface="Cambria Math" panose="02040503050406030204" pitchFamily="18" charset="0"/>
                              <a:cs typeface="Times New Roman" panose="02020603050405020304" pitchFamily="18" charset="0"/>
                            </a:rPr>
                            <m:t>0</m:t>
                          </m:r>
                        </m:e>
                        <m:sup>
                          <m:r>
                            <a:rPr lang="en-US" altLang="zh-TW" sz="1000" b="0" i="1" dirty="0" smtClean="0">
                              <a:latin typeface="Cambria Math" panose="02040503050406030204" pitchFamily="18" charset="0"/>
                              <a:cs typeface="Times New Roman" panose="02020603050405020304" pitchFamily="18" charset="0"/>
                            </a:rPr>
                            <m:t>𝑢</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78" name="文字方塊 77">
                <a:extLst>
                  <a:ext uri="{FF2B5EF4-FFF2-40B4-BE49-F238E27FC236}">
                    <a16:creationId xmlns:a16="http://schemas.microsoft.com/office/drawing/2014/main" id="{3E45EFC0-7700-436A-AE1B-D5B3F820BD73}"/>
                  </a:ext>
                </a:extLst>
              </p:cNvPr>
              <p:cNvSpPr txBox="1">
                <a:spLocks noRot="1" noChangeAspect="1" noMove="1" noResize="1" noEditPoints="1" noAdjustHandles="1" noChangeArrowheads="1" noChangeShapeType="1" noTextEdit="1"/>
              </p:cNvSpPr>
              <p:nvPr/>
            </p:nvSpPr>
            <p:spPr>
              <a:xfrm>
                <a:off x="10183353" y="3318305"/>
                <a:ext cx="288795" cy="246901"/>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5CD281AA-5FD6-4381-96D0-586BE6F24BEE}"/>
                  </a:ext>
                </a:extLst>
              </p:cNvPr>
              <p:cNvSpPr txBox="1"/>
              <p:nvPr/>
            </p:nvSpPr>
            <p:spPr>
              <a:xfrm>
                <a:off x="10542567" y="3318305"/>
                <a:ext cx="1299579" cy="24690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len</m:t>
                          </m:r>
                          <m:d>
                            <m:dPr>
                              <m:ctrlPr>
                                <a:rPr lang="en-US" altLang="zh-TW" sz="1000" b="0" i="1" dirty="0" smtClean="0">
                                  <a:latin typeface="Cambria Math" panose="02040503050406030204" pitchFamily="18" charset="0"/>
                                  <a:cs typeface="Times New Roman" panose="02020603050405020304" pitchFamily="18" charset="0"/>
                                </a:rPr>
                              </m:ctrlPr>
                            </m:dPr>
                            <m:e>
                              <m:r>
                                <m:rPr>
                                  <m:sty m:val="p"/>
                                </m:rPr>
                                <a:rPr lang="en-US" altLang="zh-TW" sz="1000" b="0" i="0" dirty="0" smtClean="0">
                                  <a:latin typeface="Cambria Math" panose="02040503050406030204" pitchFamily="18" charset="0"/>
                                  <a:cs typeface="Times New Roman" panose="02020603050405020304" pitchFamily="18" charset="0"/>
                                </a:rPr>
                                <m:t>A</m:t>
                              </m:r>
                            </m:e>
                          </m:d>
                        </m:e>
                        <m:sub>
                          <m:r>
                            <a:rPr lang="en-US" altLang="zh-TW" sz="1000" b="0" i="0" dirty="0" smtClean="0">
                              <a:latin typeface="Cambria Math" panose="02040503050406030204" pitchFamily="18" charset="0"/>
                              <a:cs typeface="Times New Roman" panose="02020603050405020304" pitchFamily="18" charset="0"/>
                            </a:rPr>
                            <m:t>64</m:t>
                          </m:r>
                        </m:sub>
                      </m:sSub>
                      <m:r>
                        <a:rPr lang="en-US" altLang="zh-TW" sz="1000" i="0"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1000" i="1" dirty="0">
                              <a:latin typeface="Cambria Math" panose="02040503050406030204" pitchFamily="18" charset="0"/>
                              <a:cs typeface="Times New Roman" panose="02020603050405020304" pitchFamily="18" charset="0"/>
                            </a:rPr>
                          </m:ctrlPr>
                        </m:sSubPr>
                        <m:e>
                          <m:r>
                            <m:rPr>
                              <m:sty m:val="p"/>
                            </m:rPr>
                            <a:rPr lang="en-US" altLang="zh-TW" sz="1000" i="0" dirty="0" smtClean="0">
                              <a:latin typeface="Cambria Math" panose="02040503050406030204" pitchFamily="18" charset="0"/>
                              <a:cs typeface="Times New Roman" panose="02020603050405020304" pitchFamily="18" charset="0"/>
                            </a:rPr>
                            <m:t>len</m:t>
                          </m:r>
                          <m:d>
                            <m:dPr>
                              <m:ctrlPr>
                                <a:rPr lang="en-US" altLang="zh-TW" sz="1000" i="1" dirty="0">
                                  <a:latin typeface="Cambria Math" panose="02040503050406030204" pitchFamily="18" charset="0"/>
                                  <a:cs typeface="Times New Roman" panose="02020603050405020304" pitchFamily="18" charset="0"/>
                                </a:rPr>
                              </m:ctrlPr>
                            </m:dPr>
                            <m:e>
                              <m:r>
                                <m:rPr>
                                  <m:sty m:val="p"/>
                                </m:rPr>
                                <a:rPr lang="en-US" altLang="zh-TW" sz="1000" b="0" i="0" dirty="0" smtClean="0">
                                  <a:latin typeface="Cambria Math" panose="02040503050406030204" pitchFamily="18" charset="0"/>
                                  <a:cs typeface="Times New Roman" panose="02020603050405020304" pitchFamily="18" charset="0"/>
                                </a:rPr>
                                <m:t>C</m:t>
                              </m:r>
                            </m:e>
                          </m:d>
                        </m:e>
                        <m:sub>
                          <m:r>
                            <a:rPr lang="en-US" altLang="zh-TW" sz="1000" i="0" dirty="0" smtClean="0">
                              <a:latin typeface="Cambria Math" panose="02040503050406030204" pitchFamily="18" charset="0"/>
                              <a:cs typeface="Times New Roman" panose="02020603050405020304" pitchFamily="18" charset="0"/>
                            </a:rPr>
                            <m:t>6</m:t>
                          </m:r>
                          <m:r>
                            <a:rPr lang="en-US" altLang="zh-TW" sz="1000" b="0" i="0" dirty="0" smtClean="0">
                              <a:latin typeface="Cambria Math" panose="02040503050406030204" pitchFamily="18" charset="0"/>
                              <a:cs typeface="Times New Roman" panose="02020603050405020304" pitchFamily="18" charset="0"/>
                            </a:rPr>
                            <m:t>4</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79" name="文字方塊 78">
                <a:extLst>
                  <a:ext uri="{FF2B5EF4-FFF2-40B4-BE49-F238E27FC236}">
                    <a16:creationId xmlns:a16="http://schemas.microsoft.com/office/drawing/2014/main" id="{5CD281AA-5FD6-4381-96D0-586BE6F24BEE}"/>
                  </a:ext>
                </a:extLst>
              </p:cNvPr>
              <p:cNvSpPr txBox="1">
                <a:spLocks noRot="1" noChangeAspect="1" noMove="1" noResize="1" noEditPoints="1" noAdjustHandles="1" noChangeArrowheads="1" noChangeShapeType="1" noTextEdit="1"/>
              </p:cNvSpPr>
              <p:nvPr/>
            </p:nvSpPr>
            <p:spPr>
              <a:xfrm>
                <a:off x="10542567" y="3318305"/>
                <a:ext cx="1299579" cy="246901"/>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p:sp>
        <p:nvSpPr>
          <p:cNvPr id="80" name="右大括弧 79">
            <a:extLst>
              <a:ext uri="{FF2B5EF4-FFF2-40B4-BE49-F238E27FC236}">
                <a16:creationId xmlns:a16="http://schemas.microsoft.com/office/drawing/2014/main" id="{6AD5680A-8BD5-4AF4-A9E6-3F5065C2EF05}"/>
              </a:ext>
            </a:extLst>
          </p:cNvPr>
          <p:cNvSpPr/>
          <p:nvPr/>
        </p:nvSpPr>
        <p:spPr>
          <a:xfrm rot="5400000">
            <a:off x="9967617" y="1861954"/>
            <a:ext cx="142676" cy="3606379"/>
          </a:xfrm>
          <a:prstGeom prst="rightBrace">
            <a:avLst>
              <a:gd name="adj1" fmla="val 27970"/>
              <a:gd name="adj2" fmla="val 50000"/>
            </a:avLst>
          </a:pr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C498ED50-7A57-4023-9797-704B2E0ED38A}"/>
                  </a:ext>
                </a:extLst>
              </p:cNvPr>
              <p:cNvSpPr txBox="1"/>
              <p:nvPr/>
            </p:nvSpPr>
            <p:spPr>
              <a:xfrm>
                <a:off x="9714060" y="4277973"/>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n-US" altLang="zh-TW" sz="1000" i="0" dirty="0" smtClean="0">
                          <a:latin typeface="Cambria Math" panose="02040503050406030204" pitchFamily="18" charset="0"/>
                          <a:cs typeface="Times New Roman" panose="02020603050405020304" pitchFamily="18" charset="0"/>
                        </a:rPr>
                        <m:t>G</m:t>
                      </m:r>
                      <m:r>
                        <m:rPr>
                          <m:sty m:val="p"/>
                        </m:rPr>
                        <a:rPr lang="en-US" altLang="zh-TW" sz="1000" b="0" i="0" dirty="0" smtClean="0">
                          <a:latin typeface="Cambria Math" panose="02040503050406030204" pitchFamily="18" charset="0"/>
                          <a:cs typeface="Times New Roman" panose="02020603050405020304" pitchFamily="18" charset="0"/>
                        </a:rPr>
                        <m:t>HASH</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81" name="文字方塊 80">
                <a:extLst>
                  <a:ext uri="{FF2B5EF4-FFF2-40B4-BE49-F238E27FC236}">
                    <a16:creationId xmlns:a16="http://schemas.microsoft.com/office/drawing/2014/main" id="{C498ED50-7A57-4023-9797-704B2E0ED38A}"/>
                  </a:ext>
                </a:extLst>
              </p:cNvPr>
              <p:cNvSpPr txBox="1">
                <a:spLocks noRot="1" noChangeAspect="1" noMove="1" noResize="1" noEditPoints="1" noAdjustHandles="1" noChangeArrowheads="1" noChangeShapeType="1" noTextEdit="1"/>
              </p:cNvSpPr>
              <p:nvPr/>
            </p:nvSpPr>
            <p:spPr>
              <a:xfrm>
                <a:off x="9714060" y="4277973"/>
                <a:ext cx="649790" cy="246901"/>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p:cxnSp>
        <p:nvCxnSpPr>
          <p:cNvPr id="82" name="直線單箭頭接點 81">
            <a:extLst>
              <a:ext uri="{FF2B5EF4-FFF2-40B4-BE49-F238E27FC236}">
                <a16:creationId xmlns:a16="http://schemas.microsoft.com/office/drawing/2014/main" id="{BC6EDD7A-60B7-43CE-8C75-14FB5DCAC57F}"/>
              </a:ext>
            </a:extLst>
          </p:cNvPr>
          <p:cNvCxnSpPr>
            <a:cxnSpLocks/>
            <a:stCxn id="80" idx="1"/>
            <a:endCxn id="81" idx="0"/>
          </p:cNvCxnSpPr>
          <p:nvPr/>
        </p:nvCxnSpPr>
        <p:spPr>
          <a:xfrm flipH="1">
            <a:off x="10038955" y="3736482"/>
            <a:ext cx="1" cy="54149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57EF70AC-5D0B-43EE-8610-5530952F7C68}"/>
                  </a:ext>
                </a:extLst>
              </p:cNvPr>
              <p:cNvSpPr txBox="1"/>
              <p:nvPr/>
            </p:nvSpPr>
            <p:spPr>
              <a:xfrm>
                <a:off x="10952479" y="4268421"/>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CIPH</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83" name="文字方塊 82">
                <a:extLst>
                  <a:ext uri="{FF2B5EF4-FFF2-40B4-BE49-F238E27FC236}">
                    <a16:creationId xmlns:a16="http://schemas.microsoft.com/office/drawing/2014/main" id="{57EF70AC-5D0B-43EE-8610-5530952F7C68}"/>
                  </a:ext>
                </a:extLst>
              </p:cNvPr>
              <p:cNvSpPr txBox="1">
                <a:spLocks noRot="1" noChangeAspect="1" noMove="1" noResize="1" noEditPoints="1" noAdjustHandles="1" noChangeArrowheads="1" noChangeShapeType="1" noTextEdit="1"/>
              </p:cNvSpPr>
              <p:nvPr/>
            </p:nvSpPr>
            <p:spPr>
              <a:xfrm>
                <a:off x="10952479" y="4268421"/>
                <a:ext cx="649790" cy="246901"/>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cxnSp>
        <p:nvCxnSpPr>
          <p:cNvPr id="84" name="直線單箭頭接點 83">
            <a:extLst>
              <a:ext uri="{FF2B5EF4-FFF2-40B4-BE49-F238E27FC236}">
                <a16:creationId xmlns:a16="http://schemas.microsoft.com/office/drawing/2014/main" id="{474AED85-317F-4C28-A124-6D7438D6D391}"/>
              </a:ext>
            </a:extLst>
          </p:cNvPr>
          <p:cNvCxnSpPr>
            <a:stCxn id="81" idx="2"/>
          </p:cNvCxnSpPr>
          <p:nvPr/>
        </p:nvCxnSpPr>
        <p:spPr>
          <a:xfrm>
            <a:off x="10038955" y="4524874"/>
            <a:ext cx="0" cy="53885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85" name="群組 84">
            <a:extLst>
              <a:ext uri="{FF2B5EF4-FFF2-40B4-BE49-F238E27FC236}">
                <a16:creationId xmlns:a16="http://schemas.microsoft.com/office/drawing/2014/main" id="{DCB0DDE6-402F-42D8-9CC9-09E8A5285B95}"/>
              </a:ext>
            </a:extLst>
          </p:cNvPr>
          <p:cNvGrpSpPr/>
          <p:nvPr/>
        </p:nvGrpSpPr>
        <p:grpSpPr>
          <a:xfrm>
            <a:off x="9948706" y="5063724"/>
            <a:ext cx="180497" cy="180497"/>
            <a:chOff x="2889590" y="8733813"/>
            <a:chExt cx="360000" cy="360000"/>
          </a:xfrm>
        </p:grpSpPr>
        <p:sp>
          <p:nvSpPr>
            <p:cNvPr id="107" name="橢圓 106">
              <a:extLst>
                <a:ext uri="{FF2B5EF4-FFF2-40B4-BE49-F238E27FC236}">
                  <a16:creationId xmlns:a16="http://schemas.microsoft.com/office/drawing/2014/main" id="{D0B909D6-5940-425F-9BEA-6D25F12CEB8D}"/>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8" name="直線接點 107">
              <a:extLst>
                <a:ext uri="{FF2B5EF4-FFF2-40B4-BE49-F238E27FC236}">
                  <a16:creationId xmlns:a16="http://schemas.microsoft.com/office/drawing/2014/main" id="{EF4A0180-3EF7-41A6-86B2-B12772BA4027}"/>
                </a:ext>
              </a:extLst>
            </p:cNvPr>
            <p:cNvCxnSpPr>
              <a:stCxn id="107" idx="0"/>
              <a:endCxn id="107"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9" name="直線接點 108">
              <a:extLst>
                <a:ext uri="{FF2B5EF4-FFF2-40B4-BE49-F238E27FC236}">
                  <a16:creationId xmlns:a16="http://schemas.microsoft.com/office/drawing/2014/main" id="{592C7317-9F1A-49D5-B9D8-B5F66FADC021}"/>
                </a:ext>
              </a:extLst>
            </p:cNvPr>
            <p:cNvCxnSpPr>
              <a:stCxn id="107" idx="2"/>
              <a:endCxn id="107"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6" name="接點: 肘形 85">
            <a:extLst>
              <a:ext uri="{FF2B5EF4-FFF2-40B4-BE49-F238E27FC236}">
                <a16:creationId xmlns:a16="http://schemas.microsoft.com/office/drawing/2014/main" id="{470620B1-0801-4EB1-A4C6-BD94F2CB24C1}"/>
              </a:ext>
            </a:extLst>
          </p:cNvPr>
          <p:cNvCxnSpPr>
            <a:stCxn id="67" idx="2"/>
            <a:endCxn id="107" idx="2"/>
          </p:cNvCxnSpPr>
          <p:nvPr/>
        </p:nvCxnSpPr>
        <p:spPr>
          <a:xfrm rot="16200000" flipH="1">
            <a:off x="7873704" y="3078969"/>
            <a:ext cx="1868146" cy="2281859"/>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文字方塊 86">
                <a:extLst>
                  <a:ext uri="{FF2B5EF4-FFF2-40B4-BE49-F238E27FC236}">
                    <a16:creationId xmlns:a16="http://schemas.microsoft.com/office/drawing/2014/main" id="{F85A77E1-1686-4FB1-A4FF-63D48F32660C}"/>
                  </a:ext>
                </a:extLst>
              </p:cNvPr>
              <p:cNvSpPr txBox="1"/>
              <p:nvPr/>
            </p:nvSpPr>
            <p:spPr>
              <a:xfrm>
                <a:off x="11050062" y="3804199"/>
                <a:ext cx="454581" cy="246901"/>
              </a:xfrm>
              <a:prstGeom prst="rect">
                <a:avLst/>
              </a:prstGeom>
              <a:noFill/>
              <a:ln w="12700">
                <a:solidFill>
                  <a:srgbClr val="000000"/>
                </a:solidFill>
              </a:ln>
            </p:spPr>
            <p:txBody>
              <a:bodyPr wrap="none" rtlCol="0">
                <a:spAutoFit/>
              </a:bodyPr>
              <a:lstStyle/>
              <a:p>
                <a:pPr algn="ctr"/>
                <a14:m>
                  <m:oMathPara xmlns:m="http://schemas.openxmlformats.org/officeDocument/2006/math">
                    <m:oMathParaPr>
                      <m:jc m:val="right"/>
                    </m:oMathParaPr>
                    <m:oMath xmlns:m="http://schemas.openxmlformats.org/officeDocument/2006/math">
                      <m:sSup>
                        <m:sSupPr>
                          <m:ctrlPr>
                            <a:rPr lang="en-US" altLang="zh-TW" sz="1000" i="1" dirty="0" smtClean="0">
                              <a:latin typeface="Cambria Math" panose="02040503050406030204" pitchFamily="18" charset="0"/>
                              <a:cs typeface="Times New Roman" panose="02020603050405020304" pitchFamily="18" charset="0"/>
                            </a:rPr>
                          </m:ctrlPr>
                        </m:sSupPr>
                        <m:e>
                          <m:r>
                            <a:rPr lang="en-US" altLang="zh-TW" sz="1000" b="0" i="0" dirty="0" smtClean="0">
                              <a:latin typeface="Cambria Math" panose="02040503050406030204" pitchFamily="18" charset="0"/>
                              <a:cs typeface="Times New Roman" panose="02020603050405020304" pitchFamily="18" charset="0"/>
                            </a:rPr>
                            <m:t>0</m:t>
                          </m:r>
                        </m:e>
                        <m:sup>
                          <m:r>
                            <a:rPr lang="en-US" altLang="zh-TW" sz="1000" b="0" i="0" dirty="0" smtClean="0">
                              <a:latin typeface="Cambria Math" panose="02040503050406030204" pitchFamily="18" charset="0"/>
                              <a:cs typeface="Times New Roman" panose="02020603050405020304" pitchFamily="18" charset="0"/>
                            </a:rPr>
                            <m:t>128</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87" name="文字方塊 86">
                <a:extLst>
                  <a:ext uri="{FF2B5EF4-FFF2-40B4-BE49-F238E27FC236}">
                    <a16:creationId xmlns:a16="http://schemas.microsoft.com/office/drawing/2014/main" id="{F85A77E1-1686-4FB1-A4FF-63D48F32660C}"/>
                  </a:ext>
                </a:extLst>
              </p:cNvPr>
              <p:cNvSpPr txBox="1">
                <a:spLocks noRot="1" noChangeAspect="1" noMove="1" noResize="1" noEditPoints="1" noAdjustHandles="1" noChangeArrowheads="1" noChangeShapeType="1" noTextEdit="1"/>
              </p:cNvSpPr>
              <p:nvPr/>
            </p:nvSpPr>
            <p:spPr>
              <a:xfrm>
                <a:off x="11050062" y="3804199"/>
                <a:ext cx="454581" cy="246901"/>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cxnSp>
        <p:nvCxnSpPr>
          <p:cNvPr id="88" name="直線單箭頭接點 87">
            <a:extLst>
              <a:ext uri="{FF2B5EF4-FFF2-40B4-BE49-F238E27FC236}">
                <a16:creationId xmlns:a16="http://schemas.microsoft.com/office/drawing/2014/main" id="{360960E6-7C55-47DF-8A70-277DDEB9D03E}"/>
              </a:ext>
            </a:extLst>
          </p:cNvPr>
          <p:cNvCxnSpPr>
            <a:cxnSpLocks/>
            <a:stCxn id="87" idx="2"/>
            <a:endCxn id="83" idx="0"/>
          </p:cNvCxnSpPr>
          <p:nvPr/>
        </p:nvCxnSpPr>
        <p:spPr>
          <a:xfrm>
            <a:off x="11277353" y="4051100"/>
            <a:ext cx="20" cy="21732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5BBC2BE3-33DB-40B5-A2DC-1CF9AB935289}"/>
              </a:ext>
            </a:extLst>
          </p:cNvPr>
          <p:cNvCxnSpPr>
            <a:cxnSpLocks/>
            <a:stCxn id="83" idx="2"/>
            <a:endCxn id="90" idx="0"/>
          </p:cNvCxnSpPr>
          <p:nvPr/>
        </p:nvCxnSpPr>
        <p:spPr>
          <a:xfrm>
            <a:off x="11277373" y="4515322"/>
            <a:ext cx="82" cy="21660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2618683F-F0C9-47BE-8170-01BD2AF39310}"/>
              </a:ext>
            </a:extLst>
          </p:cNvPr>
          <p:cNvSpPr txBox="1"/>
          <p:nvPr/>
        </p:nvSpPr>
        <p:spPr>
          <a:xfrm>
            <a:off x="11138252" y="4731927"/>
            <a:ext cx="278407" cy="246901"/>
          </a:xfrm>
          <a:prstGeom prst="rect">
            <a:avLst/>
          </a:prstGeom>
          <a:noFill/>
          <a:ln w="12700">
            <a:solidFill>
              <a:srgbClr val="000000"/>
            </a:solidFill>
          </a:ln>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H</a:t>
            </a:r>
            <a:endParaRPr lang="zh-TW" altLang="en-US" sz="1000" dirty="0">
              <a:latin typeface="Times New Roman" panose="02020603050405020304" pitchFamily="18" charset="0"/>
              <a:cs typeface="Times New Roman" panose="02020603050405020304" pitchFamily="18" charset="0"/>
            </a:endParaRPr>
          </a:p>
        </p:txBody>
      </p:sp>
      <p:grpSp>
        <p:nvGrpSpPr>
          <p:cNvPr id="91" name="群組 90">
            <a:extLst>
              <a:ext uri="{FF2B5EF4-FFF2-40B4-BE49-F238E27FC236}">
                <a16:creationId xmlns:a16="http://schemas.microsoft.com/office/drawing/2014/main" id="{EB29783E-0371-48F1-99BB-AD4FDE3643F8}"/>
              </a:ext>
            </a:extLst>
          </p:cNvPr>
          <p:cNvGrpSpPr/>
          <p:nvPr/>
        </p:nvGrpSpPr>
        <p:grpSpPr>
          <a:xfrm>
            <a:off x="9660106" y="2699937"/>
            <a:ext cx="180497" cy="180497"/>
            <a:chOff x="2889590" y="8733813"/>
            <a:chExt cx="360000" cy="360000"/>
          </a:xfrm>
        </p:grpSpPr>
        <p:sp>
          <p:nvSpPr>
            <p:cNvPr id="104" name="橢圓 103">
              <a:extLst>
                <a:ext uri="{FF2B5EF4-FFF2-40B4-BE49-F238E27FC236}">
                  <a16:creationId xmlns:a16="http://schemas.microsoft.com/office/drawing/2014/main" id="{3F9DD05E-456B-49B6-8597-FCF0C35D766E}"/>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5" name="直線接點 104">
              <a:extLst>
                <a:ext uri="{FF2B5EF4-FFF2-40B4-BE49-F238E27FC236}">
                  <a16:creationId xmlns:a16="http://schemas.microsoft.com/office/drawing/2014/main" id="{BD5F3362-4840-4C9B-8908-F3066F24B04B}"/>
                </a:ext>
              </a:extLst>
            </p:cNvPr>
            <p:cNvCxnSpPr>
              <a:stCxn id="104" idx="0"/>
              <a:endCxn id="104"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6" name="直線接點 105">
              <a:extLst>
                <a:ext uri="{FF2B5EF4-FFF2-40B4-BE49-F238E27FC236}">
                  <a16:creationId xmlns:a16="http://schemas.microsoft.com/office/drawing/2014/main" id="{BA9B9036-8C58-4CEA-92E6-D0584B421261}"/>
                </a:ext>
              </a:extLst>
            </p:cNvPr>
            <p:cNvCxnSpPr>
              <a:stCxn id="104" idx="2"/>
              <a:endCxn id="104"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2" name="直線單箭頭接點 91">
            <a:extLst>
              <a:ext uri="{FF2B5EF4-FFF2-40B4-BE49-F238E27FC236}">
                <a16:creationId xmlns:a16="http://schemas.microsoft.com/office/drawing/2014/main" id="{1DEDFED9-63F5-4EAB-85A2-B4D8BF513313}"/>
              </a:ext>
            </a:extLst>
          </p:cNvPr>
          <p:cNvCxnSpPr>
            <a:stCxn id="72" idx="2"/>
            <a:endCxn id="104" idx="0"/>
          </p:cNvCxnSpPr>
          <p:nvPr/>
        </p:nvCxnSpPr>
        <p:spPr>
          <a:xfrm>
            <a:off x="9750160" y="2357379"/>
            <a:ext cx="195" cy="34255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964E82C9-FE86-47D2-A28F-D36ED431D6CA}"/>
              </a:ext>
            </a:extLst>
          </p:cNvPr>
          <p:cNvCxnSpPr>
            <a:cxnSpLocks/>
            <a:stCxn id="75" idx="0"/>
            <a:endCxn id="104" idx="4"/>
          </p:cNvCxnSpPr>
          <p:nvPr/>
        </p:nvCxnSpPr>
        <p:spPr>
          <a:xfrm flipV="1">
            <a:off x="9750160" y="2880434"/>
            <a:ext cx="195" cy="43787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4784A69B-D642-4F3D-A31D-88F8EB3AD850}"/>
              </a:ext>
            </a:extLst>
          </p:cNvPr>
          <p:cNvCxnSpPr>
            <a:cxnSpLocks/>
            <a:stCxn id="104" idx="6"/>
            <a:endCxn id="74" idx="1"/>
          </p:cNvCxnSpPr>
          <p:nvPr/>
        </p:nvCxnSpPr>
        <p:spPr>
          <a:xfrm>
            <a:off x="9840603" y="2790186"/>
            <a:ext cx="354182" cy="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接點: 肘形 94">
            <a:extLst>
              <a:ext uri="{FF2B5EF4-FFF2-40B4-BE49-F238E27FC236}">
                <a16:creationId xmlns:a16="http://schemas.microsoft.com/office/drawing/2014/main" id="{04417C92-ED29-4026-B988-5C5D26488689}"/>
              </a:ext>
            </a:extLst>
          </p:cNvPr>
          <p:cNvCxnSpPr>
            <a:cxnSpLocks/>
            <a:stCxn id="90" idx="2"/>
            <a:endCxn id="81" idx="3"/>
          </p:cNvCxnSpPr>
          <p:nvPr/>
        </p:nvCxnSpPr>
        <p:spPr>
          <a:xfrm rot="5400000" flipH="1">
            <a:off x="10531950" y="4233323"/>
            <a:ext cx="577404" cy="913606"/>
          </a:xfrm>
          <a:prstGeom prst="bentConnector4">
            <a:avLst>
              <a:gd name="adj1" fmla="val -39700"/>
              <a:gd name="adj2" fmla="val 6347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a:extLst>
              <a:ext uri="{FF2B5EF4-FFF2-40B4-BE49-F238E27FC236}">
                <a16:creationId xmlns:a16="http://schemas.microsoft.com/office/drawing/2014/main" id="{EE3DD884-5E05-4B47-8BB8-8291FE02A094}"/>
              </a:ext>
            </a:extLst>
          </p:cNvPr>
          <p:cNvCxnSpPr>
            <a:cxnSpLocks/>
            <a:stCxn id="107" idx="4"/>
            <a:endCxn id="97" idx="0"/>
          </p:cNvCxnSpPr>
          <p:nvPr/>
        </p:nvCxnSpPr>
        <p:spPr>
          <a:xfrm flipH="1">
            <a:off x="10038808" y="5244221"/>
            <a:ext cx="146" cy="21659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233C16C5-735A-40B6-B168-8113620DD3D7}"/>
                  </a:ext>
                </a:extLst>
              </p:cNvPr>
              <p:cNvSpPr txBox="1"/>
              <p:nvPr/>
            </p:nvSpPr>
            <p:spPr>
              <a:xfrm>
                <a:off x="9806823" y="5460816"/>
                <a:ext cx="463969"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p>
                        <m:sSupPr>
                          <m:ctrlPr>
                            <a:rPr lang="en-US" altLang="zh-TW" sz="1000" i="1" smtClean="0">
                              <a:latin typeface="Cambria Math" panose="02040503050406030204" pitchFamily="18" charset="0"/>
                              <a:cs typeface="Times New Roman" panose="02020603050405020304" pitchFamily="18" charset="0"/>
                            </a:rPr>
                          </m:ctrlPr>
                        </m:sSupPr>
                        <m:e>
                          <m:r>
                            <m:rPr>
                              <m:sty m:val="p"/>
                            </m:rPr>
                            <a:rPr lang="en-US" altLang="zh-TW" sz="1000" i="0" smtClean="0">
                              <a:latin typeface="Cambria Math" panose="02040503050406030204" pitchFamily="18" charset="0"/>
                              <a:cs typeface="Times New Roman" panose="02020603050405020304" pitchFamily="18" charset="0"/>
                            </a:rPr>
                            <m:t>T</m:t>
                          </m:r>
                          <m:r>
                            <m:rPr>
                              <m:sty m:val="p"/>
                            </m:rPr>
                            <a:rPr lang="en-US" altLang="zh-TW" sz="1000" b="0" i="0" smtClean="0">
                              <a:latin typeface="Cambria Math" panose="02040503050406030204" pitchFamily="18" charset="0"/>
                              <a:cs typeface="Times New Roman" panose="02020603050405020304" pitchFamily="18" charset="0"/>
                            </a:rPr>
                            <m:t>ag</m:t>
                          </m:r>
                        </m:e>
                        <m:sup>
                          <m:r>
                            <a:rPr lang="en-US" altLang="zh-TW" sz="1000" b="0" i="0" smtClean="0">
                              <a:latin typeface="Cambria Math" panose="02040503050406030204" pitchFamily="18" charset="0"/>
                              <a:cs typeface="Times New Roman" panose="02020603050405020304" pitchFamily="18" charset="0"/>
                            </a:rPr>
                            <m:t>′</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97" name="文字方塊 96">
                <a:extLst>
                  <a:ext uri="{FF2B5EF4-FFF2-40B4-BE49-F238E27FC236}">
                    <a16:creationId xmlns:a16="http://schemas.microsoft.com/office/drawing/2014/main" id="{233C16C5-735A-40B6-B168-8113620DD3D7}"/>
                  </a:ext>
                </a:extLst>
              </p:cNvPr>
              <p:cNvSpPr txBox="1">
                <a:spLocks noRot="1" noChangeAspect="1" noMove="1" noResize="1" noEditPoints="1" noAdjustHandles="1" noChangeArrowheads="1" noChangeShapeType="1" noTextEdit="1"/>
              </p:cNvSpPr>
              <p:nvPr/>
            </p:nvSpPr>
            <p:spPr>
              <a:xfrm>
                <a:off x="9806823" y="5460816"/>
                <a:ext cx="463969" cy="246901"/>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文字方塊 97">
                <a:extLst>
                  <a:ext uri="{FF2B5EF4-FFF2-40B4-BE49-F238E27FC236}">
                    <a16:creationId xmlns:a16="http://schemas.microsoft.com/office/drawing/2014/main" id="{7CE26D72-DC26-4A88-B848-97EDEAA02964}"/>
                  </a:ext>
                </a:extLst>
              </p:cNvPr>
              <p:cNvSpPr txBox="1"/>
              <p:nvPr/>
            </p:nvSpPr>
            <p:spPr>
              <a:xfrm>
                <a:off x="8337515" y="5460815"/>
                <a:ext cx="419860"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r>
                        <m:rPr>
                          <m:sty m:val="p"/>
                        </m:rPr>
                        <a:rPr lang="en-US" altLang="zh-TW" sz="1000" i="0" smtClean="0">
                          <a:latin typeface="Cambria Math" panose="02040503050406030204" pitchFamily="18" charset="0"/>
                          <a:cs typeface="Times New Roman" panose="02020603050405020304" pitchFamily="18" charset="0"/>
                        </a:rPr>
                        <m:t>T</m:t>
                      </m:r>
                      <m:r>
                        <m:rPr>
                          <m:sty m:val="p"/>
                        </m:rPr>
                        <a:rPr lang="en-US" altLang="zh-TW" sz="1000" b="0" i="0" smtClean="0">
                          <a:latin typeface="Cambria Math" panose="02040503050406030204" pitchFamily="18" charset="0"/>
                          <a:cs typeface="Times New Roman" panose="02020603050405020304" pitchFamily="18" charset="0"/>
                        </a:rPr>
                        <m:t>ag</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98" name="文字方塊 97">
                <a:extLst>
                  <a:ext uri="{FF2B5EF4-FFF2-40B4-BE49-F238E27FC236}">
                    <a16:creationId xmlns:a16="http://schemas.microsoft.com/office/drawing/2014/main" id="{7CE26D72-DC26-4A88-B848-97EDEAA02964}"/>
                  </a:ext>
                </a:extLst>
              </p:cNvPr>
              <p:cNvSpPr txBox="1">
                <a:spLocks noRot="1" noChangeAspect="1" noMove="1" noResize="1" noEditPoints="1" noAdjustHandles="1" noChangeArrowheads="1" noChangeShapeType="1" noTextEdit="1"/>
              </p:cNvSpPr>
              <p:nvPr/>
            </p:nvSpPr>
            <p:spPr>
              <a:xfrm>
                <a:off x="8337515" y="5460815"/>
                <a:ext cx="419860" cy="246901"/>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F487871B-54A4-4945-9597-A4978F8262BC}"/>
                  </a:ext>
                </a:extLst>
              </p:cNvPr>
              <p:cNvSpPr txBox="1"/>
              <p:nvPr/>
            </p:nvSpPr>
            <p:spPr>
              <a:xfrm>
                <a:off x="9065503" y="5460815"/>
                <a:ext cx="433193" cy="24690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Group"/>
                    </m:oMathParaPr>
                    <m:oMath xmlns:m="http://schemas.openxmlformats.org/officeDocument/2006/math">
                      <m:r>
                        <m:rPr>
                          <m:sty m:val="p"/>
                        </m:rPr>
                        <a:rPr lang="en-US" altLang="zh-TW" sz="1000" i="0" dirty="0" smtClean="0">
                          <a:latin typeface="Cambria Math" panose="02040503050406030204" pitchFamily="18" charset="0"/>
                          <a:cs typeface="Times New Roman" panose="02020603050405020304" pitchFamily="18" charset="0"/>
                        </a:rPr>
                        <m:t>i</m:t>
                      </m:r>
                      <m:r>
                        <m:rPr>
                          <m:sty m:val="p"/>
                        </m:rPr>
                        <a:rPr lang="en-US" altLang="zh-TW" sz="1000" b="0" i="0" dirty="0" smtClean="0">
                          <a:latin typeface="Cambria Math" panose="02040503050406030204" pitchFamily="18" charset="0"/>
                          <a:cs typeface="Times New Roman" panose="02020603050405020304" pitchFamily="18" charset="0"/>
                        </a:rPr>
                        <m:t>f</m:t>
                      </m:r>
                      <m:r>
                        <a:rPr lang="en-US" altLang="zh-TW" sz="1000" b="0" i="0" dirty="0"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99" name="文字方塊 98">
                <a:extLst>
                  <a:ext uri="{FF2B5EF4-FFF2-40B4-BE49-F238E27FC236}">
                    <a16:creationId xmlns:a16="http://schemas.microsoft.com/office/drawing/2014/main" id="{F487871B-54A4-4945-9597-A4978F8262BC}"/>
                  </a:ext>
                </a:extLst>
              </p:cNvPr>
              <p:cNvSpPr txBox="1">
                <a:spLocks noRot="1" noChangeAspect="1" noMove="1" noResize="1" noEditPoints="1" noAdjustHandles="1" noChangeArrowheads="1" noChangeShapeType="1" noTextEdit="1"/>
              </p:cNvSpPr>
              <p:nvPr/>
            </p:nvSpPr>
            <p:spPr>
              <a:xfrm>
                <a:off x="9065503" y="5460815"/>
                <a:ext cx="433193" cy="246901"/>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p:cxnSp>
        <p:nvCxnSpPr>
          <p:cNvPr id="100" name="直線單箭頭接點 99">
            <a:extLst>
              <a:ext uri="{FF2B5EF4-FFF2-40B4-BE49-F238E27FC236}">
                <a16:creationId xmlns:a16="http://schemas.microsoft.com/office/drawing/2014/main" id="{CAF6F15D-20EA-4355-9A9E-59255DC92BD1}"/>
              </a:ext>
            </a:extLst>
          </p:cNvPr>
          <p:cNvCxnSpPr>
            <a:stCxn id="98" idx="3"/>
            <a:endCxn id="99" idx="1"/>
          </p:cNvCxnSpPr>
          <p:nvPr/>
        </p:nvCxnSpPr>
        <p:spPr>
          <a:xfrm>
            <a:off x="8757376" y="5584267"/>
            <a:ext cx="308127"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929E2FEE-DCE3-45B5-931D-83E779A0899B}"/>
              </a:ext>
            </a:extLst>
          </p:cNvPr>
          <p:cNvCxnSpPr>
            <a:stCxn id="97" idx="1"/>
            <a:endCxn id="99" idx="3"/>
          </p:cNvCxnSpPr>
          <p:nvPr/>
        </p:nvCxnSpPr>
        <p:spPr>
          <a:xfrm flipH="1" flipV="1">
            <a:off x="9498696" y="5584267"/>
            <a:ext cx="308128" cy="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a:extLst>
              <a:ext uri="{FF2B5EF4-FFF2-40B4-BE49-F238E27FC236}">
                <a16:creationId xmlns:a16="http://schemas.microsoft.com/office/drawing/2014/main" id="{ADBD6022-ABAC-453D-B618-4DEECF2A5661}"/>
              </a:ext>
            </a:extLst>
          </p:cNvPr>
          <p:cNvCxnSpPr>
            <a:cxnSpLocks/>
            <a:stCxn id="99" idx="2"/>
            <a:endCxn id="103" idx="0"/>
          </p:cNvCxnSpPr>
          <p:nvPr/>
        </p:nvCxnSpPr>
        <p:spPr>
          <a:xfrm>
            <a:off x="9282099" y="5707717"/>
            <a:ext cx="1" cy="2887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3" name="文字方塊 102">
            <a:extLst>
              <a:ext uri="{FF2B5EF4-FFF2-40B4-BE49-F238E27FC236}">
                <a16:creationId xmlns:a16="http://schemas.microsoft.com/office/drawing/2014/main" id="{C8A54961-AF45-4BF6-94DF-9BBBA35372C3}"/>
              </a:ext>
            </a:extLst>
          </p:cNvPr>
          <p:cNvSpPr txBox="1"/>
          <p:nvPr/>
        </p:nvSpPr>
        <p:spPr>
          <a:xfrm>
            <a:off x="9028768" y="5996512"/>
            <a:ext cx="506662" cy="246901"/>
          </a:xfrm>
          <a:prstGeom prst="rect">
            <a:avLst/>
          </a:prstGeom>
          <a:noFill/>
          <a:ln w="12700">
            <a:solidFill>
              <a:srgbClr val="000000"/>
            </a:solidFill>
          </a:ln>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FALL</a:t>
            </a:r>
            <a:endParaRPr lang="zh-TW" altLang="en-US" sz="1000" dirty="0">
              <a:latin typeface="Times New Roman" panose="02020603050405020304" pitchFamily="18" charset="0"/>
              <a:cs typeface="Times New Roman" panose="02020603050405020304" pitchFamily="18" charset="0"/>
            </a:endParaRPr>
          </a:p>
        </p:txBody>
      </p:sp>
      <p:sp>
        <p:nvSpPr>
          <p:cNvPr id="55" name="文字方塊 54">
            <a:extLst>
              <a:ext uri="{FF2B5EF4-FFF2-40B4-BE49-F238E27FC236}">
                <a16:creationId xmlns:a16="http://schemas.microsoft.com/office/drawing/2014/main" id="{453E614B-03CA-400B-9E00-49B9260BCE68}"/>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56" name="文字方塊 55">
            <a:extLst>
              <a:ext uri="{FF2B5EF4-FFF2-40B4-BE49-F238E27FC236}">
                <a16:creationId xmlns:a16="http://schemas.microsoft.com/office/drawing/2014/main" id="{167DD15D-4177-470E-B8BD-DBADC6E9102B}"/>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75422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xEl>
                                              <p:pRg st="8" end="8"/>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
                                            <p:txEl>
                                              <p:pRg st="9" end="9"/>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8">
                                            <p:txEl>
                                              <p:pRg st="10" end="10"/>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8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8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8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97"/>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8">
                                            <p:txEl>
                                              <p:pRg st="11" end="11"/>
                                            </p:txEl>
                                          </p:spTgt>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0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9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0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98"/>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0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7" grpId="0" animBg="1"/>
      <p:bldP spid="68" grpId="0" animBg="1"/>
      <p:bldP spid="70" grpId="0" animBg="1"/>
      <p:bldP spid="72" grpId="0" animBg="1"/>
      <p:bldP spid="74" grpId="0" animBg="1"/>
      <p:bldP spid="75" grpId="0" animBg="1"/>
      <p:bldP spid="76" grpId="0" animBg="1"/>
      <p:bldP spid="77" grpId="0" animBg="1"/>
      <p:bldP spid="78" grpId="0" animBg="1"/>
      <p:bldP spid="79" grpId="0" animBg="1"/>
      <p:bldP spid="80" grpId="0" animBg="1"/>
      <p:bldP spid="81" grpId="0" animBg="1"/>
      <p:bldP spid="83" grpId="0" animBg="1"/>
      <p:bldP spid="87" grpId="0" animBg="1"/>
      <p:bldP spid="90" grpId="0" animBg="1"/>
      <p:bldP spid="97" grpId="0" animBg="1"/>
      <p:bldP spid="98" grpId="0" animBg="1"/>
      <p:bldP spid="99" grpId="0" animBg="1"/>
      <p:bldP spid="10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320496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GCTR Algorithm</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46C61B24-46B7-404F-864F-800874E14D95}"/>
                  </a:ext>
                </a:extLst>
              </p:cNvPr>
              <p:cNvSpPr txBox="1"/>
              <p:nvPr/>
            </p:nvSpPr>
            <p:spPr>
              <a:xfrm>
                <a:off x="804291" y="1272190"/>
                <a:ext cx="10790963" cy="3803285"/>
              </a:xfrm>
              <a:prstGeom prst="rect">
                <a:avLst/>
              </a:prstGeom>
              <a:noFill/>
            </p:spPr>
            <p:txBody>
              <a:bodyPr wrap="square" rtlCol="0">
                <a:spAutoFit/>
              </a:bodyPr>
              <a:lstStyle/>
              <a:p>
                <a:pPr marL="342900" lvl="0" indent="-342900" algn="just">
                  <a:lnSpc>
                    <a:spcPct val="150000"/>
                  </a:lnSpc>
                  <a:buFont typeface="+mj-lt"/>
                  <a:buAutoNum type="arabicPeriod"/>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If </a:t>
                </a:r>
                <a:r>
                  <a:rPr lang="en-US" altLang="zh-TW" sz="1600" i="1" kern="100" dirty="0">
                    <a:latin typeface="Times New Roman" panose="02020603050405020304" pitchFamily="18" charset="0"/>
                    <a:ea typeface="標楷體" panose="03000509000000000000" pitchFamily="65" charset="-120"/>
                    <a:cs typeface="Times New Roman" panose="02020603050405020304" pitchFamily="18" charset="0"/>
                  </a:rPr>
                  <a:t>X</a:t>
                </a: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is the empty string, then return the empty string as </a:t>
                </a:r>
                <a:r>
                  <a:rPr lang="en-US" altLang="zh-TW" sz="1600" i="1" kern="100" dirty="0">
                    <a:latin typeface="Times New Roman" panose="02020603050405020304" pitchFamily="18" charset="0"/>
                    <a:ea typeface="標楷體" panose="03000509000000000000" pitchFamily="65" charset="-120"/>
                    <a:cs typeface="Times New Roman" panose="02020603050405020304" pitchFamily="18" charset="0"/>
                  </a:rPr>
                  <a:t>Y</a:t>
                </a: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 </a:t>
                </a:r>
              </a:p>
              <a:p>
                <a:pPr marL="342900" lvl="0" indent="-342900" algn="just">
                  <a:lnSpc>
                    <a:spcPct val="150000"/>
                  </a:lnSpc>
                  <a:buFont typeface="+mj-lt"/>
                  <a:buAutoNum type="arabicPeriod"/>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Let </a:t>
                </a:r>
                <a14:m>
                  <m:oMath xmlns:m="http://schemas.openxmlformats.org/officeDocument/2006/math">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𝑛</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m:t>
                    </m:r>
                    <m:d>
                      <m:dPr>
                        <m:begChr m:val="⌈"/>
                        <m:endChr m:val="⌉"/>
                        <m:ctrlP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ctrlPr>
                      </m:d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ctrlPr>
                          </m:d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/128</m:t>
                        </m:r>
                      </m:e>
                    </m:d>
                  </m:oMath>
                </a14:m>
                <a:endParaRPr lang="en-US" altLang="zh-TW" sz="1600" b="0" kern="100" dirty="0">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Let </a:t>
                </a:r>
                <a14:m>
                  <m:oMath xmlns:m="http://schemas.openxmlformats.org/officeDocument/2006/math">
                    <m:sSub>
                      <m:sSubPr>
                        <m:ctrlP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𝑋</m:t>
                        </m:r>
                      </m:e>
                      <m:sub>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𝑋</m:t>
                        </m:r>
                      </m:e>
                      <m:sub>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𝑋</m:t>
                        </m:r>
                      </m:e>
                      <m:sub>
                        <m:r>
                          <a:rPr lang="en-US" altLang="zh-TW" sz="1600" b="0" i="1" kern="100" dirty="0" smtClean="0">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m:t>
                    </m:r>
                    <m:sSup>
                      <m:sSup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𝑋</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𝑛</m:t>
                            </m:r>
                          </m:sub>
                        </m:sSub>
                      </m:e>
                      <m: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up>
                    </m:sSup>
                  </m:oMath>
                </a14:m>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denote the unique sequence of bit strings such that </a:t>
                </a:r>
                <a14:m>
                  <m:oMath xmlns:m="http://schemas.openxmlformats.org/officeDocument/2006/math">
                    <m:r>
                      <a:rPr lang="en-US" altLang="zh-TW" sz="1600" i="1" kern="100">
                        <a:latin typeface="Cambria Math" panose="02040503050406030204" pitchFamily="18" charset="0"/>
                        <a:ea typeface="Cambria Math" panose="02040503050406030204" pitchFamily="18" charset="0"/>
                        <a:cs typeface="Times New Roman" panose="02020603050405020304" pitchFamily="18" charset="0"/>
                      </a:rPr>
                      <m:t>𝑋</m:t>
                    </m:r>
                    <m:r>
                      <a:rPr lang="en-US" altLang="zh-TW" sz="1600"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𝑋</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𝑋</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2</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𝑋</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𝑛</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𝑋</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𝑛</m:t>
                            </m:r>
                          </m:sub>
                        </m:sSub>
                      </m:e>
                      <m: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up>
                    </m:sSup>
                  </m:oMath>
                </a14:m>
                <a:r>
                  <a:rPr lang="zh-TW" altLang="en-US" sz="1600"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𝑋</m:t>
                        </m:r>
                      </m:e>
                      <m:sub>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𝑋</m:t>
                        </m:r>
                      </m:e>
                      <m:sub>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𝑋</m:t>
                        </m:r>
                      </m:e>
                      <m:sub>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600" kern="100" dirty="0">
                    <a:latin typeface="Cambria Math" panose="02040503050406030204" pitchFamily="18" charset="0"/>
                    <a:ea typeface="Cambria Math" panose="02040503050406030204" pitchFamily="18" charset="0"/>
                    <a:cs typeface="Times New Roman" panose="02020603050405020304" pitchFamily="18" charset="0"/>
                  </a:rPr>
                  <a:t>are complete blocks</a:t>
                </a:r>
                <a:r>
                  <a:rPr lang="zh-TW" altLang="en-US" sz="1600" kern="100" dirty="0">
                    <a:latin typeface="Cambria Math" panose="02040503050406030204" pitchFamily="18" charset="0"/>
                    <a:ea typeface="Cambria Math" panose="02040503050406030204" pitchFamily="18" charset="0"/>
                    <a:cs typeface="Times New Roman" panose="02020603050405020304" pitchFamily="18" charset="0"/>
                  </a:rPr>
                  <a:t> </a:t>
                </a:r>
                <a:endParaRPr lang="en-US" altLang="zh-TW" sz="1600" kern="100" dirty="0">
                  <a:latin typeface="Cambria Math" panose="02040503050406030204" pitchFamily="18" charset="0"/>
                  <a:ea typeface="Cambria Math" panose="02040503050406030204" pitchFamily="18" charset="0"/>
                  <a:cs typeface="Times New Roman" panose="02020603050405020304" pitchFamily="18" charset="0"/>
                </a:endParaRPr>
              </a:p>
              <a:p>
                <a:pPr marL="342900" lvl="0" indent="-342900" algn="just">
                  <a:lnSpc>
                    <a:spcPct val="150000"/>
                  </a:lnSpc>
                  <a:buFont typeface="+mj-lt"/>
                  <a:buAutoNum type="arabicPeriod"/>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Let </a:t>
                </a:r>
                <a14:m>
                  <m:oMath xmlns:m="http://schemas.openxmlformats.org/officeDocument/2006/math">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𝐶𝐵</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𝐼𝐶𝐵</m:t>
                    </m:r>
                  </m:oMath>
                </a14:m>
                <a:endPar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For </a:t>
                </a:r>
                <a14:m>
                  <m:oMath xmlns:m="http://schemas.openxmlformats.org/officeDocument/2006/math">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=2, …, </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𝑛</m:t>
                    </m:r>
                  </m:oMath>
                </a14:m>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 </a:t>
                </a:r>
                <a14:m>
                  <m:oMath xmlns:m="http://schemas.openxmlformats.org/officeDocument/2006/math">
                    <m:sSub>
                      <m:sSubPr>
                        <m:ctrlPr>
                          <a:rPr lang="zh-TW" altLang="zh-TW" sz="1600" i="1" kern="10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1600" kern="100">
                            <a:latin typeface="Cambria Math" panose="02040503050406030204" pitchFamily="18" charset="0"/>
                            <a:ea typeface="標楷體" panose="03000509000000000000" pitchFamily="65" charset="-120"/>
                            <a:cs typeface="Times New Roman" panose="02020603050405020304" pitchFamily="18" charset="0"/>
                          </a:rPr>
                          <m:t>𝐶𝐵</m:t>
                        </m:r>
                      </m:e>
                      <m:sub>
                        <m:r>
                          <a:rPr lang="en-US" altLang="zh-TW" sz="1600"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sz="1600"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1600" kern="100">
                            <a:latin typeface="Cambria Math" panose="02040503050406030204" pitchFamily="18" charset="0"/>
                            <a:ea typeface="標楷體" panose="03000509000000000000" pitchFamily="65" charset="-120"/>
                            <a:cs typeface="Times New Roman" panose="02020603050405020304" pitchFamily="18" charset="0"/>
                          </a:rPr>
                          <m:t>𝑖𝑛𝑐𝑟</m:t>
                        </m:r>
                      </m:e>
                      <m:sub>
                        <m:r>
                          <a:rPr lang="en-US" altLang="zh-TW" sz="1600" kern="100">
                            <a:latin typeface="Cambria Math" panose="02040503050406030204" pitchFamily="18" charset="0"/>
                            <a:ea typeface="標楷體" panose="03000509000000000000" pitchFamily="65" charset="-120"/>
                            <a:cs typeface="Times New Roman" panose="02020603050405020304" pitchFamily="18" charset="0"/>
                          </a:rPr>
                          <m:t>32</m:t>
                        </m:r>
                      </m:sub>
                    </m:sSub>
                    <m:d>
                      <m:dPr>
                        <m:ctrlPr>
                          <a:rPr lang="zh-TW" altLang="zh-TW" sz="1600" i="1" kern="100">
                            <a:latin typeface="Cambria Math" panose="02040503050406030204" pitchFamily="18" charset="0"/>
                            <a:ea typeface="標楷體" panose="03000509000000000000" pitchFamily="65" charset="-120"/>
                            <a:cs typeface="Times New Roman" panose="02020603050405020304" pitchFamily="18" charset="0"/>
                          </a:rPr>
                        </m:ctrlPr>
                      </m:dPr>
                      <m:e>
                        <m:sSub>
                          <m:sSubPr>
                            <m:ctrlPr>
                              <a:rPr lang="zh-TW" altLang="zh-TW" sz="1600" i="1" kern="10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1600" kern="100">
                                <a:latin typeface="Cambria Math" panose="02040503050406030204" pitchFamily="18" charset="0"/>
                                <a:ea typeface="標楷體" panose="03000509000000000000" pitchFamily="65" charset="-120"/>
                                <a:cs typeface="Times New Roman" panose="02020603050405020304" pitchFamily="18" charset="0"/>
                              </a:rPr>
                              <m:t>𝐶𝐵</m:t>
                            </m:r>
                          </m:e>
                          <m:sub>
                            <m:r>
                              <a:rPr lang="en-US" altLang="zh-TW" sz="1600"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600" kern="100">
                                <a:latin typeface="Cambria Math" panose="02040503050406030204" pitchFamily="18" charset="0"/>
                                <a:ea typeface="標楷體" panose="03000509000000000000" pitchFamily="65" charset="-120"/>
                                <a:cs typeface="Times New Roman" panose="02020603050405020304" pitchFamily="18" charset="0"/>
                              </a:rPr>
                              <m:t>−1</m:t>
                            </m:r>
                          </m:sub>
                        </m:sSub>
                      </m:e>
                    </m:d>
                  </m:oMath>
                </a14:m>
                <a:endPar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For </a:t>
                </a:r>
                <a14:m>
                  <m:oMath xmlns:m="http://schemas.openxmlformats.org/officeDocument/2006/math">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 …, </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𝑛</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−1</m:t>
                    </m:r>
                  </m:oMath>
                </a14:m>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 </a:t>
                </a:r>
                <a14:m>
                  <m:oMath xmlns:m="http://schemas.openxmlformats.org/officeDocument/2006/math">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𝑋</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sz="1600" i="1" kern="100" smtClean="0">
                        <a:latin typeface="Cambria Math" panose="02040503050406030204" pitchFamily="18" charset="0"/>
                        <a:ea typeface="Cambria Math" panose="02040503050406030204" pitchFamily="18" charset="0"/>
                        <a:cs typeface="Times New Roman" panose="02020603050405020304" pitchFamily="18" charset="0"/>
                      </a:rPr>
                      <m:t>⨁</m:t>
                    </m:r>
                    <m:r>
                      <a:rPr lang="zh-TW" altLang="en-US" sz="1600" i="1" kern="100">
                        <a:latin typeface="Cambria Math" panose="02040503050406030204" pitchFamily="18" charset="0"/>
                        <a:ea typeface="Cambria Math" panose="02040503050406030204" pitchFamily="18" charset="0"/>
                        <a:cs typeface="Times New Roman" panose="02020603050405020304" pitchFamily="18" charset="0"/>
                      </a:rPr>
                      <m:t> </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𝐶𝐼𝑃𝐻</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𝐾</m:t>
                        </m:r>
                      </m:sub>
                    </m:sSub>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𝐶𝐵</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𝑖</m:t>
                            </m:r>
                          </m:sub>
                        </m:sSub>
                      </m:e>
                    </m:d>
                  </m:oMath>
                </a14:m>
                <a:endPar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Let </a:t>
                </a:r>
                <a14:m>
                  <m:oMath xmlns:m="http://schemas.openxmlformats.org/officeDocument/2006/math">
                    <m:sSup>
                      <m:sSup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𝑛</m:t>
                            </m:r>
                          </m:sub>
                        </m:sSub>
                      </m:e>
                      <m: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up>
                    </m:s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𝑋</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𝑛</m:t>
                            </m:r>
                          </m:sub>
                        </m:sSub>
                      </m:e>
                      <m: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up>
                    </m:sSup>
                    <m:nary>
                      <m:naryPr>
                        <m:chr m:val="⨁"/>
                        <m:subHide m:val="on"/>
                        <m:supHide m:val="on"/>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naryPr>
                      <m:sub/>
                      <m:sup/>
                      <m:e>
                        <m:r>
                          <a:rPr lang="zh-TW" altLang="en-US" sz="1600" i="1" kern="100">
                            <a:latin typeface="Cambria Math" panose="02040503050406030204" pitchFamily="18" charset="0"/>
                            <a:ea typeface="Cambria Math" panose="02040503050406030204" pitchFamily="18" charset="0"/>
                            <a:cs typeface="Times New Roman" panose="02020603050405020304" pitchFamily="18" charset="0"/>
                          </a:rPr>
                          <m:t> </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𝑀𝑆𝐵</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𝑙𝑒𝑛</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𝑋</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𝑛</m:t>
                                        </m:r>
                                      </m:sub>
                                    </m:sSub>
                                  </m:e>
                                  <m: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up>
                                </m:sSup>
                              </m:e>
                            </m:d>
                          </m:sub>
                        </m:sSub>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𝐶𝐼𝑃𝐻</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𝐾</m:t>
                                </m:r>
                              </m:sub>
                            </m:sSub>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𝐶𝐵</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𝑛</m:t>
                                    </m:r>
                                  </m:sub>
                                </m:sSub>
                              </m:e>
                            </m:d>
                          </m:e>
                        </m:d>
                      </m:e>
                    </m:nary>
                  </m:oMath>
                </a14:m>
                <a:endPar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For </a:t>
                </a:r>
                <a14:m>
                  <m:oMath xmlns:m="http://schemas.openxmlformats.org/officeDocument/2006/math">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2</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𝑛</m:t>
                        </m:r>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𝑛</m:t>
                            </m:r>
                          </m:sub>
                        </m:sSub>
                      </m:e>
                      <m:sup>
                        <m:r>
                          <a:rPr lang="en-US" altLang="zh-TW" sz="1600" i="1" kern="100">
                            <a:latin typeface="Cambria Math" panose="02040503050406030204" pitchFamily="18" charset="0"/>
                            <a:ea typeface="標楷體" panose="03000509000000000000" pitchFamily="65" charset="-120"/>
                            <a:cs typeface="Times New Roman" panose="02020603050405020304" pitchFamily="18" charset="0"/>
                          </a:rPr>
                          <m:t>∗</m:t>
                        </m:r>
                      </m:sup>
                    </m:sSup>
                  </m:oMath>
                </a14:m>
                <a:endParaRPr lang="zh-TW" altLang="zh-TW" sz="1600" kern="1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lnSpc>
                    <a:spcPct val="150000"/>
                  </a:lnSpc>
                  <a:buFont typeface="+mj-lt"/>
                  <a:buAutoNum type="arabicPeriod"/>
                </a:pPr>
                <a14:m>
                  <m:oMath xmlns:m="http://schemas.openxmlformats.org/officeDocument/2006/math">
                    <m:r>
                      <m:rPr>
                        <m:nor/>
                      </m:rP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m:t>Return</m:t>
                    </m:r>
                    <m:r>
                      <m:rPr>
                        <m:nor/>
                      </m:rP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m:t> </m:t>
                    </m:r>
                    <m:r>
                      <a:rPr lang="en-US" altLang="zh-TW" sz="1600" i="1" kern="100" dirty="0" smtClean="0">
                        <a:latin typeface="Cambria Math" panose="02040503050406030204" pitchFamily="18" charset="0"/>
                        <a:ea typeface="標楷體" panose="03000509000000000000" pitchFamily="65" charset="-120"/>
                        <a:cs typeface="Times New Roman" panose="02020603050405020304" pitchFamily="18" charset="0"/>
                      </a:rPr>
                      <m:t>𝑌</m:t>
                    </m:r>
                  </m:oMath>
                </a14:m>
                <a:endParaRPr lang="zh-TW" altLang="zh-TW" sz="1600"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46C61B24-46B7-404F-864F-800874E14D95}"/>
                  </a:ext>
                </a:extLst>
              </p:cNvPr>
              <p:cNvSpPr txBox="1">
                <a:spLocks noRot="1" noChangeAspect="1" noMove="1" noResize="1" noEditPoints="1" noAdjustHandles="1" noChangeArrowheads="1" noChangeShapeType="1" noTextEdit="1"/>
              </p:cNvSpPr>
              <p:nvPr/>
            </p:nvSpPr>
            <p:spPr>
              <a:xfrm>
                <a:off x="804291" y="1272190"/>
                <a:ext cx="10790963" cy="3803285"/>
              </a:xfrm>
              <a:prstGeom prst="rect">
                <a:avLst/>
              </a:prstGeom>
              <a:blipFill>
                <a:blip r:embed="rId3"/>
                <a:stretch>
                  <a:fillRect l="-226" r="-282" b="-64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5" name="文字方塊 144">
                <a:extLst>
                  <a:ext uri="{FF2B5EF4-FFF2-40B4-BE49-F238E27FC236}">
                    <a16:creationId xmlns:a16="http://schemas.microsoft.com/office/drawing/2014/main" id="{7C8D876D-D81D-4602-8ADB-215216514E97}"/>
                  </a:ext>
                </a:extLst>
              </p:cNvPr>
              <p:cNvSpPr txBox="1"/>
              <p:nvPr/>
            </p:nvSpPr>
            <p:spPr>
              <a:xfrm>
                <a:off x="5879520" y="4632895"/>
                <a:ext cx="648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CIPH</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45" name="文字方塊 144">
                <a:extLst>
                  <a:ext uri="{FF2B5EF4-FFF2-40B4-BE49-F238E27FC236}">
                    <a16:creationId xmlns:a16="http://schemas.microsoft.com/office/drawing/2014/main" id="{7C8D876D-D81D-4602-8ADB-215216514E97}"/>
                  </a:ext>
                </a:extLst>
              </p:cNvPr>
              <p:cNvSpPr txBox="1">
                <a:spLocks noRot="1" noChangeAspect="1" noMove="1" noResize="1" noEditPoints="1" noAdjustHandles="1" noChangeArrowheads="1" noChangeShapeType="1" noTextEdit="1"/>
              </p:cNvSpPr>
              <p:nvPr/>
            </p:nvSpPr>
            <p:spPr>
              <a:xfrm>
                <a:off x="5879520" y="4632895"/>
                <a:ext cx="648000" cy="246221"/>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6" name="文字方塊 145">
                <a:extLst>
                  <a:ext uri="{FF2B5EF4-FFF2-40B4-BE49-F238E27FC236}">
                    <a16:creationId xmlns:a16="http://schemas.microsoft.com/office/drawing/2014/main" id="{D3095AC9-D279-4642-8CD5-743D9A6B8372}"/>
                  </a:ext>
                </a:extLst>
              </p:cNvPr>
              <p:cNvSpPr txBox="1"/>
              <p:nvPr/>
            </p:nvSpPr>
            <p:spPr>
              <a:xfrm>
                <a:off x="6636058" y="4171690"/>
                <a:ext cx="396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r>
                        <m:rPr>
                          <m:sty m:val="p"/>
                        </m:rPr>
                        <a:rPr lang="en-US" altLang="zh-TW" sz="1000" i="0" dirty="0" smtClean="0">
                          <a:latin typeface="Cambria Math" panose="02040503050406030204" pitchFamily="18" charset="0"/>
                          <a:cs typeface="Times New Roman" panose="02020603050405020304" pitchFamily="18" charset="0"/>
                        </a:rPr>
                        <m:t>incr</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46" name="文字方塊 145">
                <a:extLst>
                  <a:ext uri="{FF2B5EF4-FFF2-40B4-BE49-F238E27FC236}">
                    <a16:creationId xmlns:a16="http://schemas.microsoft.com/office/drawing/2014/main" id="{D3095AC9-D279-4642-8CD5-743D9A6B8372}"/>
                  </a:ext>
                </a:extLst>
              </p:cNvPr>
              <p:cNvSpPr txBox="1">
                <a:spLocks noRot="1" noChangeAspect="1" noMove="1" noResize="1" noEditPoints="1" noAdjustHandles="1" noChangeArrowheads="1" noChangeShapeType="1" noTextEdit="1"/>
              </p:cNvSpPr>
              <p:nvPr/>
            </p:nvSpPr>
            <p:spPr>
              <a:xfrm>
                <a:off x="6636058" y="4171690"/>
                <a:ext cx="396000" cy="246221"/>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p:grpSp>
        <p:nvGrpSpPr>
          <p:cNvPr id="147" name="群組 146">
            <a:extLst>
              <a:ext uri="{FF2B5EF4-FFF2-40B4-BE49-F238E27FC236}">
                <a16:creationId xmlns:a16="http://schemas.microsoft.com/office/drawing/2014/main" id="{E2854972-77B3-426B-8D50-2130CB0A42A0}"/>
              </a:ext>
            </a:extLst>
          </p:cNvPr>
          <p:cNvGrpSpPr/>
          <p:nvPr/>
        </p:nvGrpSpPr>
        <p:grpSpPr>
          <a:xfrm>
            <a:off x="6114344" y="5096510"/>
            <a:ext cx="180000" cy="180000"/>
            <a:chOff x="2889590" y="8733813"/>
            <a:chExt cx="360000" cy="360000"/>
          </a:xfrm>
        </p:grpSpPr>
        <p:sp>
          <p:nvSpPr>
            <p:cNvPr id="206" name="橢圓 205">
              <a:extLst>
                <a:ext uri="{FF2B5EF4-FFF2-40B4-BE49-F238E27FC236}">
                  <a16:creationId xmlns:a16="http://schemas.microsoft.com/office/drawing/2014/main" id="{9CDA145B-676A-41E2-BCB7-9B9088B9C6F8}"/>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207" name="直線接點 206">
              <a:extLst>
                <a:ext uri="{FF2B5EF4-FFF2-40B4-BE49-F238E27FC236}">
                  <a16:creationId xmlns:a16="http://schemas.microsoft.com/office/drawing/2014/main" id="{BAE3E5A1-05F6-4E47-87B9-1493C392ED3D}"/>
                </a:ext>
              </a:extLst>
            </p:cNvPr>
            <p:cNvCxnSpPr>
              <a:cxnSpLocks/>
              <a:stCxn id="206" idx="0"/>
              <a:endCxn id="206"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8" name="直線接點 207">
              <a:extLst>
                <a:ext uri="{FF2B5EF4-FFF2-40B4-BE49-F238E27FC236}">
                  <a16:creationId xmlns:a16="http://schemas.microsoft.com/office/drawing/2014/main" id="{88A61B18-9E0C-47E3-BC23-AD3594DE84C8}"/>
                </a:ext>
              </a:extLst>
            </p:cNvPr>
            <p:cNvCxnSpPr>
              <a:cxnSpLocks/>
              <a:stCxn id="206" idx="2"/>
              <a:endCxn id="206"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8" name="文字方塊 147">
                <a:extLst>
                  <a:ext uri="{FF2B5EF4-FFF2-40B4-BE49-F238E27FC236}">
                    <a16:creationId xmlns:a16="http://schemas.microsoft.com/office/drawing/2014/main" id="{CCB9AC6C-8744-4A76-91C9-A585BDF8D05C}"/>
                  </a:ext>
                </a:extLst>
              </p:cNvPr>
              <p:cNvSpPr txBox="1"/>
              <p:nvPr/>
            </p:nvSpPr>
            <p:spPr>
              <a:xfrm>
                <a:off x="5988656" y="5491333"/>
                <a:ext cx="432000"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Y</m:t>
                          </m:r>
                        </m:e>
                        <m:sub>
                          <m:r>
                            <a:rPr lang="en-US" altLang="zh-TW" sz="1000" b="0" i="0" dirty="0">
                              <a:latin typeface="Cambria Math" panose="02040503050406030204" pitchFamily="18" charset="0"/>
                              <a:cs typeface="Times New Roman" panose="02020603050405020304" pitchFamily="18" charset="0"/>
                            </a:rPr>
                            <m:t>1</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48" name="文字方塊 147">
                <a:extLst>
                  <a:ext uri="{FF2B5EF4-FFF2-40B4-BE49-F238E27FC236}">
                    <a16:creationId xmlns:a16="http://schemas.microsoft.com/office/drawing/2014/main" id="{CCB9AC6C-8744-4A76-91C9-A585BDF8D05C}"/>
                  </a:ext>
                </a:extLst>
              </p:cNvPr>
              <p:cNvSpPr txBox="1">
                <a:spLocks noRot="1" noChangeAspect="1" noMove="1" noResize="1" noEditPoints="1" noAdjustHandles="1" noChangeArrowheads="1" noChangeShapeType="1" noTextEdit="1"/>
              </p:cNvSpPr>
              <p:nvPr/>
            </p:nvSpPr>
            <p:spPr>
              <a:xfrm>
                <a:off x="5988656" y="5491333"/>
                <a:ext cx="432000" cy="246221"/>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9" name="文字方塊 148">
                <a:extLst>
                  <a:ext uri="{FF2B5EF4-FFF2-40B4-BE49-F238E27FC236}">
                    <a16:creationId xmlns:a16="http://schemas.microsoft.com/office/drawing/2014/main" id="{3E66C2B9-BC93-4BAB-BFDB-6971AD84E350}"/>
                  </a:ext>
                </a:extLst>
              </p:cNvPr>
              <p:cNvSpPr txBox="1"/>
              <p:nvPr/>
            </p:nvSpPr>
            <p:spPr>
              <a:xfrm>
                <a:off x="6006087" y="4171185"/>
                <a:ext cx="396262" cy="246221"/>
              </a:xfrm>
              <a:prstGeom prst="rect">
                <a:avLst/>
              </a:prstGeom>
              <a:noFill/>
              <a:ln w="12700">
                <a:solidFill>
                  <a:srgbClr val="000000"/>
                </a:solidFill>
              </a:ln>
            </p:spPr>
            <p:txBody>
              <a:bodyPr wrap="none" rtlCol="0">
                <a:spAutoFit/>
              </a:bodyPr>
              <a:lstStyle/>
              <a:p>
                <a:pPr algn="ctr"/>
                <a14:m>
                  <m:oMath xmlns:m="http://schemas.openxmlformats.org/officeDocument/2006/math">
                    <m:r>
                      <m:rPr>
                        <m:sty m:val="p"/>
                      </m:rPr>
                      <a:rPr lang="en-US" altLang="zh-TW" sz="1000" i="0" dirty="0">
                        <a:latin typeface="Cambria Math" panose="02040503050406030204" pitchFamily="18" charset="0"/>
                        <a:cs typeface="Times New Roman" panose="02020603050405020304" pitchFamily="18" charset="0"/>
                      </a:rPr>
                      <m:t>I</m:t>
                    </m:r>
                  </m:oMath>
                </a14:m>
                <a:r>
                  <a:rPr lang="en-US" altLang="zh-TW" sz="1000" dirty="0">
                    <a:latin typeface="Times New Roman" panose="02020603050405020304" pitchFamily="18" charset="0"/>
                    <a:cs typeface="Times New Roman" panose="02020603050405020304" pitchFamily="18" charset="0"/>
                  </a:rPr>
                  <a:t>CB</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49" name="文字方塊 148">
                <a:extLst>
                  <a:ext uri="{FF2B5EF4-FFF2-40B4-BE49-F238E27FC236}">
                    <a16:creationId xmlns:a16="http://schemas.microsoft.com/office/drawing/2014/main" id="{3E66C2B9-BC93-4BAB-BFDB-6971AD84E350}"/>
                  </a:ext>
                </a:extLst>
              </p:cNvPr>
              <p:cNvSpPr txBox="1">
                <a:spLocks noRot="1" noChangeAspect="1" noMove="1" noResize="1" noEditPoints="1" noAdjustHandles="1" noChangeArrowheads="1" noChangeShapeType="1" noTextEdit="1"/>
              </p:cNvSpPr>
              <p:nvPr/>
            </p:nvSpPr>
            <p:spPr>
              <a:xfrm>
                <a:off x="6006087" y="4171185"/>
                <a:ext cx="396262" cy="246221"/>
              </a:xfrm>
              <a:prstGeom prst="rect">
                <a:avLst/>
              </a:prstGeom>
              <a:blipFill>
                <a:blip r:embed="rId7"/>
                <a:stretch>
                  <a:fillRect b="-9302"/>
                </a:stretch>
              </a:blipFill>
              <a:ln w="12700">
                <a:solidFill>
                  <a:srgbClr val="000000"/>
                </a:solidFill>
              </a:ln>
            </p:spPr>
            <p:txBody>
              <a:bodyPr/>
              <a:lstStyle/>
              <a:p>
                <a:r>
                  <a:rPr lang="zh-TW" altLang="en-US">
                    <a:noFill/>
                  </a:rPr>
                  <a:t> </a:t>
                </a:r>
              </a:p>
            </p:txBody>
          </p:sp>
        </mc:Fallback>
      </mc:AlternateContent>
      <p:cxnSp>
        <p:nvCxnSpPr>
          <p:cNvPr id="150" name="直線單箭頭接點 149">
            <a:extLst>
              <a:ext uri="{FF2B5EF4-FFF2-40B4-BE49-F238E27FC236}">
                <a16:creationId xmlns:a16="http://schemas.microsoft.com/office/drawing/2014/main" id="{93EAC692-FCD2-433A-B37D-EB1F4E7BC331}"/>
              </a:ext>
            </a:extLst>
          </p:cNvPr>
          <p:cNvCxnSpPr>
            <a:cxnSpLocks/>
            <a:stCxn id="149" idx="2"/>
            <a:endCxn id="145" idx="0"/>
          </p:cNvCxnSpPr>
          <p:nvPr/>
        </p:nvCxnSpPr>
        <p:spPr>
          <a:xfrm flipH="1">
            <a:off x="6203520" y="4417406"/>
            <a:ext cx="698" cy="21548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單箭頭接點 150">
            <a:extLst>
              <a:ext uri="{FF2B5EF4-FFF2-40B4-BE49-F238E27FC236}">
                <a16:creationId xmlns:a16="http://schemas.microsoft.com/office/drawing/2014/main" id="{AD0DD4A5-4768-4F2D-B25A-7B87CB7E8645}"/>
              </a:ext>
            </a:extLst>
          </p:cNvPr>
          <p:cNvCxnSpPr>
            <a:cxnSpLocks/>
            <a:stCxn id="145" idx="2"/>
            <a:endCxn id="206" idx="0"/>
          </p:cNvCxnSpPr>
          <p:nvPr/>
        </p:nvCxnSpPr>
        <p:spPr>
          <a:xfrm>
            <a:off x="6203520" y="4879116"/>
            <a:ext cx="824" cy="21739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151">
            <a:extLst>
              <a:ext uri="{FF2B5EF4-FFF2-40B4-BE49-F238E27FC236}">
                <a16:creationId xmlns:a16="http://schemas.microsoft.com/office/drawing/2014/main" id="{346BDCC1-7F87-4A86-9CAA-0ADEB39FC022}"/>
              </a:ext>
            </a:extLst>
          </p:cNvPr>
          <p:cNvCxnSpPr>
            <a:cxnSpLocks/>
            <a:stCxn id="206" idx="4"/>
            <a:endCxn id="148" idx="0"/>
          </p:cNvCxnSpPr>
          <p:nvPr/>
        </p:nvCxnSpPr>
        <p:spPr>
          <a:xfrm>
            <a:off x="6204344" y="5276510"/>
            <a:ext cx="312" cy="21482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文字方塊 152">
                <a:extLst>
                  <a:ext uri="{FF2B5EF4-FFF2-40B4-BE49-F238E27FC236}">
                    <a16:creationId xmlns:a16="http://schemas.microsoft.com/office/drawing/2014/main" id="{473C2864-55F2-4E03-88C7-9AC4B9CCB97C}"/>
                  </a:ext>
                </a:extLst>
              </p:cNvPr>
              <p:cNvSpPr txBox="1"/>
              <p:nvPr/>
            </p:nvSpPr>
            <p:spPr>
              <a:xfrm>
                <a:off x="5429998" y="5063779"/>
                <a:ext cx="432000"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X</m:t>
                          </m:r>
                        </m:e>
                        <m:sub>
                          <m:r>
                            <a:rPr lang="en-US" altLang="zh-TW" sz="1000" i="0" dirty="0">
                              <a:latin typeface="Cambria Math" panose="02040503050406030204" pitchFamily="18" charset="0"/>
                              <a:cs typeface="Times New Roman" panose="02020603050405020304" pitchFamily="18" charset="0"/>
                            </a:rPr>
                            <m:t>1</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53" name="文字方塊 152">
                <a:extLst>
                  <a:ext uri="{FF2B5EF4-FFF2-40B4-BE49-F238E27FC236}">
                    <a16:creationId xmlns:a16="http://schemas.microsoft.com/office/drawing/2014/main" id="{473C2864-55F2-4E03-88C7-9AC4B9CCB97C}"/>
                  </a:ext>
                </a:extLst>
              </p:cNvPr>
              <p:cNvSpPr txBox="1">
                <a:spLocks noRot="1" noChangeAspect="1" noMove="1" noResize="1" noEditPoints="1" noAdjustHandles="1" noChangeArrowheads="1" noChangeShapeType="1" noTextEdit="1"/>
              </p:cNvSpPr>
              <p:nvPr/>
            </p:nvSpPr>
            <p:spPr>
              <a:xfrm>
                <a:off x="5429998" y="5063779"/>
                <a:ext cx="432000" cy="246221"/>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p:cxnSp>
        <p:nvCxnSpPr>
          <p:cNvPr id="154" name="直線單箭頭接點 153">
            <a:extLst>
              <a:ext uri="{FF2B5EF4-FFF2-40B4-BE49-F238E27FC236}">
                <a16:creationId xmlns:a16="http://schemas.microsoft.com/office/drawing/2014/main" id="{795C1B57-56E1-458B-97B7-0041D59CD318}"/>
              </a:ext>
            </a:extLst>
          </p:cNvPr>
          <p:cNvCxnSpPr>
            <a:cxnSpLocks/>
            <a:stCxn id="153" idx="3"/>
            <a:endCxn id="206" idx="2"/>
          </p:cNvCxnSpPr>
          <p:nvPr/>
        </p:nvCxnSpPr>
        <p:spPr>
          <a:xfrm flipV="1">
            <a:off x="5861998" y="5186510"/>
            <a:ext cx="252346" cy="3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5" name="文字方塊 154">
                <a:extLst>
                  <a:ext uri="{FF2B5EF4-FFF2-40B4-BE49-F238E27FC236}">
                    <a16:creationId xmlns:a16="http://schemas.microsoft.com/office/drawing/2014/main" id="{6151B934-99A8-4FDF-BD5E-94D349B70947}"/>
                  </a:ext>
                </a:extLst>
              </p:cNvPr>
              <p:cNvSpPr txBox="1"/>
              <p:nvPr/>
            </p:nvSpPr>
            <p:spPr>
              <a:xfrm>
                <a:off x="7140450" y="4633912"/>
                <a:ext cx="648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CIPH</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55" name="文字方塊 154">
                <a:extLst>
                  <a:ext uri="{FF2B5EF4-FFF2-40B4-BE49-F238E27FC236}">
                    <a16:creationId xmlns:a16="http://schemas.microsoft.com/office/drawing/2014/main" id="{6151B934-99A8-4FDF-BD5E-94D349B70947}"/>
                  </a:ext>
                </a:extLst>
              </p:cNvPr>
              <p:cNvSpPr txBox="1">
                <a:spLocks noRot="1" noChangeAspect="1" noMove="1" noResize="1" noEditPoints="1" noAdjustHandles="1" noChangeArrowheads="1" noChangeShapeType="1" noTextEdit="1"/>
              </p:cNvSpPr>
              <p:nvPr/>
            </p:nvSpPr>
            <p:spPr>
              <a:xfrm>
                <a:off x="7140450" y="4633912"/>
                <a:ext cx="648000" cy="246221"/>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p:grpSp>
        <p:nvGrpSpPr>
          <p:cNvPr id="156" name="群組 155">
            <a:extLst>
              <a:ext uri="{FF2B5EF4-FFF2-40B4-BE49-F238E27FC236}">
                <a16:creationId xmlns:a16="http://schemas.microsoft.com/office/drawing/2014/main" id="{BF986676-8308-40F0-B4E6-94CEAA2D50DF}"/>
              </a:ext>
            </a:extLst>
          </p:cNvPr>
          <p:cNvGrpSpPr/>
          <p:nvPr/>
        </p:nvGrpSpPr>
        <p:grpSpPr>
          <a:xfrm>
            <a:off x="7375274" y="5097527"/>
            <a:ext cx="180000" cy="180000"/>
            <a:chOff x="2889590" y="8733813"/>
            <a:chExt cx="360000" cy="360000"/>
          </a:xfrm>
        </p:grpSpPr>
        <p:sp>
          <p:nvSpPr>
            <p:cNvPr id="203" name="橢圓 202">
              <a:extLst>
                <a:ext uri="{FF2B5EF4-FFF2-40B4-BE49-F238E27FC236}">
                  <a16:creationId xmlns:a16="http://schemas.microsoft.com/office/drawing/2014/main" id="{16176DDC-FC87-47F4-9AA4-F2CE929361B8}"/>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204" name="直線接點 203">
              <a:extLst>
                <a:ext uri="{FF2B5EF4-FFF2-40B4-BE49-F238E27FC236}">
                  <a16:creationId xmlns:a16="http://schemas.microsoft.com/office/drawing/2014/main" id="{60632500-E416-462A-A769-9BAC365554B0}"/>
                </a:ext>
              </a:extLst>
            </p:cNvPr>
            <p:cNvCxnSpPr>
              <a:stCxn id="203" idx="0"/>
              <a:endCxn id="203"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5" name="直線接點 204">
              <a:extLst>
                <a:ext uri="{FF2B5EF4-FFF2-40B4-BE49-F238E27FC236}">
                  <a16:creationId xmlns:a16="http://schemas.microsoft.com/office/drawing/2014/main" id="{7F504ED8-C6FA-4079-A9BD-AFBC2EA16068}"/>
                </a:ext>
              </a:extLst>
            </p:cNvPr>
            <p:cNvCxnSpPr>
              <a:stCxn id="203" idx="2"/>
              <a:endCxn id="203"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7" name="文字方塊 156">
                <a:extLst>
                  <a:ext uri="{FF2B5EF4-FFF2-40B4-BE49-F238E27FC236}">
                    <a16:creationId xmlns:a16="http://schemas.microsoft.com/office/drawing/2014/main" id="{525B30F0-56F2-4223-B4D0-9CF77245937D}"/>
                  </a:ext>
                </a:extLst>
              </p:cNvPr>
              <p:cNvSpPr txBox="1"/>
              <p:nvPr/>
            </p:nvSpPr>
            <p:spPr>
              <a:xfrm>
                <a:off x="7249328" y="5492350"/>
                <a:ext cx="432000" cy="24622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Y</m:t>
                          </m:r>
                        </m:e>
                        <m:sub>
                          <m:r>
                            <a:rPr lang="en-US" altLang="zh-TW" sz="1000" b="0" i="1" dirty="0" smtClean="0">
                              <a:latin typeface="Cambria Math" panose="02040503050406030204" pitchFamily="18" charset="0"/>
                              <a:cs typeface="Times New Roman" panose="02020603050405020304" pitchFamily="18" charset="0"/>
                            </a:rPr>
                            <m:t>2</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57" name="文字方塊 156">
                <a:extLst>
                  <a:ext uri="{FF2B5EF4-FFF2-40B4-BE49-F238E27FC236}">
                    <a16:creationId xmlns:a16="http://schemas.microsoft.com/office/drawing/2014/main" id="{525B30F0-56F2-4223-B4D0-9CF77245937D}"/>
                  </a:ext>
                </a:extLst>
              </p:cNvPr>
              <p:cNvSpPr txBox="1">
                <a:spLocks noRot="1" noChangeAspect="1" noMove="1" noResize="1" noEditPoints="1" noAdjustHandles="1" noChangeArrowheads="1" noChangeShapeType="1" noTextEdit="1"/>
              </p:cNvSpPr>
              <p:nvPr/>
            </p:nvSpPr>
            <p:spPr>
              <a:xfrm>
                <a:off x="7249328" y="5492350"/>
                <a:ext cx="432000" cy="246221"/>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8" name="文字方塊 157">
                <a:extLst>
                  <a:ext uri="{FF2B5EF4-FFF2-40B4-BE49-F238E27FC236}">
                    <a16:creationId xmlns:a16="http://schemas.microsoft.com/office/drawing/2014/main" id="{2FC093AE-F8B1-4579-853A-A0243260BA03}"/>
                  </a:ext>
                </a:extLst>
              </p:cNvPr>
              <p:cNvSpPr txBox="1"/>
              <p:nvPr/>
            </p:nvSpPr>
            <p:spPr>
              <a:xfrm>
                <a:off x="7248294" y="4172202"/>
                <a:ext cx="432000" cy="24622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CB</m:t>
                          </m:r>
                        </m:e>
                        <m:sub>
                          <m:r>
                            <a:rPr lang="en-US" altLang="zh-TW" sz="1000" i="0" dirty="0">
                              <a:latin typeface="Cambria Math" panose="02040503050406030204" pitchFamily="18" charset="0"/>
                              <a:cs typeface="Times New Roman" panose="02020603050405020304" pitchFamily="18" charset="0"/>
                            </a:rPr>
                            <m:t>2</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58" name="文字方塊 157">
                <a:extLst>
                  <a:ext uri="{FF2B5EF4-FFF2-40B4-BE49-F238E27FC236}">
                    <a16:creationId xmlns:a16="http://schemas.microsoft.com/office/drawing/2014/main" id="{2FC093AE-F8B1-4579-853A-A0243260BA03}"/>
                  </a:ext>
                </a:extLst>
              </p:cNvPr>
              <p:cNvSpPr txBox="1">
                <a:spLocks noRot="1" noChangeAspect="1" noMove="1" noResize="1" noEditPoints="1" noAdjustHandles="1" noChangeArrowheads="1" noChangeShapeType="1" noTextEdit="1"/>
              </p:cNvSpPr>
              <p:nvPr/>
            </p:nvSpPr>
            <p:spPr>
              <a:xfrm>
                <a:off x="7248294" y="4172202"/>
                <a:ext cx="432000" cy="246221"/>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p:cxnSp>
        <p:nvCxnSpPr>
          <p:cNvPr id="159" name="直線單箭頭接點 158">
            <a:extLst>
              <a:ext uri="{FF2B5EF4-FFF2-40B4-BE49-F238E27FC236}">
                <a16:creationId xmlns:a16="http://schemas.microsoft.com/office/drawing/2014/main" id="{8818A077-7D8C-4F8A-BD00-D1950A52DA4F}"/>
              </a:ext>
            </a:extLst>
          </p:cNvPr>
          <p:cNvCxnSpPr>
            <a:cxnSpLocks/>
            <a:stCxn id="158" idx="2"/>
            <a:endCxn id="155" idx="0"/>
          </p:cNvCxnSpPr>
          <p:nvPr/>
        </p:nvCxnSpPr>
        <p:spPr>
          <a:xfrm>
            <a:off x="7464294" y="4418423"/>
            <a:ext cx="156" cy="21548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單箭頭接點 159">
            <a:extLst>
              <a:ext uri="{FF2B5EF4-FFF2-40B4-BE49-F238E27FC236}">
                <a16:creationId xmlns:a16="http://schemas.microsoft.com/office/drawing/2014/main" id="{79EC5554-2ECE-4A87-8E05-4EBA2B80AA5D}"/>
              </a:ext>
            </a:extLst>
          </p:cNvPr>
          <p:cNvCxnSpPr>
            <a:cxnSpLocks/>
            <a:stCxn id="155" idx="2"/>
            <a:endCxn id="203" idx="0"/>
          </p:cNvCxnSpPr>
          <p:nvPr/>
        </p:nvCxnSpPr>
        <p:spPr>
          <a:xfrm>
            <a:off x="7464450" y="4880133"/>
            <a:ext cx="824" cy="21739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4C475E07-42CA-46E6-A300-72589C007006}"/>
              </a:ext>
            </a:extLst>
          </p:cNvPr>
          <p:cNvCxnSpPr>
            <a:cxnSpLocks/>
            <a:stCxn id="203" idx="4"/>
            <a:endCxn id="157" idx="0"/>
          </p:cNvCxnSpPr>
          <p:nvPr/>
        </p:nvCxnSpPr>
        <p:spPr>
          <a:xfrm>
            <a:off x="7465274" y="5277527"/>
            <a:ext cx="54" cy="21482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文字方塊 161">
                <a:extLst>
                  <a:ext uri="{FF2B5EF4-FFF2-40B4-BE49-F238E27FC236}">
                    <a16:creationId xmlns:a16="http://schemas.microsoft.com/office/drawing/2014/main" id="{8161310F-0D06-48A3-A37A-5B266BF7EFA6}"/>
                  </a:ext>
                </a:extLst>
              </p:cNvPr>
              <p:cNvSpPr txBox="1"/>
              <p:nvPr/>
            </p:nvSpPr>
            <p:spPr>
              <a:xfrm>
                <a:off x="6691965" y="5064796"/>
                <a:ext cx="432000" cy="24622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X</m:t>
                          </m:r>
                        </m:e>
                        <m:sub>
                          <m:r>
                            <a:rPr lang="en-US" altLang="zh-TW" sz="1000" b="0" i="0" dirty="0" smtClean="0">
                              <a:latin typeface="Cambria Math" panose="02040503050406030204" pitchFamily="18" charset="0"/>
                              <a:cs typeface="Times New Roman" panose="02020603050405020304" pitchFamily="18" charset="0"/>
                            </a:rPr>
                            <m:t>2</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62" name="文字方塊 161">
                <a:extLst>
                  <a:ext uri="{FF2B5EF4-FFF2-40B4-BE49-F238E27FC236}">
                    <a16:creationId xmlns:a16="http://schemas.microsoft.com/office/drawing/2014/main" id="{8161310F-0D06-48A3-A37A-5B266BF7EFA6}"/>
                  </a:ext>
                </a:extLst>
              </p:cNvPr>
              <p:cNvSpPr txBox="1">
                <a:spLocks noRot="1" noChangeAspect="1" noMove="1" noResize="1" noEditPoints="1" noAdjustHandles="1" noChangeArrowheads="1" noChangeShapeType="1" noTextEdit="1"/>
              </p:cNvSpPr>
              <p:nvPr/>
            </p:nvSpPr>
            <p:spPr>
              <a:xfrm>
                <a:off x="6691965" y="5064796"/>
                <a:ext cx="432000" cy="246221"/>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p:cxnSp>
        <p:nvCxnSpPr>
          <p:cNvPr id="163" name="直線單箭頭接點 162">
            <a:extLst>
              <a:ext uri="{FF2B5EF4-FFF2-40B4-BE49-F238E27FC236}">
                <a16:creationId xmlns:a16="http://schemas.microsoft.com/office/drawing/2014/main" id="{BE8E124D-5241-4923-A74C-A49FD75EEFDE}"/>
              </a:ext>
            </a:extLst>
          </p:cNvPr>
          <p:cNvCxnSpPr>
            <a:stCxn id="162" idx="3"/>
            <a:endCxn id="203" idx="2"/>
          </p:cNvCxnSpPr>
          <p:nvPr/>
        </p:nvCxnSpPr>
        <p:spPr>
          <a:xfrm flipV="1">
            <a:off x="7123965" y="5187527"/>
            <a:ext cx="251309" cy="3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163">
            <a:extLst>
              <a:ext uri="{FF2B5EF4-FFF2-40B4-BE49-F238E27FC236}">
                <a16:creationId xmlns:a16="http://schemas.microsoft.com/office/drawing/2014/main" id="{6BC0EFCC-00FC-4920-8143-ABEC6D1E2816}"/>
              </a:ext>
            </a:extLst>
          </p:cNvPr>
          <p:cNvCxnSpPr>
            <a:stCxn id="149" idx="3"/>
            <a:endCxn id="146" idx="1"/>
          </p:cNvCxnSpPr>
          <p:nvPr/>
        </p:nvCxnSpPr>
        <p:spPr>
          <a:xfrm>
            <a:off x="6402349" y="4294296"/>
            <a:ext cx="233709" cy="50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線單箭頭接點 164">
            <a:extLst>
              <a:ext uri="{FF2B5EF4-FFF2-40B4-BE49-F238E27FC236}">
                <a16:creationId xmlns:a16="http://schemas.microsoft.com/office/drawing/2014/main" id="{7D9B0BB1-1162-49C4-BFD3-D1B5C50FEBA7}"/>
              </a:ext>
            </a:extLst>
          </p:cNvPr>
          <p:cNvCxnSpPr>
            <a:cxnSpLocks/>
            <a:stCxn id="146" idx="3"/>
            <a:endCxn id="158" idx="1"/>
          </p:cNvCxnSpPr>
          <p:nvPr/>
        </p:nvCxnSpPr>
        <p:spPr>
          <a:xfrm>
            <a:off x="7032058" y="4294801"/>
            <a:ext cx="216236" cy="51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6" name="文字方塊 165">
                <a:extLst>
                  <a:ext uri="{FF2B5EF4-FFF2-40B4-BE49-F238E27FC236}">
                    <a16:creationId xmlns:a16="http://schemas.microsoft.com/office/drawing/2014/main" id="{BE772A75-2438-45AB-AB50-C6A186477800}"/>
                  </a:ext>
                </a:extLst>
              </p:cNvPr>
              <p:cNvSpPr txBox="1"/>
              <p:nvPr/>
            </p:nvSpPr>
            <p:spPr>
              <a:xfrm>
                <a:off x="7896797" y="4171185"/>
                <a:ext cx="396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r>
                        <m:rPr>
                          <m:sty m:val="p"/>
                        </m:rPr>
                        <a:rPr lang="en-US" altLang="zh-TW" sz="1000" dirty="0">
                          <a:latin typeface="Cambria Math" panose="02040503050406030204" pitchFamily="18" charset="0"/>
                          <a:cs typeface="Times New Roman" panose="02020603050405020304" pitchFamily="18" charset="0"/>
                        </a:rPr>
                        <m:t>incr</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66" name="文字方塊 165">
                <a:extLst>
                  <a:ext uri="{FF2B5EF4-FFF2-40B4-BE49-F238E27FC236}">
                    <a16:creationId xmlns:a16="http://schemas.microsoft.com/office/drawing/2014/main" id="{BE772A75-2438-45AB-AB50-C6A186477800}"/>
                  </a:ext>
                </a:extLst>
              </p:cNvPr>
              <p:cNvSpPr txBox="1">
                <a:spLocks noRot="1" noChangeAspect="1" noMove="1" noResize="1" noEditPoints="1" noAdjustHandles="1" noChangeArrowheads="1" noChangeShapeType="1" noTextEdit="1"/>
              </p:cNvSpPr>
              <p:nvPr/>
            </p:nvSpPr>
            <p:spPr>
              <a:xfrm>
                <a:off x="7896797" y="4171185"/>
                <a:ext cx="396000" cy="246221"/>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p:cxnSp>
        <p:nvCxnSpPr>
          <p:cNvPr id="167" name="直線單箭頭接點 166">
            <a:extLst>
              <a:ext uri="{FF2B5EF4-FFF2-40B4-BE49-F238E27FC236}">
                <a16:creationId xmlns:a16="http://schemas.microsoft.com/office/drawing/2014/main" id="{8AD3298C-8B87-44C5-9E77-BB817BCC2034}"/>
              </a:ext>
            </a:extLst>
          </p:cNvPr>
          <p:cNvCxnSpPr>
            <a:cxnSpLocks/>
            <a:stCxn id="158" idx="3"/>
            <a:endCxn id="166" idx="1"/>
          </p:cNvCxnSpPr>
          <p:nvPr/>
        </p:nvCxnSpPr>
        <p:spPr>
          <a:xfrm flipV="1">
            <a:off x="7680294" y="4294296"/>
            <a:ext cx="216503" cy="10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單箭頭接點 167">
            <a:extLst>
              <a:ext uri="{FF2B5EF4-FFF2-40B4-BE49-F238E27FC236}">
                <a16:creationId xmlns:a16="http://schemas.microsoft.com/office/drawing/2014/main" id="{5DE22807-E730-41B7-AFEB-C401885513E9}"/>
              </a:ext>
            </a:extLst>
          </p:cNvPr>
          <p:cNvCxnSpPr>
            <a:stCxn id="166" idx="3"/>
          </p:cNvCxnSpPr>
          <p:nvPr/>
        </p:nvCxnSpPr>
        <p:spPr>
          <a:xfrm>
            <a:off x="8292797" y="4294296"/>
            <a:ext cx="252000"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169" name="群組 168">
            <a:extLst>
              <a:ext uri="{FF2B5EF4-FFF2-40B4-BE49-F238E27FC236}">
                <a16:creationId xmlns:a16="http://schemas.microsoft.com/office/drawing/2014/main" id="{7DA7FCE2-5371-408A-BD19-C1A9F596D987}"/>
              </a:ext>
            </a:extLst>
          </p:cNvPr>
          <p:cNvGrpSpPr/>
          <p:nvPr/>
        </p:nvGrpSpPr>
        <p:grpSpPr>
          <a:xfrm rot="16200000">
            <a:off x="8739506" y="4175047"/>
            <a:ext cx="37789" cy="238499"/>
            <a:chOff x="3320809" y="4217642"/>
            <a:chExt cx="37789" cy="238499"/>
          </a:xfrm>
        </p:grpSpPr>
        <p:sp>
          <p:nvSpPr>
            <p:cNvPr id="200" name="橢圓 199">
              <a:extLst>
                <a:ext uri="{FF2B5EF4-FFF2-40B4-BE49-F238E27FC236}">
                  <a16:creationId xmlns:a16="http://schemas.microsoft.com/office/drawing/2014/main" id="{7891F68E-E296-4275-89C4-A209A0EBF5C5}"/>
                </a:ext>
              </a:extLst>
            </p:cNvPr>
            <p:cNvSpPr/>
            <p:nvPr/>
          </p:nvSpPr>
          <p:spPr>
            <a:xfrm>
              <a:off x="3322598" y="4217642"/>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latin typeface="Times New Roman" panose="02020603050405020304" pitchFamily="18" charset="0"/>
                <a:cs typeface="Times New Roman" panose="02020603050405020304" pitchFamily="18" charset="0"/>
              </a:endParaRPr>
            </a:p>
          </p:txBody>
        </p:sp>
        <p:sp>
          <p:nvSpPr>
            <p:cNvPr id="201" name="橢圓 200">
              <a:extLst>
                <a:ext uri="{FF2B5EF4-FFF2-40B4-BE49-F238E27FC236}">
                  <a16:creationId xmlns:a16="http://schemas.microsoft.com/office/drawing/2014/main" id="{B3DE8E1A-C071-4A91-B1CC-5B2C12863BE5}"/>
                </a:ext>
              </a:extLst>
            </p:cNvPr>
            <p:cNvSpPr/>
            <p:nvPr/>
          </p:nvSpPr>
          <p:spPr>
            <a:xfrm>
              <a:off x="3320809" y="4318820"/>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dirty="0">
                <a:latin typeface="Times New Roman" panose="02020603050405020304" pitchFamily="18" charset="0"/>
                <a:cs typeface="Times New Roman" panose="02020603050405020304" pitchFamily="18" charset="0"/>
              </a:endParaRPr>
            </a:p>
          </p:txBody>
        </p:sp>
        <p:sp>
          <p:nvSpPr>
            <p:cNvPr id="202" name="橢圓 201">
              <a:extLst>
                <a:ext uri="{FF2B5EF4-FFF2-40B4-BE49-F238E27FC236}">
                  <a16:creationId xmlns:a16="http://schemas.microsoft.com/office/drawing/2014/main" id="{FABA1BE5-B486-4889-836B-DABDE0B28F5C}"/>
                </a:ext>
              </a:extLst>
            </p:cNvPr>
            <p:cNvSpPr/>
            <p:nvPr/>
          </p:nvSpPr>
          <p:spPr>
            <a:xfrm>
              <a:off x="3321055" y="4420141"/>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70" name="文字方塊 169">
                <a:extLst>
                  <a:ext uri="{FF2B5EF4-FFF2-40B4-BE49-F238E27FC236}">
                    <a16:creationId xmlns:a16="http://schemas.microsoft.com/office/drawing/2014/main" id="{9B15E90C-B1EF-458A-B52F-07495E2A357F}"/>
                  </a:ext>
                </a:extLst>
              </p:cNvPr>
              <p:cNvSpPr txBox="1"/>
              <p:nvPr/>
            </p:nvSpPr>
            <p:spPr>
              <a:xfrm>
                <a:off x="9143659" y="4633783"/>
                <a:ext cx="648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CIPH</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70" name="文字方塊 169">
                <a:extLst>
                  <a:ext uri="{FF2B5EF4-FFF2-40B4-BE49-F238E27FC236}">
                    <a16:creationId xmlns:a16="http://schemas.microsoft.com/office/drawing/2014/main" id="{9B15E90C-B1EF-458A-B52F-07495E2A357F}"/>
                  </a:ext>
                </a:extLst>
              </p:cNvPr>
              <p:cNvSpPr txBox="1">
                <a:spLocks noRot="1" noChangeAspect="1" noMove="1" noResize="1" noEditPoints="1" noAdjustHandles="1" noChangeArrowheads="1" noChangeShapeType="1" noTextEdit="1"/>
              </p:cNvSpPr>
              <p:nvPr/>
            </p:nvSpPr>
            <p:spPr>
              <a:xfrm>
                <a:off x="9143659" y="4633783"/>
                <a:ext cx="648000" cy="246221"/>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1" name="文字方塊 170">
                <a:extLst>
                  <a:ext uri="{FF2B5EF4-FFF2-40B4-BE49-F238E27FC236}">
                    <a16:creationId xmlns:a16="http://schemas.microsoft.com/office/drawing/2014/main" id="{77FC8729-16C3-4BCD-B23A-31A9B3A0E6CC}"/>
                  </a:ext>
                </a:extLst>
              </p:cNvPr>
              <p:cNvSpPr txBox="1"/>
              <p:nvPr/>
            </p:nvSpPr>
            <p:spPr>
              <a:xfrm>
                <a:off x="9960522" y="4170673"/>
                <a:ext cx="396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r>
                        <m:rPr>
                          <m:sty m:val="p"/>
                        </m:rPr>
                        <a:rPr lang="en-US" altLang="zh-TW" sz="1000" i="0" dirty="0" smtClean="0">
                          <a:latin typeface="Cambria Math" panose="02040503050406030204" pitchFamily="18" charset="0"/>
                          <a:cs typeface="Times New Roman" panose="02020603050405020304" pitchFamily="18" charset="0"/>
                        </a:rPr>
                        <m:t>incr</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71" name="文字方塊 170">
                <a:extLst>
                  <a:ext uri="{FF2B5EF4-FFF2-40B4-BE49-F238E27FC236}">
                    <a16:creationId xmlns:a16="http://schemas.microsoft.com/office/drawing/2014/main" id="{77FC8729-16C3-4BCD-B23A-31A9B3A0E6CC}"/>
                  </a:ext>
                </a:extLst>
              </p:cNvPr>
              <p:cNvSpPr txBox="1">
                <a:spLocks noRot="1" noChangeAspect="1" noMove="1" noResize="1" noEditPoints="1" noAdjustHandles="1" noChangeArrowheads="1" noChangeShapeType="1" noTextEdit="1"/>
              </p:cNvSpPr>
              <p:nvPr/>
            </p:nvSpPr>
            <p:spPr>
              <a:xfrm>
                <a:off x="9960522" y="4170673"/>
                <a:ext cx="396000" cy="246221"/>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p:grpSp>
        <p:nvGrpSpPr>
          <p:cNvPr id="172" name="群組 171">
            <a:extLst>
              <a:ext uri="{FF2B5EF4-FFF2-40B4-BE49-F238E27FC236}">
                <a16:creationId xmlns:a16="http://schemas.microsoft.com/office/drawing/2014/main" id="{A7A57484-6963-45A5-B4D7-4BAAB82581F8}"/>
              </a:ext>
            </a:extLst>
          </p:cNvPr>
          <p:cNvGrpSpPr/>
          <p:nvPr/>
        </p:nvGrpSpPr>
        <p:grpSpPr>
          <a:xfrm>
            <a:off x="9378483" y="5095493"/>
            <a:ext cx="180000" cy="180000"/>
            <a:chOff x="2889590" y="8733813"/>
            <a:chExt cx="360000" cy="360000"/>
          </a:xfrm>
        </p:grpSpPr>
        <p:sp>
          <p:nvSpPr>
            <p:cNvPr id="197" name="橢圓 196">
              <a:extLst>
                <a:ext uri="{FF2B5EF4-FFF2-40B4-BE49-F238E27FC236}">
                  <a16:creationId xmlns:a16="http://schemas.microsoft.com/office/drawing/2014/main" id="{359B3407-7C62-4B2F-8102-9C25E6DF8DD2}"/>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98" name="直線接點 197">
              <a:extLst>
                <a:ext uri="{FF2B5EF4-FFF2-40B4-BE49-F238E27FC236}">
                  <a16:creationId xmlns:a16="http://schemas.microsoft.com/office/drawing/2014/main" id="{2D155FA9-2535-4174-91EA-95454782A738}"/>
                </a:ext>
              </a:extLst>
            </p:cNvPr>
            <p:cNvCxnSpPr>
              <a:stCxn id="197" idx="0"/>
              <a:endCxn id="197"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9" name="直線接點 198">
              <a:extLst>
                <a:ext uri="{FF2B5EF4-FFF2-40B4-BE49-F238E27FC236}">
                  <a16:creationId xmlns:a16="http://schemas.microsoft.com/office/drawing/2014/main" id="{823FEF16-FFB9-4BB6-A2AB-C91AC30490BC}"/>
                </a:ext>
              </a:extLst>
            </p:cNvPr>
            <p:cNvCxnSpPr>
              <a:stCxn id="197" idx="2"/>
              <a:endCxn id="197"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73" name="文字方塊 172">
                <a:extLst>
                  <a:ext uri="{FF2B5EF4-FFF2-40B4-BE49-F238E27FC236}">
                    <a16:creationId xmlns:a16="http://schemas.microsoft.com/office/drawing/2014/main" id="{D7788934-60EA-41F5-9F8C-A7DAF769CAB4}"/>
                  </a:ext>
                </a:extLst>
              </p:cNvPr>
              <p:cNvSpPr txBox="1"/>
              <p:nvPr/>
            </p:nvSpPr>
            <p:spPr>
              <a:xfrm>
                <a:off x="9253028" y="5490316"/>
                <a:ext cx="432000"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Y</m:t>
                          </m:r>
                        </m:e>
                        <m:sub>
                          <m:r>
                            <a:rPr lang="en-US" altLang="zh-TW" sz="1000" b="0" i="1" dirty="0" smtClean="0">
                              <a:latin typeface="Cambria Math" panose="02040503050406030204" pitchFamily="18" charset="0"/>
                              <a:cs typeface="Times New Roman" panose="02020603050405020304" pitchFamily="18" charset="0"/>
                            </a:rPr>
                            <m:t>𝑛</m:t>
                          </m:r>
                          <m:r>
                            <a:rPr lang="en-US" altLang="zh-TW" sz="1000" b="0" i="1" dirty="0" smtClean="0">
                              <a:latin typeface="Cambria Math" panose="02040503050406030204" pitchFamily="18" charset="0"/>
                              <a:cs typeface="Times New Roman" panose="02020603050405020304" pitchFamily="18" charset="0"/>
                            </a:rPr>
                            <m:t>−</m:t>
                          </m:r>
                          <m:r>
                            <a:rPr lang="en-US" altLang="zh-TW" sz="1000" b="0" i="0" dirty="0">
                              <a:latin typeface="Cambria Math" panose="02040503050406030204" pitchFamily="18" charset="0"/>
                              <a:cs typeface="Times New Roman" panose="02020603050405020304" pitchFamily="18" charset="0"/>
                            </a:rPr>
                            <m:t>1</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73" name="文字方塊 172">
                <a:extLst>
                  <a:ext uri="{FF2B5EF4-FFF2-40B4-BE49-F238E27FC236}">
                    <a16:creationId xmlns:a16="http://schemas.microsoft.com/office/drawing/2014/main" id="{D7788934-60EA-41F5-9F8C-A7DAF769CAB4}"/>
                  </a:ext>
                </a:extLst>
              </p:cNvPr>
              <p:cNvSpPr txBox="1">
                <a:spLocks noRot="1" noChangeAspect="1" noMove="1" noResize="1" noEditPoints="1" noAdjustHandles="1" noChangeArrowheads="1" noChangeShapeType="1" noTextEdit="1"/>
              </p:cNvSpPr>
              <p:nvPr/>
            </p:nvSpPr>
            <p:spPr>
              <a:xfrm>
                <a:off x="9253028" y="5490316"/>
                <a:ext cx="432000" cy="246221"/>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4" name="文字方塊 173">
                <a:extLst>
                  <a:ext uri="{FF2B5EF4-FFF2-40B4-BE49-F238E27FC236}">
                    <a16:creationId xmlns:a16="http://schemas.microsoft.com/office/drawing/2014/main" id="{0B42147A-3CF1-4040-BD46-8858D97C7D9D}"/>
                  </a:ext>
                </a:extLst>
              </p:cNvPr>
              <p:cNvSpPr txBox="1"/>
              <p:nvPr/>
            </p:nvSpPr>
            <p:spPr>
              <a:xfrm>
                <a:off x="9190115" y="4172073"/>
                <a:ext cx="553870"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dirty="0">
                              <a:latin typeface="Cambria Math" panose="02040503050406030204" pitchFamily="18" charset="0"/>
                              <a:cs typeface="Times New Roman" panose="02020603050405020304" pitchFamily="18" charset="0"/>
                            </a:rPr>
                            <m:t>CB</m:t>
                          </m:r>
                        </m:e>
                        <m:sub>
                          <m:r>
                            <a:rPr lang="en-US" altLang="zh-TW" sz="1000" b="0" i="1" dirty="0" smtClean="0">
                              <a:latin typeface="Cambria Math" panose="02040503050406030204" pitchFamily="18" charset="0"/>
                              <a:cs typeface="Times New Roman" panose="02020603050405020304" pitchFamily="18" charset="0"/>
                            </a:rPr>
                            <m:t>𝑛</m:t>
                          </m:r>
                          <m:r>
                            <a:rPr lang="en-US" altLang="zh-TW" sz="1000" b="0" i="0" dirty="0" smtClean="0">
                              <a:latin typeface="Cambria Math" panose="02040503050406030204" pitchFamily="18" charset="0"/>
                              <a:cs typeface="Times New Roman" panose="02020603050405020304" pitchFamily="18" charset="0"/>
                            </a:rPr>
                            <m:t>−</m:t>
                          </m:r>
                          <m:r>
                            <a:rPr lang="en-US" altLang="zh-TW" sz="1000" b="0" i="1" dirty="0" smtClean="0">
                              <a:latin typeface="Cambria Math" panose="02040503050406030204" pitchFamily="18" charset="0"/>
                              <a:cs typeface="Times New Roman" panose="02020603050405020304" pitchFamily="18" charset="0"/>
                            </a:rPr>
                            <m:t>1</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74" name="文字方塊 173">
                <a:extLst>
                  <a:ext uri="{FF2B5EF4-FFF2-40B4-BE49-F238E27FC236}">
                    <a16:creationId xmlns:a16="http://schemas.microsoft.com/office/drawing/2014/main" id="{0B42147A-3CF1-4040-BD46-8858D97C7D9D}"/>
                  </a:ext>
                </a:extLst>
              </p:cNvPr>
              <p:cNvSpPr txBox="1">
                <a:spLocks noRot="1" noChangeAspect="1" noMove="1" noResize="1" noEditPoints="1" noAdjustHandles="1" noChangeArrowheads="1" noChangeShapeType="1" noTextEdit="1"/>
              </p:cNvSpPr>
              <p:nvPr/>
            </p:nvSpPr>
            <p:spPr>
              <a:xfrm>
                <a:off x="9190115" y="4172073"/>
                <a:ext cx="553870" cy="246221"/>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175" name="直線單箭頭接點 174">
            <a:extLst>
              <a:ext uri="{FF2B5EF4-FFF2-40B4-BE49-F238E27FC236}">
                <a16:creationId xmlns:a16="http://schemas.microsoft.com/office/drawing/2014/main" id="{D28FB624-F282-4C22-B3E9-97A48D48C2D3}"/>
              </a:ext>
            </a:extLst>
          </p:cNvPr>
          <p:cNvCxnSpPr>
            <a:cxnSpLocks/>
            <a:stCxn id="174" idx="2"/>
            <a:endCxn id="170" idx="0"/>
          </p:cNvCxnSpPr>
          <p:nvPr/>
        </p:nvCxnSpPr>
        <p:spPr>
          <a:xfrm>
            <a:off x="9467050" y="4418294"/>
            <a:ext cx="609" cy="21548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a:extLst>
              <a:ext uri="{FF2B5EF4-FFF2-40B4-BE49-F238E27FC236}">
                <a16:creationId xmlns:a16="http://schemas.microsoft.com/office/drawing/2014/main" id="{55C24064-0EA5-4C4F-AC94-540EACA8CF8A}"/>
              </a:ext>
            </a:extLst>
          </p:cNvPr>
          <p:cNvCxnSpPr>
            <a:cxnSpLocks/>
            <a:stCxn id="170" idx="2"/>
            <a:endCxn id="197" idx="0"/>
          </p:cNvCxnSpPr>
          <p:nvPr/>
        </p:nvCxnSpPr>
        <p:spPr>
          <a:xfrm>
            <a:off x="9467659" y="4880004"/>
            <a:ext cx="824" cy="21548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a:extLst>
              <a:ext uri="{FF2B5EF4-FFF2-40B4-BE49-F238E27FC236}">
                <a16:creationId xmlns:a16="http://schemas.microsoft.com/office/drawing/2014/main" id="{33CED2CC-7266-4A4D-91FF-9F00D3DAECCE}"/>
              </a:ext>
            </a:extLst>
          </p:cNvPr>
          <p:cNvCxnSpPr>
            <a:cxnSpLocks/>
            <a:stCxn id="197" idx="4"/>
            <a:endCxn id="173" idx="0"/>
          </p:cNvCxnSpPr>
          <p:nvPr/>
        </p:nvCxnSpPr>
        <p:spPr>
          <a:xfrm>
            <a:off x="9468483" y="5275493"/>
            <a:ext cx="545" cy="21482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8" name="文字方塊 177">
                <a:extLst>
                  <a:ext uri="{FF2B5EF4-FFF2-40B4-BE49-F238E27FC236}">
                    <a16:creationId xmlns:a16="http://schemas.microsoft.com/office/drawing/2014/main" id="{67174813-9D52-4F64-BF02-7A25709ED3AA}"/>
                  </a:ext>
                </a:extLst>
              </p:cNvPr>
              <p:cNvSpPr txBox="1"/>
              <p:nvPr/>
            </p:nvSpPr>
            <p:spPr>
              <a:xfrm>
                <a:off x="8696457" y="5062762"/>
                <a:ext cx="432000"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X</m:t>
                          </m:r>
                        </m:e>
                        <m:sub>
                          <m:r>
                            <a:rPr lang="en-US" altLang="zh-TW" sz="1000" b="0" i="1" dirty="0" smtClean="0">
                              <a:latin typeface="Cambria Math" panose="02040503050406030204" pitchFamily="18" charset="0"/>
                              <a:cs typeface="Times New Roman" panose="02020603050405020304" pitchFamily="18" charset="0"/>
                            </a:rPr>
                            <m:t>𝑛</m:t>
                          </m:r>
                          <m:r>
                            <a:rPr lang="en-US" altLang="zh-TW" sz="1000" b="0" i="1" dirty="0" smtClean="0">
                              <a:latin typeface="Cambria Math" panose="02040503050406030204" pitchFamily="18" charset="0"/>
                              <a:cs typeface="Times New Roman" panose="02020603050405020304" pitchFamily="18" charset="0"/>
                            </a:rPr>
                            <m:t>−1</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78" name="文字方塊 177">
                <a:extLst>
                  <a:ext uri="{FF2B5EF4-FFF2-40B4-BE49-F238E27FC236}">
                    <a16:creationId xmlns:a16="http://schemas.microsoft.com/office/drawing/2014/main" id="{67174813-9D52-4F64-BF02-7A25709ED3AA}"/>
                  </a:ext>
                </a:extLst>
              </p:cNvPr>
              <p:cNvSpPr txBox="1">
                <a:spLocks noRot="1" noChangeAspect="1" noMove="1" noResize="1" noEditPoints="1" noAdjustHandles="1" noChangeArrowheads="1" noChangeShapeType="1" noTextEdit="1"/>
              </p:cNvSpPr>
              <p:nvPr/>
            </p:nvSpPr>
            <p:spPr>
              <a:xfrm>
                <a:off x="8696457" y="5062762"/>
                <a:ext cx="432000" cy="246221"/>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p:cxnSp>
        <p:nvCxnSpPr>
          <p:cNvPr id="179" name="直線單箭頭接點 178">
            <a:extLst>
              <a:ext uri="{FF2B5EF4-FFF2-40B4-BE49-F238E27FC236}">
                <a16:creationId xmlns:a16="http://schemas.microsoft.com/office/drawing/2014/main" id="{29CD0BB0-CCBA-4560-BA8F-B5074D7F09E3}"/>
              </a:ext>
            </a:extLst>
          </p:cNvPr>
          <p:cNvCxnSpPr>
            <a:stCxn id="178" idx="3"/>
            <a:endCxn id="197" idx="2"/>
          </p:cNvCxnSpPr>
          <p:nvPr/>
        </p:nvCxnSpPr>
        <p:spPr>
          <a:xfrm flipV="1">
            <a:off x="9128457" y="5185493"/>
            <a:ext cx="250026" cy="3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文字方塊 179">
                <a:extLst>
                  <a:ext uri="{FF2B5EF4-FFF2-40B4-BE49-F238E27FC236}">
                    <a16:creationId xmlns:a16="http://schemas.microsoft.com/office/drawing/2014/main" id="{860AD1E5-C817-422D-826C-77BB1F6A2E1B}"/>
                  </a:ext>
                </a:extLst>
              </p:cNvPr>
              <p:cNvSpPr txBox="1"/>
              <p:nvPr/>
            </p:nvSpPr>
            <p:spPr>
              <a:xfrm>
                <a:off x="10466184" y="4632895"/>
                <a:ext cx="648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CIPH</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80" name="文字方塊 179">
                <a:extLst>
                  <a:ext uri="{FF2B5EF4-FFF2-40B4-BE49-F238E27FC236}">
                    <a16:creationId xmlns:a16="http://schemas.microsoft.com/office/drawing/2014/main" id="{860AD1E5-C817-422D-826C-77BB1F6A2E1B}"/>
                  </a:ext>
                </a:extLst>
              </p:cNvPr>
              <p:cNvSpPr txBox="1">
                <a:spLocks noRot="1" noChangeAspect="1" noMove="1" noResize="1" noEditPoints="1" noAdjustHandles="1" noChangeArrowheads="1" noChangeShapeType="1" noTextEdit="1"/>
              </p:cNvSpPr>
              <p:nvPr/>
            </p:nvSpPr>
            <p:spPr>
              <a:xfrm>
                <a:off x="10466184" y="4632895"/>
                <a:ext cx="648000" cy="246221"/>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p:grpSp>
        <p:nvGrpSpPr>
          <p:cNvPr id="181" name="群組 180">
            <a:extLst>
              <a:ext uri="{FF2B5EF4-FFF2-40B4-BE49-F238E27FC236}">
                <a16:creationId xmlns:a16="http://schemas.microsoft.com/office/drawing/2014/main" id="{D86F3DE2-0A8A-4A37-8A7B-0A1565CF4DF2}"/>
              </a:ext>
            </a:extLst>
          </p:cNvPr>
          <p:cNvGrpSpPr/>
          <p:nvPr/>
        </p:nvGrpSpPr>
        <p:grpSpPr>
          <a:xfrm>
            <a:off x="10699103" y="5555615"/>
            <a:ext cx="180000" cy="180000"/>
            <a:chOff x="2889590" y="8733813"/>
            <a:chExt cx="360000" cy="360000"/>
          </a:xfrm>
        </p:grpSpPr>
        <p:sp>
          <p:nvSpPr>
            <p:cNvPr id="194" name="橢圓 193">
              <a:extLst>
                <a:ext uri="{FF2B5EF4-FFF2-40B4-BE49-F238E27FC236}">
                  <a16:creationId xmlns:a16="http://schemas.microsoft.com/office/drawing/2014/main" id="{66F29FC6-A8A9-4F06-B4E5-35391161948E}"/>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95" name="直線接點 194">
              <a:extLst>
                <a:ext uri="{FF2B5EF4-FFF2-40B4-BE49-F238E27FC236}">
                  <a16:creationId xmlns:a16="http://schemas.microsoft.com/office/drawing/2014/main" id="{FE9355E0-16E9-46BC-91A1-2D9D36CE098F}"/>
                </a:ext>
              </a:extLst>
            </p:cNvPr>
            <p:cNvCxnSpPr>
              <a:stCxn id="194" idx="0"/>
              <a:endCxn id="194"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6" name="直線接點 195">
              <a:extLst>
                <a:ext uri="{FF2B5EF4-FFF2-40B4-BE49-F238E27FC236}">
                  <a16:creationId xmlns:a16="http://schemas.microsoft.com/office/drawing/2014/main" id="{299873E3-A9DC-4F8B-B87B-0ADF3AEEB722}"/>
                </a:ext>
              </a:extLst>
            </p:cNvPr>
            <p:cNvCxnSpPr>
              <a:stCxn id="194" idx="2"/>
              <a:endCxn id="194"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2" name="文字方塊 181">
                <a:extLst>
                  <a:ext uri="{FF2B5EF4-FFF2-40B4-BE49-F238E27FC236}">
                    <a16:creationId xmlns:a16="http://schemas.microsoft.com/office/drawing/2014/main" id="{FC98CDA6-6110-4ABA-98A0-0FACDA42E3E3}"/>
                  </a:ext>
                </a:extLst>
              </p:cNvPr>
              <p:cNvSpPr txBox="1"/>
              <p:nvPr/>
            </p:nvSpPr>
            <p:spPr>
              <a:xfrm>
                <a:off x="10574663" y="5951326"/>
                <a:ext cx="432000" cy="25462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bSup>
                        <m:sSubSupPr>
                          <m:ctrlPr>
                            <a:rPr lang="en-US" altLang="zh-TW" sz="1000" i="1" dirty="0" smtClean="0">
                              <a:latin typeface="Cambria Math" panose="02040503050406030204" pitchFamily="18" charset="0"/>
                              <a:cs typeface="Times New Roman" panose="02020603050405020304" pitchFamily="18" charset="0"/>
                            </a:rPr>
                          </m:ctrlPr>
                        </m:sSubSupPr>
                        <m:e>
                          <m:r>
                            <m:rPr>
                              <m:sty m:val="p"/>
                            </m:rPr>
                            <a:rPr lang="en-US" altLang="zh-TW" sz="1000" b="0" i="0" dirty="0" smtClean="0">
                              <a:latin typeface="Cambria Math" panose="02040503050406030204" pitchFamily="18" charset="0"/>
                              <a:cs typeface="Times New Roman" panose="02020603050405020304" pitchFamily="18" charset="0"/>
                            </a:rPr>
                            <m:t>Y</m:t>
                          </m:r>
                        </m:e>
                        <m:sub>
                          <m:r>
                            <a:rPr lang="en-US" altLang="zh-TW" sz="1000" i="1" dirty="0">
                              <a:latin typeface="Cambria Math" panose="02040503050406030204" pitchFamily="18" charset="0"/>
                              <a:cs typeface="Times New Roman" panose="02020603050405020304" pitchFamily="18" charset="0"/>
                            </a:rPr>
                            <m:t>𝑛</m:t>
                          </m:r>
                        </m:sub>
                        <m:sup>
                          <m:r>
                            <a:rPr lang="en-US" altLang="zh-TW" sz="1000" i="1" dirty="0">
                              <a:latin typeface="Cambria Math" panose="02040503050406030204" pitchFamily="18" charset="0"/>
                              <a:cs typeface="Times New Roman" panose="02020603050405020304" pitchFamily="18" charset="0"/>
                            </a:rPr>
                            <m:t>∗</m:t>
                          </m:r>
                        </m:sup>
                      </m:sSub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82" name="文字方塊 181">
                <a:extLst>
                  <a:ext uri="{FF2B5EF4-FFF2-40B4-BE49-F238E27FC236}">
                    <a16:creationId xmlns:a16="http://schemas.microsoft.com/office/drawing/2014/main" id="{FC98CDA6-6110-4ABA-98A0-0FACDA42E3E3}"/>
                  </a:ext>
                </a:extLst>
              </p:cNvPr>
              <p:cNvSpPr txBox="1">
                <a:spLocks noRot="1" noChangeAspect="1" noMove="1" noResize="1" noEditPoints="1" noAdjustHandles="1" noChangeArrowheads="1" noChangeShapeType="1" noTextEdit="1"/>
              </p:cNvSpPr>
              <p:nvPr/>
            </p:nvSpPr>
            <p:spPr>
              <a:xfrm>
                <a:off x="10574663" y="5951326"/>
                <a:ext cx="432000" cy="254621"/>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3" name="文字方塊 182">
                <a:extLst>
                  <a:ext uri="{FF2B5EF4-FFF2-40B4-BE49-F238E27FC236}">
                    <a16:creationId xmlns:a16="http://schemas.microsoft.com/office/drawing/2014/main" id="{AC839B9D-FF53-4B36-BE2D-3BC0A7CE0F59}"/>
                  </a:ext>
                </a:extLst>
              </p:cNvPr>
              <p:cNvSpPr txBox="1"/>
              <p:nvPr/>
            </p:nvSpPr>
            <p:spPr>
              <a:xfrm>
                <a:off x="10572758" y="4171185"/>
                <a:ext cx="432000" cy="24622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CB</m:t>
                          </m:r>
                        </m:e>
                        <m:sub>
                          <m:r>
                            <a:rPr lang="en-US" altLang="zh-TW" sz="1000" b="0" i="1" dirty="0" smtClean="0">
                              <a:latin typeface="Cambria Math" panose="02040503050406030204" pitchFamily="18" charset="0"/>
                              <a:cs typeface="Times New Roman" panose="02020603050405020304" pitchFamily="18" charset="0"/>
                            </a:rPr>
                            <m:t>𝑛</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83" name="文字方塊 182">
                <a:extLst>
                  <a:ext uri="{FF2B5EF4-FFF2-40B4-BE49-F238E27FC236}">
                    <a16:creationId xmlns:a16="http://schemas.microsoft.com/office/drawing/2014/main" id="{AC839B9D-FF53-4B36-BE2D-3BC0A7CE0F59}"/>
                  </a:ext>
                </a:extLst>
              </p:cNvPr>
              <p:cNvSpPr txBox="1">
                <a:spLocks noRot="1" noChangeAspect="1" noMove="1" noResize="1" noEditPoints="1" noAdjustHandles="1" noChangeArrowheads="1" noChangeShapeType="1" noTextEdit="1"/>
              </p:cNvSpPr>
              <p:nvPr/>
            </p:nvSpPr>
            <p:spPr>
              <a:xfrm>
                <a:off x="10572758" y="4171185"/>
                <a:ext cx="432000" cy="246221"/>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p:cxnSp>
        <p:nvCxnSpPr>
          <p:cNvPr id="184" name="直線單箭頭接點 183">
            <a:extLst>
              <a:ext uri="{FF2B5EF4-FFF2-40B4-BE49-F238E27FC236}">
                <a16:creationId xmlns:a16="http://schemas.microsoft.com/office/drawing/2014/main" id="{0BF199F1-5F4B-4873-9351-2FA263972BD8}"/>
              </a:ext>
            </a:extLst>
          </p:cNvPr>
          <p:cNvCxnSpPr>
            <a:cxnSpLocks/>
            <a:stCxn id="183" idx="2"/>
            <a:endCxn id="180" idx="0"/>
          </p:cNvCxnSpPr>
          <p:nvPr/>
        </p:nvCxnSpPr>
        <p:spPr>
          <a:xfrm>
            <a:off x="10788758" y="4417406"/>
            <a:ext cx="1426" cy="21548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84">
            <a:extLst>
              <a:ext uri="{FF2B5EF4-FFF2-40B4-BE49-F238E27FC236}">
                <a16:creationId xmlns:a16="http://schemas.microsoft.com/office/drawing/2014/main" id="{8A090963-42B8-4736-B802-29DD98835903}"/>
              </a:ext>
            </a:extLst>
          </p:cNvPr>
          <p:cNvCxnSpPr>
            <a:cxnSpLocks/>
            <a:stCxn id="193" idx="2"/>
            <a:endCxn id="194" idx="0"/>
          </p:cNvCxnSpPr>
          <p:nvPr/>
        </p:nvCxnSpPr>
        <p:spPr>
          <a:xfrm>
            <a:off x="10788953" y="5341325"/>
            <a:ext cx="150" cy="21429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85">
            <a:extLst>
              <a:ext uri="{FF2B5EF4-FFF2-40B4-BE49-F238E27FC236}">
                <a16:creationId xmlns:a16="http://schemas.microsoft.com/office/drawing/2014/main" id="{078989A1-B057-40E1-96F6-61F95984BB8D}"/>
              </a:ext>
            </a:extLst>
          </p:cNvPr>
          <p:cNvCxnSpPr>
            <a:cxnSpLocks/>
            <a:stCxn id="194" idx="4"/>
            <a:endCxn id="182" idx="0"/>
          </p:cNvCxnSpPr>
          <p:nvPr/>
        </p:nvCxnSpPr>
        <p:spPr>
          <a:xfrm>
            <a:off x="10789103" y="5735615"/>
            <a:ext cx="1560" cy="21571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7" name="文字方塊 186">
                <a:extLst>
                  <a:ext uri="{FF2B5EF4-FFF2-40B4-BE49-F238E27FC236}">
                    <a16:creationId xmlns:a16="http://schemas.microsoft.com/office/drawing/2014/main" id="{C02CF172-7C92-489A-9F1B-FCE914505BFF}"/>
                  </a:ext>
                </a:extLst>
              </p:cNvPr>
              <p:cNvSpPr txBox="1"/>
              <p:nvPr/>
            </p:nvSpPr>
            <p:spPr>
              <a:xfrm>
                <a:off x="10050084" y="5522884"/>
                <a:ext cx="432000" cy="25462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bSup>
                        <m:sSubSupPr>
                          <m:ctrlPr>
                            <a:rPr lang="en-US" altLang="zh-TW" sz="1000" i="1" dirty="0" smtClean="0">
                              <a:latin typeface="Cambria Math" panose="02040503050406030204" pitchFamily="18" charset="0"/>
                              <a:cs typeface="Times New Roman" panose="02020603050405020304" pitchFamily="18" charset="0"/>
                            </a:rPr>
                          </m:ctrlPr>
                        </m:sSubSupPr>
                        <m:e>
                          <m:r>
                            <m:rPr>
                              <m:sty m:val="p"/>
                            </m:rPr>
                            <a:rPr lang="en-US" altLang="zh-TW" sz="1000" b="0" i="0" dirty="0" smtClean="0">
                              <a:latin typeface="Cambria Math" panose="02040503050406030204" pitchFamily="18" charset="0"/>
                              <a:cs typeface="Times New Roman" panose="02020603050405020304" pitchFamily="18" charset="0"/>
                            </a:rPr>
                            <m:t>X</m:t>
                          </m:r>
                        </m:e>
                        <m:sub>
                          <m:r>
                            <a:rPr lang="en-US" altLang="zh-TW" sz="1000" b="0" i="1" dirty="0" smtClean="0">
                              <a:latin typeface="Cambria Math" panose="02040503050406030204" pitchFamily="18" charset="0"/>
                              <a:cs typeface="Times New Roman" panose="02020603050405020304" pitchFamily="18" charset="0"/>
                            </a:rPr>
                            <m:t>𝑛</m:t>
                          </m:r>
                        </m:sub>
                        <m:sup>
                          <m:r>
                            <a:rPr lang="en-US" altLang="zh-TW" sz="1000" b="0" i="1" dirty="0" smtClean="0">
                              <a:latin typeface="Cambria Math" panose="02040503050406030204" pitchFamily="18" charset="0"/>
                              <a:cs typeface="Times New Roman" panose="02020603050405020304" pitchFamily="18" charset="0"/>
                            </a:rPr>
                            <m:t>∗</m:t>
                          </m:r>
                        </m:sup>
                      </m:sSub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87" name="文字方塊 186">
                <a:extLst>
                  <a:ext uri="{FF2B5EF4-FFF2-40B4-BE49-F238E27FC236}">
                    <a16:creationId xmlns:a16="http://schemas.microsoft.com/office/drawing/2014/main" id="{C02CF172-7C92-489A-9F1B-FCE914505BFF}"/>
                  </a:ext>
                </a:extLst>
              </p:cNvPr>
              <p:cNvSpPr txBox="1">
                <a:spLocks noRot="1" noChangeAspect="1" noMove="1" noResize="1" noEditPoints="1" noAdjustHandles="1" noChangeArrowheads="1" noChangeShapeType="1" noTextEdit="1"/>
              </p:cNvSpPr>
              <p:nvPr/>
            </p:nvSpPr>
            <p:spPr>
              <a:xfrm>
                <a:off x="10050084" y="5522884"/>
                <a:ext cx="432000" cy="254621"/>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cxnSp>
        <p:nvCxnSpPr>
          <p:cNvPr id="188" name="直線單箭頭接點 187">
            <a:extLst>
              <a:ext uri="{FF2B5EF4-FFF2-40B4-BE49-F238E27FC236}">
                <a16:creationId xmlns:a16="http://schemas.microsoft.com/office/drawing/2014/main" id="{6A7663D2-B34E-4F81-B83B-C505EA8EC126}"/>
              </a:ext>
            </a:extLst>
          </p:cNvPr>
          <p:cNvCxnSpPr>
            <a:stCxn id="187" idx="3"/>
            <a:endCxn id="194" idx="2"/>
          </p:cNvCxnSpPr>
          <p:nvPr/>
        </p:nvCxnSpPr>
        <p:spPr>
          <a:xfrm flipV="1">
            <a:off x="10482084" y="5645615"/>
            <a:ext cx="217019" cy="45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188">
            <a:extLst>
              <a:ext uri="{FF2B5EF4-FFF2-40B4-BE49-F238E27FC236}">
                <a16:creationId xmlns:a16="http://schemas.microsoft.com/office/drawing/2014/main" id="{1A5BCEE9-22A3-41A1-9AFF-2F233897DC13}"/>
              </a:ext>
            </a:extLst>
          </p:cNvPr>
          <p:cNvCxnSpPr>
            <a:cxnSpLocks/>
            <a:stCxn id="174" idx="3"/>
            <a:endCxn id="171" idx="1"/>
          </p:cNvCxnSpPr>
          <p:nvPr/>
        </p:nvCxnSpPr>
        <p:spPr>
          <a:xfrm flipV="1">
            <a:off x="9743985" y="4293784"/>
            <a:ext cx="216537" cy="14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a:extLst>
              <a:ext uri="{FF2B5EF4-FFF2-40B4-BE49-F238E27FC236}">
                <a16:creationId xmlns:a16="http://schemas.microsoft.com/office/drawing/2014/main" id="{5F6291EB-124C-4FE6-890B-6078949F9E27}"/>
              </a:ext>
            </a:extLst>
          </p:cNvPr>
          <p:cNvCxnSpPr>
            <a:cxnSpLocks/>
            <a:stCxn id="171" idx="3"/>
            <a:endCxn id="183" idx="1"/>
          </p:cNvCxnSpPr>
          <p:nvPr/>
        </p:nvCxnSpPr>
        <p:spPr>
          <a:xfrm>
            <a:off x="10356522" y="4293784"/>
            <a:ext cx="216236" cy="51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單箭頭接點 190">
            <a:extLst>
              <a:ext uri="{FF2B5EF4-FFF2-40B4-BE49-F238E27FC236}">
                <a16:creationId xmlns:a16="http://schemas.microsoft.com/office/drawing/2014/main" id="{2071D905-BAFE-4FEF-B738-0FB809688C92}"/>
              </a:ext>
            </a:extLst>
          </p:cNvPr>
          <p:cNvCxnSpPr>
            <a:cxnSpLocks/>
            <a:endCxn id="174" idx="1"/>
          </p:cNvCxnSpPr>
          <p:nvPr/>
        </p:nvCxnSpPr>
        <p:spPr>
          <a:xfrm flipV="1">
            <a:off x="8974455" y="4295184"/>
            <a:ext cx="215660" cy="122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單箭頭接點 191">
            <a:extLst>
              <a:ext uri="{FF2B5EF4-FFF2-40B4-BE49-F238E27FC236}">
                <a16:creationId xmlns:a16="http://schemas.microsoft.com/office/drawing/2014/main" id="{505883B8-4C54-4FB8-B489-5171B23DA51C}"/>
              </a:ext>
            </a:extLst>
          </p:cNvPr>
          <p:cNvCxnSpPr>
            <a:cxnSpLocks/>
            <a:stCxn id="180" idx="2"/>
            <a:endCxn id="193" idx="0"/>
          </p:cNvCxnSpPr>
          <p:nvPr/>
        </p:nvCxnSpPr>
        <p:spPr>
          <a:xfrm flipH="1">
            <a:off x="10788953" y="4879116"/>
            <a:ext cx="1231" cy="21598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3" name="文字方塊 192">
                <a:extLst>
                  <a:ext uri="{FF2B5EF4-FFF2-40B4-BE49-F238E27FC236}">
                    <a16:creationId xmlns:a16="http://schemas.microsoft.com/office/drawing/2014/main" id="{44239EDA-A0F7-45E4-AF1C-6A5A3674BDDD}"/>
                  </a:ext>
                </a:extLst>
              </p:cNvPr>
              <p:cNvSpPr txBox="1"/>
              <p:nvPr/>
            </p:nvSpPr>
            <p:spPr>
              <a:xfrm>
                <a:off x="10554953" y="5095104"/>
                <a:ext cx="468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MS</m:t>
                          </m:r>
                          <m:r>
                            <a:rPr lang="en-US" altLang="zh-TW" sz="1000" b="0" i="1" dirty="0" smtClean="0">
                              <a:latin typeface="Cambria Math" panose="02040503050406030204" pitchFamily="18" charset="0"/>
                              <a:cs typeface="Times New Roman" panose="02020603050405020304" pitchFamily="18" charset="0"/>
                            </a:rPr>
                            <m:t>𝐵</m:t>
                          </m:r>
                        </m:e>
                        <m:sub>
                          <m:r>
                            <a:rPr lang="en-US" altLang="zh-TW" sz="1000" b="0" i="1" dirty="0" smtClean="0">
                              <a:latin typeface="Cambria Math" panose="02040503050406030204" pitchFamily="18" charset="0"/>
                              <a:cs typeface="Times New Roman" panose="02020603050405020304" pitchFamily="18" charset="0"/>
                            </a:rPr>
                            <m:t>𝑡</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93" name="文字方塊 192">
                <a:extLst>
                  <a:ext uri="{FF2B5EF4-FFF2-40B4-BE49-F238E27FC236}">
                    <a16:creationId xmlns:a16="http://schemas.microsoft.com/office/drawing/2014/main" id="{44239EDA-A0F7-45E4-AF1C-6A5A3674BDDD}"/>
                  </a:ext>
                </a:extLst>
              </p:cNvPr>
              <p:cNvSpPr txBox="1">
                <a:spLocks noRot="1" noChangeAspect="1" noMove="1" noResize="1" noEditPoints="1" noAdjustHandles="1" noChangeArrowheads="1" noChangeShapeType="1" noTextEdit="1"/>
              </p:cNvSpPr>
              <p:nvPr/>
            </p:nvSpPr>
            <p:spPr>
              <a:xfrm>
                <a:off x="10554953" y="5095104"/>
                <a:ext cx="468000" cy="246221"/>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p:sp>
        <p:nvSpPr>
          <p:cNvPr id="72" name="文字方塊 71">
            <a:extLst>
              <a:ext uri="{FF2B5EF4-FFF2-40B4-BE49-F238E27FC236}">
                <a16:creationId xmlns:a16="http://schemas.microsoft.com/office/drawing/2014/main" id="{CDD55854-1ED6-42E4-A0FC-14AA886B48F6}"/>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73" name="文字方塊 72">
            <a:extLst>
              <a:ext uri="{FF2B5EF4-FFF2-40B4-BE49-F238E27FC236}">
                <a16:creationId xmlns:a16="http://schemas.microsoft.com/office/drawing/2014/main" id="{07AF35B6-9424-452B-BC4D-66A1B1422A38}"/>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24220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2"/>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178"/>
                                        </p:tgtEl>
                                        <p:attrNameLst>
                                          <p:attrName>style.visibility</p:attrName>
                                        </p:attrNameLst>
                                      </p:cBhvr>
                                      <p:to>
                                        <p:strVal val="visible"/>
                                      </p:to>
                                    </p:set>
                                    <p:animEffect transition="in" filter="fade">
                                      <p:cBhvr>
                                        <p:cTn id="21" dur="500"/>
                                        <p:tgtEl>
                                          <p:spTgt spid="178"/>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18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4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6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46"/>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6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66"/>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68"/>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8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7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6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58"/>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69"/>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9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74"/>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90"/>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8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8">
                                            <p:txEl>
                                              <p:pRg st="5" end="5"/>
                                            </p:txEl>
                                          </p:spTgt>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50"/>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45"/>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51"/>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154"/>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47"/>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52"/>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148"/>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59"/>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55"/>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160"/>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63"/>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156"/>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61"/>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57"/>
                                        </p:tgtEl>
                                        <p:attrNameLst>
                                          <p:attrName>style.visibility</p:attrName>
                                        </p:attrNameLst>
                                      </p:cBhvr>
                                      <p:to>
                                        <p:strVal val="visible"/>
                                      </p:to>
                                    </p:set>
                                  </p:childTnLst>
                                </p:cTn>
                              </p:par>
                              <p:par>
                                <p:cTn id="94" presetID="10" presetClass="entr" presetSubtype="0" fill="hold" nodeType="withEffect">
                                  <p:stCondLst>
                                    <p:cond delay="0"/>
                                  </p:stCondLst>
                                  <p:childTnLst>
                                    <p:set>
                                      <p:cBhvr>
                                        <p:cTn id="95" dur="1" fill="hold">
                                          <p:stCondLst>
                                            <p:cond delay="0"/>
                                          </p:stCondLst>
                                        </p:cTn>
                                        <p:tgtEl>
                                          <p:spTgt spid="175"/>
                                        </p:tgtEl>
                                        <p:attrNameLst>
                                          <p:attrName>style.visibility</p:attrName>
                                        </p:attrNameLst>
                                      </p:cBhvr>
                                      <p:to>
                                        <p:strVal val="visible"/>
                                      </p:to>
                                    </p:set>
                                    <p:animEffect transition="in" filter="fade">
                                      <p:cBhvr>
                                        <p:cTn id="96" dur="500"/>
                                        <p:tgtEl>
                                          <p:spTgt spid="17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70"/>
                                        </p:tgtEl>
                                        <p:attrNameLst>
                                          <p:attrName>style.visibility</p:attrName>
                                        </p:attrNameLst>
                                      </p:cBhvr>
                                      <p:to>
                                        <p:strVal val="visible"/>
                                      </p:to>
                                    </p:set>
                                    <p:animEffect transition="in" filter="fade">
                                      <p:cBhvr>
                                        <p:cTn id="99" dur="500"/>
                                        <p:tgtEl>
                                          <p:spTgt spid="170"/>
                                        </p:tgtEl>
                                      </p:cBhvr>
                                    </p:animEffect>
                                  </p:childTnLst>
                                </p:cTn>
                              </p:par>
                              <p:par>
                                <p:cTn id="100" presetID="10" presetClass="entr" presetSubtype="0" fill="hold" nodeType="withEffect">
                                  <p:stCondLst>
                                    <p:cond delay="0"/>
                                  </p:stCondLst>
                                  <p:childTnLst>
                                    <p:set>
                                      <p:cBhvr>
                                        <p:cTn id="101" dur="1" fill="hold">
                                          <p:stCondLst>
                                            <p:cond delay="0"/>
                                          </p:stCondLst>
                                        </p:cTn>
                                        <p:tgtEl>
                                          <p:spTgt spid="176"/>
                                        </p:tgtEl>
                                        <p:attrNameLst>
                                          <p:attrName>style.visibility</p:attrName>
                                        </p:attrNameLst>
                                      </p:cBhvr>
                                      <p:to>
                                        <p:strVal val="visible"/>
                                      </p:to>
                                    </p:set>
                                    <p:animEffect transition="in" filter="fade">
                                      <p:cBhvr>
                                        <p:cTn id="102" dur="500"/>
                                        <p:tgtEl>
                                          <p:spTgt spid="176"/>
                                        </p:tgtEl>
                                      </p:cBhvr>
                                    </p:animEffect>
                                  </p:childTnLst>
                                </p:cTn>
                              </p:par>
                              <p:par>
                                <p:cTn id="103" presetID="10" presetClass="entr" presetSubtype="0" fill="hold" nodeType="withEffect">
                                  <p:stCondLst>
                                    <p:cond delay="0"/>
                                  </p:stCondLst>
                                  <p:childTnLst>
                                    <p:set>
                                      <p:cBhvr>
                                        <p:cTn id="104" dur="1" fill="hold">
                                          <p:stCondLst>
                                            <p:cond delay="0"/>
                                          </p:stCondLst>
                                        </p:cTn>
                                        <p:tgtEl>
                                          <p:spTgt spid="179"/>
                                        </p:tgtEl>
                                        <p:attrNameLst>
                                          <p:attrName>style.visibility</p:attrName>
                                        </p:attrNameLst>
                                      </p:cBhvr>
                                      <p:to>
                                        <p:strVal val="visible"/>
                                      </p:to>
                                    </p:set>
                                    <p:animEffect transition="in" filter="fade">
                                      <p:cBhvr>
                                        <p:cTn id="105" dur="500"/>
                                        <p:tgtEl>
                                          <p:spTgt spid="179"/>
                                        </p:tgtEl>
                                      </p:cBhvr>
                                    </p:animEffect>
                                  </p:childTnLst>
                                </p:cTn>
                              </p:par>
                              <p:par>
                                <p:cTn id="106" presetID="10" presetClass="entr" presetSubtype="0" fill="hold" nodeType="withEffect">
                                  <p:stCondLst>
                                    <p:cond delay="0"/>
                                  </p:stCondLst>
                                  <p:childTnLst>
                                    <p:set>
                                      <p:cBhvr>
                                        <p:cTn id="107" dur="1" fill="hold">
                                          <p:stCondLst>
                                            <p:cond delay="0"/>
                                          </p:stCondLst>
                                        </p:cTn>
                                        <p:tgtEl>
                                          <p:spTgt spid="172"/>
                                        </p:tgtEl>
                                        <p:attrNameLst>
                                          <p:attrName>style.visibility</p:attrName>
                                        </p:attrNameLst>
                                      </p:cBhvr>
                                      <p:to>
                                        <p:strVal val="visible"/>
                                      </p:to>
                                    </p:set>
                                    <p:animEffect transition="in" filter="fade">
                                      <p:cBhvr>
                                        <p:cTn id="108" dur="500"/>
                                        <p:tgtEl>
                                          <p:spTgt spid="172"/>
                                        </p:tgtEl>
                                      </p:cBhvr>
                                    </p:animEffect>
                                  </p:childTnLst>
                                </p:cTn>
                              </p:par>
                              <p:par>
                                <p:cTn id="109" presetID="10" presetClass="entr" presetSubtype="0" fill="hold" nodeType="withEffect">
                                  <p:stCondLst>
                                    <p:cond delay="0"/>
                                  </p:stCondLst>
                                  <p:childTnLst>
                                    <p:set>
                                      <p:cBhvr>
                                        <p:cTn id="110" dur="1" fill="hold">
                                          <p:stCondLst>
                                            <p:cond delay="0"/>
                                          </p:stCondLst>
                                        </p:cTn>
                                        <p:tgtEl>
                                          <p:spTgt spid="177"/>
                                        </p:tgtEl>
                                        <p:attrNameLst>
                                          <p:attrName>style.visibility</p:attrName>
                                        </p:attrNameLst>
                                      </p:cBhvr>
                                      <p:to>
                                        <p:strVal val="visible"/>
                                      </p:to>
                                    </p:set>
                                    <p:animEffect transition="in" filter="fade">
                                      <p:cBhvr>
                                        <p:cTn id="111" dur="500"/>
                                        <p:tgtEl>
                                          <p:spTgt spid="17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73"/>
                                        </p:tgtEl>
                                        <p:attrNameLst>
                                          <p:attrName>style.visibility</p:attrName>
                                        </p:attrNameLst>
                                      </p:cBhvr>
                                      <p:to>
                                        <p:strVal val="visible"/>
                                      </p:to>
                                    </p:set>
                                    <p:animEffect transition="in" filter="fade">
                                      <p:cBhvr>
                                        <p:cTn id="114" dur="500"/>
                                        <p:tgtEl>
                                          <p:spTgt spid="173"/>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
                                            <p:txEl>
                                              <p:pRg st="6" end="6"/>
                                            </p:txEl>
                                          </p:spTgt>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8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80"/>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9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9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85"/>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88"/>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86"/>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81"/>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82"/>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8">
                                            <p:txEl>
                                              <p:pRg st="7" end="7"/>
                                            </p:txEl>
                                          </p:spTgt>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6" grpId="0" animBg="1"/>
      <p:bldP spid="148" grpId="0" animBg="1"/>
      <p:bldP spid="149" grpId="0" animBg="1"/>
      <p:bldP spid="153" grpId="0" animBg="1"/>
      <p:bldP spid="155" grpId="0" animBg="1"/>
      <p:bldP spid="157" grpId="0" animBg="1"/>
      <p:bldP spid="158" grpId="0" animBg="1"/>
      <p:bldP spid="162" grpId="0" animBg="1"/>
      <p:bldP spid="166" grpId="0" animBg="1"/>
      <p:bldP spid="170" grpId="0" animBg="1"/>
      <p:bldP spid="171" grpId="0" animBg="1"/>
      <p:bldP spid="173" grpId="0" animBg="1"/>
      <p:bldP spid="174" grpId="0" animBg="1"/>
      <p:bldP spid="178" grpId="0" animBg="1"/>
      <p:bldP spid="180" grpId="0" animBg="1"/>
      <p:bldP spid="182" grpId="0" animBg="1"/>
      <p:bldP spid="183" grpId="0" animBg="1"/>
      <p:bldP spid="187" grpId="0" animBg="1"/>
      <p:bldP spid="19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320496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GHASH Algorithm</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46C61B24-46B7-404F-864F-800874E14D95}"/>
                  </a:ext>
                </a:extLst>
              </p:cNvPr>
              <p:cNvSpPr txBox="1"/>
              <p:nvPr/>
            </p:nvSpPr>
            <p:spPr>
              <a:xfrm>
                <a:off x="804191" y="1273372"/>
                <a:ext cx="10793449" cy="1525418"/>
              </a:xfrm>
              <a:prstGeom prst="rect">
                <a:avLst/>
              </a:prstGeom>
              <a:noFill/>
            </p:spPr>
            <p:txBody>
              <a:bodyPr wrap="square" rtlCol="0">
                <a:spAutoFit/>
              </a:bodyPr>
              <a:lstStyle/>
              <a:p>
                <a:pPr marL="342900" lvl="0" indent="-342900" algn="just">
                  <a:lnSpc>
                    <a:spcPct val="150000"/>
                  </a:lnSpc>
                  <a:buFont typeface="+mj-lt"/>
                  <a:buAutoNum type="arabicPeriod"/>
                </a:pPr>
                <a:r>
                  <a:rPr lang="en-US" altLang="zh-TW" sz="1600" kern="100" dirty="0">
                    <a:latin typeface="Times New Roman" panose="02020603050405020304" pitchFamily="18" charset="0"/>
                    <a:ea typeface="Cambria Math" panose="02040503050406030204" pitchFamily="18" charset="0"/>
                    <a:cs typeface="Times New Roman" panose="02020603050405020304" pitchFamily="18" charset="0"/>
                  </a:rPr>
                  <a:t>Let </a:t>
                </a:r>
                <a14:m>
                  <m:oMath xmlns:m="http://schemas.openxmlformats.org/officeDocument/2006/math">
                    <m:sSub>
                      <m:sSubPr>
                        <m:ctrlPr>
                          <a:rPr lang="en-US" altLang="zh-TW" sz="1600" i="1" kern="100"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b="0" i="1" kern="100" dirty="0" smtClean="0">
                            <a:latin typeface="Cambria Math" panose="02040503050406030204" pitchFamily="18" charset="0"/>
                            <a:ea typeface="Cambria Math" panose="02040503050406030204" pitchFamily="18" charset="0"/>
                            <a:cs typeface="Times New Roman" panose="02020603050405020304" pitchFamily="18" charset="0"/>
                          </a:rPr>
                          <m:t>𝑋</m:t>
                        </m:r>
                      </m:e>
                      <m:sub>
                        <m:r>
                          <a:rPr lang="en-US" altLang="zh-TW" sz="1600" b="0" i="1" kern="100"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1600" b="0" i="1" kern="100"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𝑋</m:t>
                        </m:r>
                      </m:e>
                      <m:sub>
                        <m:r>
                          <a:rPr lang="en-US" altLang="zh-TW" sz="1600" b="0" i="1" kern="100" dirty="0"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1600" b="0" i="1" kern="100" dirty="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𝑋</m:t>
                        </m:r>
                      </m:e>
                      <m:sub>
                        <m:r>
                          <a:rPr lang="en-US" altLang="zh-TW" sz="1600" b="0" i="1" kern="100" dirty="0" smtClean="0">
                            <a:latin typeface="Cambria Math" panose="02040503050406030204" pitchFamily="18" charset="0"/>
                            <a:ea typeface="Cambria Math" panose="02040503050406030204" pitchFamily="18" charset="0"/>
                            <a:cs typeface="Times New Roman" panose="02020603050405020304" pitchFamily="18" charset="0"/>
                          </a:rPr>
                          <m:t>𝑚</m:t>
                        </m:r>
                        <m:r>
                          <a:rPr lang="en-US" altLang="zh-TW" sz="1600" b="0" i="1" kern="100"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1600" b="0" i="1" kern="100"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i="1" kern="100" dirty="0">
                            <a:latin typeface="Cambria Math" panose="02040503050406030204" pitchFamily="18" charset="0"/>
                            <a:ea typeface="Cambria Math" panose="02040503050406030204" pitchFamily="18" charset="0"/>
                            <a:cs typeface="Times New Roman" panose="02020603050405020304" pitchFamily="18" charset="0"/>
                          </a:rPr>
                          <m:t>𝑋</m:t>
                        </m:r>
                      </m:e>
                      <m:sub>
                        <m:r>
                          <a:rPr lang="en-US" altLang="zh-TW" sz="1600" b="0" i="1" kern="100" dirty="0" smtClean="0">
                            <a:latin typeface="Cambria Math" panose="02040503050406030204" pitchFamily="18" charset="0"/>
                            <a:ea typeface="Cambria Math" panose="02040503050406030204" pitchFamily="18" charset="0"/>
                            <a:cs typeface="Times New Roman" panose="02020603050405020304" pitchFamily="18" charset="0"/>
                          </a:rPr>
                          <m:t>𝑚</m:t>
                        </m:r>
                      </m:sub>
                    </m:sSub>
                  </m:oMath>
                </a14:m>
                <a:r>
                  <a:rPr lang="en-US" altLang="zh-TW" sz="1600" kern="100" dirty="0">
                    <a:latin typeface="Times New Roman" panose="02020603050405020304" pitchFamily="18" charset="0"/>
                    <a:ea typeface="Cambria Math" panose="02040503050406030204" pitchFamily="18" charset="0"/>
                    <a:cs typeface="Times New Roman" panose="02020603050405020304" pitchFamily="18" charset="0"/>
                  </a:rPr>
                  <a:t> denote the unique sequence of blocks such that </a:t>
                </a:r>
                <a14:m>
                  <m:oMath xmlns:m="http://schemas.openxmlformats.org/officeDocument/2006/math">
                    <m:r>
                      <a:rPr lang="zh-TW" altLang="zh-TW" sz="1600" b="0" i="1" kern="10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sz="1600" b="0" i="1" kern="100" smtClean="0">
                        <a:latin typeface="Cambria Math" panose="02040503050406030204" pitchFamily="18" charset="0"/>
                        <a:ea typeface="Cambria Math" panose="02040503050406030204" pitchFamily="18" charset="0"/>
                        <a:cs typeface="Times New Roman" panose="02020603050405020304" pitchFamily="18" charset="0"/>
                      </a:rPr>
                      <m:t>𝑋</m:t>
                    </m:r>
                    <m:r>
                      <a:rPr lang="en-US" altLang="zh-TW" sz="1600" b="0" i="1" kern="10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𝑋</m:t>
                        </m:r>
                      </m:e>
                      <m: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𝑋</m:t>
                        </m:r>
                      </m:e>
                      <m: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2</m:t>
                        </m:r>
                      </m:sub>
                    </m:s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𝑋</m:t>
                        </m:r>
                      </m:e>
                      <m: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𝑚</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600" i="1" kern="1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b="0" i="1" kern="100" smtClean="0">
                            <a:latin typeface="Cambria Math" panose="02040503050406030204" pitchFamily="18" charset="0"/>
                            <a:ea typeface="Cambria Math" panose="02040503050406030204" pitchFamily="18" charset="0"/>
                            <a:cs typeface="Times New Roman" panose="02020603050405020304" pitchFamily="18" charset="0"/>
                          </a:rPr>
                          <m:t>𝑋</m:t>
                        </m:r>
                      </m:e>
                      <m: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𝑚</m:t>
                        </m:r>
                      </m:sub>
                    </m:sSub>
                  </m:oMath>
                </a14:m>
                <a:endPar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lgn="just">
                  <a:lnSpc>
                    <a:spcPct val="150000"/>
                  </a:lnSpc>
                  <a:buFont typeface="+mj-lt"/>
                  <a:buAutoNum type="arabicPeriod"/>
                </a:pPr>
                <a:r>
                  <a:rPr lang="en-US" altLang="zh-TW" sz="1600" b="0" kern="100" dirty="0">
                    <a:latin typeface="Times New Roman" panose="02020603050405020304" pitchFamily="18" charset="0"/>
                    <a:ea typeface="Cambria Math" panose="02040503050406030204" pitchFamily="18" charset="0"/>
                    <a:cs typeface="Times New Roman" panose="02020603050405020304" pitchFamily="18" charset="0"/>
                  </a:rPr>
                  <a:t>Let</a:t>
                </a:r>
                <a14:m>
                  <m:oMath xmlns:m="http://schemas.openxmlformats.org/officeDocument/2006/math">
                    <m:r>
                      <a:rPr lang="zh-TW" altLang="zh-TW" sz="1600" b="0" i="1" kern="10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0</m:t>
                        </m:r>
                      </m:sub>
                    </m:s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0</m:t>
                        </m:r>
                      </m:e>
                      <m:sup>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128</m:t>
                        </m:r>
                      </m:sup>
                    </m:sSup>
                  </m:oMath>
                </a14:m>
                <a:endParaRPr lang="en-US" altLang="zh-TW" sz="1600" i="1" kern="100" dirty="0">
                  <a:latin typeface="Cambria Math" panose="02040503050406030204" pitchFamily="18" charset="0"/>
                  <a:ea typeface="標楷體" panose="03000509000000000000" pitchFamily="65" charset="-120"/>
                  <a:cs typeface="Times New Roman" panose="02020603050405020304" pitchFamily="18" charset="0"/>
                </a:endParaRPr>
              </a:p>
              <a:p>
                <a:pPr marL="342900" indent="-342900" algn="just">
                  <a:lnSpc>
                    <a:spcPct val="150000"/>
                  </a:lnSpc>
                  <a:buFont typeface="+mj-lt"/>
                  <a:buAutoNum type="arabicPeriod"/>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For</a:t>
                </a:r>
                <a:r>
                  <a:rPr lang="zh-TW" altLang="en-US" sz="1600" kern="100" dirty="0">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=1, …, </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𝑚</m:t>
                    </m:r>
                  </m:oMath>
                </a14:m>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 </a:t>
                </a:r>
                <a14:m>
                  <m:oMath xmlns:m="http://schemas.openxmlformats.org/officeDocument/2006/math">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𝑖</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 </m:t>
                        </m:r>
                        <m:nary>
                          <m:naryPr>
                            <m:chr m:val="⨁"/>
                            <m:subHide m:val="on"/>
                            <m:supHide m:val="on"/>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naryPr>
                          <m:sub/>
                          <m:sup/>
                          <m:e>
                            <m:r>
                              <a:rPr lang="en-US" altLang="zh-TW" sz="1600" b="0" i="1" kern="10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zh-TW" altLang="zh-TW"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𝑋</m:t>
                                </m:r>
                              </m:e>
                              <m:sub>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𝑖</m:t>
                                </m:r>
                              </m:sub>
                            </m:sSub>
                          </m:e>
                        </m:nary>
                      </m:e>
                    </m:d>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𝐻</m:t>
                    </m:r>
                    <m:r>
                      <a:rPr lang="en-US" altLang="zh-TW" sz="1600" b="0" i="1" kern="100" smtClean="0">
                        <a:latin typeface="Cambria Math" panose="02040503050406030204" pitchFamily="18" charset="0"/>
                        <a:ea typeface="標楷體" panose="03000509000000000000" pitchFamily="65" charset="-120"/>
                        <a:cs typeface="Times New Roman" panose="02020603050405020304" pitchFamily="18" charset="0"/>
                      </a:rPr>
                      <m:t> </m:t>
                    </m:r>
                  </m:oMath>
                </a14:m>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a:t>
                </a:r>
              </a:p>
              <a:p>
                <a:pPr marL="342900" indent="-342900" algn="just">
                  <a:lnSpc>
                    <a:spcPct val="150000"/>
                  </a:lnSpc>
                  <a:buFont typeface="+mj-lt"/>
                  <a:buAutoNum type="arabicPeriod"/>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Return </a:t>
                </a:r>
                <a14:m>
                  <m:oMath xmlns:m="http://schemas.openxmlformats.org/officeDocument/2006/math">
                    <m:sSub>
                      <m:sSubPr>
                        <m:ctrlPr>
                          <a:rPr lang="en-US" altLang="zh-TW" sz="1600" i="1" kern="100" dirty="0" smtClean="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1600" b="0" i="1" kern="100" dirty="0" smtClean="0">
                            <a:latin typeface="Cambria Math" panose="02040503050406030204" pitchFamily="18" charset="0"/>
                            <a:ea typeface="標楷體" panose="03000509000000000000" pitchFamily="65" charset="-120"/>
                            <a:cs typeface="Times New Roman" panose="02020603050405020304" pitchFamily="18" charset="0"/>
                          </a:rPr>
                          <m:t>𝑌</m:t>
                        </m:r>
                      </m:e>
                      <m:sub>
                        <m:r>
                          <a:rPr lang="en-US" altLang="zh-TW" sz="1600" b="0" i="1" kern="100" dirty="0" smtClean="0">
                            <a:latin typeface="Cambria Math" panose="02040503050406030204" pitchFamily="18" charset="0"/>
                            <a:ea typeface="標楷體" panose="03000509000000000000" pitchFamily="65" charset="-120"/>
                            <a:cs typeface="Times New Roman" panose="02020603050405020304" pitchFamily="18" charset="0"/>
                          </a:rPr>
                          <m:t>𝑚</m:t>
                        </m:r>
                      </m:sub>
                    </m:sSub>
                  </m:oMath>
                </a14:m>
                <a:endParaRPr lang="zh-TW" altLang="zh-TW" sz="1600"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46C61B24-46B7-404F-864F-800874E14D95}"/>
                  </a:ext>
                </a:extLst>
              </p:cNvPr>
              <p:cNvSpPr txBox="1">
                <a:spLocks noRot="1" noChangeAspect="1" noMove="1" noResize="1" noEditPoints="1" noAdjustHandles="1" noChangeArrowheads="1" noChangeShapeType="1" noTextEdit="1"/>
              </p:cNvSpPr>
              <p:nvPr/>
            </p:nvSpPr>
            <p:spPr>
              <a:xfrm>
                <a:off x="804191" y="1273372"/>
                <a:ext cx="10793449" cy="1525418"/>
              </a:xfrm>
              <a:prstGeom prst="rect">
                <a:avLst/>
              </a:prstGeom>
              <a:blipFill>
                <a:blip r:embed="rId3"/>
                <a:stretch>
                  <a:fillRect l="-226" b="-6000"/>
                </a:stretch>
              </a:blipFill>
            </p:spPr>
            <p:txBody>
              <a:bodyPr/>
              <a:lstStyle/>
              <a:p>
                <a:r>
                  <a:rPr lang="zh-TW" altLang="en-US">
                    <a:noFill/>
                  </a:rPr>
                  <a:t> </a:t>
                </a:r>
              </a:p>
            </p:txBody>
          </p:sp>
        </mc:Fallback>
      </mc:AlternateContent>
      <p:grpSp>
        <p:nvGrpSpPr>
          <p:cNvPr id="14" name="群組 13">
            <a:extLst>
              <a:ext uri="{FF2B5EF4-FFF2-40B4-BE49-F238E27FC236}">
                <a16:creationId xmlns:a16="http://schemas.microsoft.com/office/drawing/2014/main" id="{26820D61-5DF6-43F1-9901-D9CC35E70974}"/>
              </a:ext>
            </a:extLst>
          </p:cNvPr>
          <p:cNvGrpSpPr/>
          <p:nvPr/>
        </p:nvGrpSpPr>
        <p:grpSpPr>
          <a:xfrm>
            <a:off x="5769497" y="3696616"/>
            <a:ext cx="180000" cy="180000"/>
            <a:chOff x="2889590" y="8733813"/>
            <a:chExt cx="360000" cy="360000"/>
          </a:xfrm>
        </p:grpSpPr>
        <p:sp>
          <p:nvSpPr>
            <p:cNvPr id="51" name="橢圓 50">
              <a:extLst>
                <a:ext uri="{FF2B5EF4-FFF2-40B4-BE49-F238E27FC236}">
                  <a16:creationId xmlns:a16="http://schemas.microsoft.com/office/drawing/2014/main" id="{BBC29CCF-03E9-4A2B-BBFE-565C71E4A2B9}"/>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latin typeface="Times New Roman" panose="02020603050405020304" pitchFamily="18" charset="0"/>
                <a:cs typeface="Times New Roman" panose="02020603050405020304" pitchFamily="18" charset="0"/>
              </a:endParaRPr>
            </a:p>
          </p:txBody>
        </p:sp>
        <p:cxnSp>
          <p:nvCxnSpPr>
            <p:cNvPr id="52" name="直線接點 51">
              <a:extLst>
                <a:ext uri="{FF2B5EF4-FFF2-40B4-BE49-F238E27FC236}">
                  <a16:creationId xmlns:a16="http://schemas.microsoft.com/office/drawing/2014/main" id="{63F33171-DED9-4566-89D1-505A6E157747}"/>
                </a:ext>
              </a:extLst>
            </p:cNvPr>
            <p:cNvCxnSpPr>
              <a:cxnSpLocks/>
              <a:stCxn id="51" idx="0"/>
              <a:endCxn id="51"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07D2E61E-B218-4FF4-A750-30874073C046}"/>
                </a:ext>
              </a:extLst>
            </p:cNvPr>
            <p:cNvCxnSpPr>
              <a:cxnSpLocks/>
              <a:stCxn id="51" idx="2"/>
              <a:endCxn id="51"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0B2BFA42-A327-4F2A-9C08-85FB096F1513}"/>
                  </a:ext>
                </a:extLst>
              </p:cNvPr>
              <p:cNvSpPr txBox="1"/>
              <p:nvPr/>
            </p:nvSpPr>
            <p:spPr>
              <a:xfrm>
                <a:off x="5689778" y="4590837"/>
                <a:ext cx="340927"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Y</m:t>
                          </m:r>
                        </m:e>
                        <m:sub>
                          <m:r>
                            <a:rPr lang="en-US" altLang="zh-TW" sz="1000" b="0" i="0" dirty="0" smtClean="0">
                              <a:latin typeface="Cambria Math" panose="02040503050406030204" pitchFamily="18" charset="0"/>
                              <a:cs typeface="Times New Roman" panose="02020603050405020304" pitchFamily="18" charset="0"/>
                            </a:rPr>
                            <m:t>2</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0B2BFA42-A327-4F2A-9C08-85FB096F1513}"/>
                  </a:ext>
                </a:extLst>
              </p:cNvPr>
              <p:cNvSpPr txBox="1">
                <a:spLocks noRot="1" noChangeAspect="1" noMove="1" noResize="1" noEditPoints="1" noAdjustHandles="1" noChangeArrowheads="1" noChangeShapeType="1" noTextEdit="1"/>
              </p:cNvSpPr>
              <p:nvPr/>
            </p:nvSpPr>
            <p:spPr>
              <a:xfrm>
                <a:off x="5689778" y="4590837"/>
                <a:ext cx="340927" cy="246221"/>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EA00E709-A6ED-4415-8E25-45F6432AD784}"/>
                  </a:ext>
                </a:extLst>
              </p:cNvPr>
              <p:cNvSpPr txBox="1"/>
              <p:nvPr/>
            </p:nvSpPr>
            <p:spPr>
              <a:xfrm>
                <a:off x="5682680" y="3235644"/>
                <a:ext cx="354071"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X</m:t>
                          </m:r>
                        </m:e>
                        <m:sub>
                          <m:r>
                            <a:rPr lang="en-US" altLang="zh-TW" sz="1000" b="0" i="0" dirty="0" smtClean="0">
                              <a:latin typeface="Cambria Math" panose="02040503050406030204" pitchFamily="18" charset="0"/>
                              <a:cs typeface="Times New Roman" panose="02020603050405020304" pitchFamily="18" charset="0"/>
                            </a:rPr>
                            <m:t>2</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9" name="文字方塊 18">
                <a:extLst>
                  <a:ext uri="{FF2B5EF4-FFF2-40B4-BE49-F238E27FC236}">
                    <a16:creationId xmlns:a16="http://schemas.microsoft.com/office/drawing/2014/main" id="{EA00E709-A6ED-4415-8E25-45F6432AD784}"/>
                  </a:ext>
                </a:extLst>
              </p:cNvPr>
              <p:cNvSpPr txBox="1">
                <a:spLocks noRot="1" noChangeAspect="1" noMove="1" noResize="1" noEditPoints="1" noAdjustHandles="1" noChangeArrowheads="1" noChangeShapeType="1" noTextEdit="1"/>
              </p:cNvSpPr>
              <p:nvPr/>
            </p:nvSpPr>
            <p:spPr>
              <a:xfrm>
                <a:off x="5682680" y="3235644"/>
                <a:ext cx="354071" cy="246221"/>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p:cxnSp>
        <p:nvCxnSpPr>
          <p:cNvPr id="20" name="直線單箭頭接點 19">
            <a:extLst>
              <a:ext uri="{FF2B5EF4-FFF2-40B4-BE49-F238E27FC236}">
                <a16:creationId xmlns:a16="http://schemas.microsoft.com/office/drawing/2014/main" id="{30D02992-F095-4504-BFE3-A72D6C882B5C}"/>
              </a:ext>
            </a:extLst>
          </p:cNvPr>
          <p:cNvCxnSpPr>
            <a:cxnSpLocks/>
            <a:stCxn id="19" idx="2"/>
            <a:endCxn id="51" idx="0"/>
          </p:cNvCxnSpPr>
          <p:nvPr/>
        </p:nvCxnSpPr>
        <p:spPr>
          <a:xfrm flipH="1">
            <a:off x="5859497" y="3481865"/>
            <a:ext cx="219" cy="2147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B1185738-A97A-4772-B383-8FF694F4BB1C}"/>
                  </a:ext>
                </a:extLst>
              </p:cNvPr>
              <p:cNvSpPr txBox="1"/>
              <p:nvPr/>
            </p:nvSpPr>
            <p:spPr>
              <a:xfrm>
                <a:off x="5679386" y="4092616"/>
                <a:ext cx="360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US" altLang="zh-TW" sz="1000" i="0"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TW" sz="1000" i="0" dirty="0">
                          <a:latin typeface="Cambria Math" panose="02040503050406030204" pitchFamily="18" charset="0"/>
                          <a:ea typeface="Cambria Math" panose="02040503050406030204" pitchFamily="18" charset="0"/>
                          <a:cs typeface="Times New Roman" panose="02020603050405020304" pitchFamily="18" charset="0"/>
                        </a:rPr>
                        <m:t>H</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1" name="文字方塊 20">
                <a:extLst>
                  <a:ext uri="{FF2B5EF4-FFF2-40B4-BE49-F238E27FC236}">
                    <a16:creationId xmlns:a16="http://schemas.microsoft.com/office/drawing/2014/main" id="{B1185738-A97A-4772-B383-8FF694F4BB1C}"/>
                  </a:ext>
                </a:extLst>
              </p:cNvPr>
              <p:cNvSpPr txBox="1">
                <a:spLocks noRot="1" noChangeAspect="1" noMove="1" noResize="1" noEditPoints="1" noAdjustHandles="1" noChangeArrowheads="1" noChangeShapeType="1" noTextEdit="1"/>
              </p:cNvSpPr>
              <p:nvPr/>
            </p:nvSpPr>
            <p:spPr>
              <a:xfrm>
                <a:off x="5679386" y="4092616"/>
                <a:ext cx="360000" cy="246221"/>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p:cxnSp>
        <p:nvCxnSpPr>
          <p:cNvPr id="22" name="直線單箭頭接點 21">
            <a:extLst>
              <a:ext uri="{FF2B5EF4-FFF2-40B4-BE49-F238E27FC236}">
                <a16:creationId xmlns:a16="http://schemas.microsoft.com/office/drawing/2014/main" id="{241734FA-7B14-4B74-BD76-487AAD8B7410}"/>
              </a:ext>
            </a:extLst>
          </p:cNvPr>
          <p:cNvCxnSpPr>
            <a:cxnSpLocks/>
            <a:stCxn id="51" idx="4"/>
            <a:endCxn id="21" idx="0"/>
          </p:cNvCxnSpPr>
          <p:nvPr/>
        </p:nvCxnSpPr>
        <p:spPr>
          <a:xfrm flipH="1">
            <a:off x="5859386" y="3876616"/>
            <a:ext cx="111" cy="216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56F9B030-2DA0-43E7-8ADC-D89F2146238E}"/>
              </a:ext>
            </a:extLst>
          </p:cNvPr>
          <p:cNvCxnSpPr>
            <a:cxnSpLocks/>
            <a:stCxn id="21" idx="2"/>
            <a:endCxn id="16" idx="0"/>
          </p:cNvCxnSpPr>
          <p:nvPr/>
        </p:nvCxnSpPr>
        <p:spPr>
          <a:xfrm>
            <a:off x="5859386" y="4338837"/>
            <a:ext cx="856" cy="252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4070F3A7-645E-4253-9B22-1C3D25888F8E}"/>
                  </a:ext>
                </a:extLst>
              </p:cNvPr>
              <p:cNvSpPr txBox="1"/>
              <p:nvPr/>
            </p:nvSpPr>
            <p:spPr>
              <a:xfrm>
                <a:off x="4825688" y="4590837"/>
                <a:ext cx="337978"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Y</m:t>
                          </m:r>
                        </m:e>
                        <m:sub>
                          <m:r>
                            <a:rPr lang="en-US" altLang="zh-TW" sz="1000" b="0" i="0" dirty="0" smtClean="0">
                              <a:latin typeface="Cambria Math" panose="02040503050406030204" pitchFamily="18" charset="0"/>
                              <a:cs typeface="Times New Roman" panose="02020603050405020304" pitchFamily="18" charset="0"/>
                            </a:rPr>
                            <m:t>1</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4" name="文字方塊 23">
                <a:extLst>
                  <a:ext uri="{FF2B5EF4-FFF2-40B4-BE49-F238E27FC236}">
                    <a16:creationId xmlns:a16="http://schemas.microsoft.com/office/drawing/2014/main" id="{4070F3A7-645E-4253-9B22-1C3D25888F8E}"/>
                  </a:ext>
                </a:extLst>
              </p:cNvPr>
              <p:cNvSpPr txBox="1">
                <a:spLocks noRot="1" noChangeAspect="1" noMove="1" noResize="1" noEditPoints="1" noAdjustHandles="1" noChangeArrowheads="1" noChangeShapeType="1" noTextEdit="1"/>
              </p:cNvSpPr>
              <p:nvPr/>
            </p:nvSpPr>
            <p:spPr>
              <a:xfrm>
                <a:off x="4825688" y="4590837"/>
                <a:ext cx="337978" cy="246221"/>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84FA81DB-9B27-4F93-B28E-C783BCF2E9B8}"/>
                  </a:ext>
                </a:extLst>
              </p:cNvPr>
              <p:cNvSpPr txBox="1"/>
              <p:nvPr/>
            </p:nvSpPr>
            <p:spPr>
              <a:xfrm>
                <a:off x="4818590" y="3235644"/>
                <a:ext cx="351122"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X</m:t>
                          </m:r>
                        </m:e>
                        <m:sub>
                          <m:r>
                            <a:rPr lang="en-US" altLang="zh-TW" sz="1000" b="0" i="0" dirty="0" smtClean="0">
                              <a:latin typeface="Cambria Math" panose="02040503050406030204" pitchFamily="18" charset="0"/>
                              <a:cs typeface="Times New Roman" panose="02020603050405020304" pitchFamily="18" charset="0"/>
                            </a:rPr>
                            <m:t>1</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5" name="文字方塊 24">
                <a:extLst>
                  <a:ext uri="{FF2B5EF4-FFF2-40B4-BE49-F238E27FC236}">
                    <a16:creationId xmlns:a16="http://schemas.microsoft.com/office/drawing/2014/main" id="{84FA81DB-9B27-4F93-B28E-C783BCF2E9B8}"/>
                  </a:ext>
                </a:extLst>
              </p:cNvPr>
              <p:cNvSpPr txBox="1">
                <a:spLocks noRot="1" noChangeAspect="1" noMove="1" noResize="1" noEditPoints="1" noAdjustHandles="1" noChangeArrowheads="1" noChangeShapeType="1" noTextEdit="1"/>
              </p:cNvSpPr>
              <p:nvPr/>
            </p:nvSpPr>
            <p:spPr>
              <a:xfrm>
                <a:off x="4818590" y="3235644"/>
                <a:ext cx="351122" cy="246221"/>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p:cxnSp>
        <p:nvCxnSpPr>
          <p:cNvPr id="28" name="直線單箭頭接點 27">
            <a:extLst>
              <a:ext uri="{FF2B5EF4-FFF2-40B4-BE49-F238E27FC236}">
                <a16:creationId xmlns:a16="http://schemas.microsoft.com/office/drawing/2014/main" id="{01B71BF9-60DE-4023-AAB3-3C01A71BD961}"/>
              </a:ext>
            </a:extLst>
          </p:cNvPr>
          <p:cNvCxnSpPr>
            <a:cxnSpLocks/>
            <a:stCxn id="25" idx="2"/>
            <a:endCxn id="29" idx="0"/>
          </p:cNvCxnSpPr>
          <p:nvPr/>
        </p:nvCxnSpPr>
        <p:spPr>
          <a:xfrm flipH="1">
            <a:off x="4993822" y="3481865"/>
            <a:ext cx="329" cy="6107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EBBE6E12-E71C-49BA-8D99-9087D3ACC0BF}"/>
                  </a:ext>
                </a:extLst>
              </p:cNvPr>
              <p:cNvSpPr txBox="1"/>
              <p:nvPr/>
            </p:nvSpPr>
            <p:spPr>
              <a:xfrm>
                <a:off x="4813822" y="4092616"/>
                <a:ext cx="360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US" altLang="zh-TW" sz="1000" i="0"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TW" sz="1000" i="0" dirty="0">
                          <a:latin typeface="Cambria Math" panose="02040503050406030204" pitchFamily="18" charset="0"/>
                          <a:ea typeface="Cambria Math" panose="02040503050406030204" pitchFamily="18" charset="0"/>
                          <a:cs typeface="Times New Roman" panose="02020603050405020304" pitchFamily="18" charset="0"/>
                        </a:rPr>
                        <m:t>H</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9" name="文字方塊 28">
                <a:extLst>
                  <a:ext uri="{FF2B5EF4-FFF2-40B4-BE49-F238E27FC236}">
                    <a16:creationId xmlns:a16="http://schemas.microsoft.com/office/drawing/2014/main" id="{EBBE6E12-E71C-49BA-8D99-9087D3ACC0BF}"/>
                  </a:ext>
                </a:extLst>
              </p:cNvPr>
              <p:cNvSpPr txBox="1">
                <a:spLocks noRot="1" noChangeAspect="1" noMove="1" noResize="1" noEditPoints="1" noAdjustHandles="1" noChangeArrowheads="1" noChangeShapeType="1" noTextEdit="1"/>
              </p:cNvSpPr>
              <p:nvPr/>
            </p:nvSpPr>
            <p:spPr>
              <a:xfrm>
                <a:off x="4813822" y="4092616"/>
                <a:ext cx="360000" cy="246221"/>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p:cxnSp>
        <p:nvCxnSpPr>
          <p:cNvPr id="30" name="直線單箭頭接點 29">
            <a:extLst>
              <a:ext uri="{FF2B5EF4-FFF2-40B4-BE49-F238E27FC236}">
                <a16:creationId xmlns:a16="http://schemas.microsoft.com/office/drawing/2014/main" id="{6FF32733-C1CF-4D34-995D-6490F61D184F}"/>
              </a:ext>
            </a:extLst>
          </p:cNvPr>
          <p:cNvCxnSpPr>
            <a:cxnSpLocks/>
            <a:stCxn id="29" idx="2"/>
            <a:endCxn id="24" idx="0"/>
          </p:cNvCxnSpPr>
          <p:nvPr/>
        </p:nvCxnSpPr>
        <p:spPr>
          <a:xfrm>
            <a:off x="4993822" y="4338837"/>
            <a:ext cx="855" cy="252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接點: 肘形 30">
            <a:extLst>
              <a:ext uri="{FF2B5EF4-FFF2-40B4-BE49-F238E27FC236}">
                <a16:creationId xmlns:a16="http://schemas.microsoft.com/office/drawing/2014/main" id="{23EF9EC9-EBB0-44B2-A25D-30C3B7590EB9}"/>
              </a:ext>
            </a:extLst>
          </p:cNvPr>
          <p:cNvCxnSpPr>
            <a:cxnSpLocks/>
            <a:stCxn id="24" idx="3"/>
            <a:endCxn id="51" idx="2"/>
          </p:cNvCxnSpPr>
          <p:nvPr/>
        </p:nvCxnSpPr>
        <p:spPr>
          <a:xfrm flipV="1">
            <a:off x="5163666" y="3786616"/>
            <a:ext cx="605831" cy="927332"/>
          </a:xfrm>
          <a:prstGeom prst="bentConnector3">
            <a:avLst>
              <a:gd name="adj1" fmla="val 50000"/>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32" name="群組 31">
            <a:extLst>
              <a:ext uri="{FF2B5EF4-FFF2-40B4-BE49-F238E27FC236}">
                <a16:creationId xmlns:a16="http://schemas.microsoft.com/office/drawing/2014/main" id="{A7439F4C-99C8-45BE-845A-51E9A408141F}"/>
              </a:ext>
            </a:extLst>
          </p:cNvPr>
          <p:cNvGrpSpPr/>
          <p:nvPr/>
        </p:nvGrpSpPr>
        <p:grpSpPr>
          <a:xfrm>
            <a:off x="7102112" y="3696616"/>
            <a:ext cx="180000" cy="180000"/>
            <a:chOff x="2889590" y="8733813"/>
            <a:chExt cx="360000" cy="360000"/>
          </a:xfrm>
        </p:grpSpPr>
        <p:sp>
          <p:nvSpPr>
            <p:cNvPr id="48" name="橢圓 47">
              <a:extLst>
                <a:ext uri="{FF2B5EF4-FFF2-40B4-BE49-F238E27FC236}">
                  <a16:creationId xmlns:a16="http://schemas.microsoft.com/office/drawing/2014/main" id="{B6E85E52-40DD-49AD-9C53-5A1555E1ED71}"/>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latin typeface="Times New Roman" panose="02020603050405020304" pitchFamily="18" charset="0"/>
                <a:cs typeface="Times New Roman" panose="02020603050405020304" pitchFamily="18" charset="0"/>
              </a:endParaRPr>
            </a:p>
          </p:txBody>
        </p:sp>
        <p:cxnSp>
          <p:nvCxnSpPr>
            <p:cNvPr id="49" name="直線接點 48">
              <a:extLst>
                <a:ext uri="{FF2B5EF4-FFF2-40B4-BE49-F238E27FC236}">
                  <a16:creationId xmlns:a16="http://schemas.microsoft.com/office/drawing/2014/main" id="{39C33A93-3BED-426F-8F84-40D30BA5CC23}"/>
                </a:ext>
              </a:extLst>
            </p:cNvPr>
            <p:cNvCxnSpPr>
              <a:cxnSpLocks/>
              <a:stCxn id="48" idx="0"/>
              <a:endCxn id="48"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9C0D30A1-B489-4B7E-9396-2AC36649C5FB}"/>
                </a:ext>
              </a:extLst>
            </p:cNvPr>
            <p:cNvCxnSpPr>
              <a:cxnSpLocks/>
              <a:stCxn id="48" idx="2"/>
              <a:endCxn id="48"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7444BB06-E5E4-4641-BB78-6CE5AE10179B}"/>
                  </a:ext>
                </a:extLst>
              </p:cNvPr>
              <p:cNvSpPr txBox="1"/>
              <p:nvPr/>
            </p:nvSpPr>
            <p:spPr>
              <a:xfrm>
                <a:off x="7004458" y="4590837"/>
                <a:ext cx="372987"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Y</m:t>
                          </m:r>
                        </m:e>
                        <m:sub>
                          <m:r>
                            <a:rPr lang="en-US" altLang="zh-TW" sz="1000" b="0" i="1" dirty="0" smtClean="0">
                              <a:latin typeface="Cambria Math" panose="02040503050406030204" pitchFamily="18" charset="0"/>
                              <a:cs typeface="Times New Roman" panose="02020603050405020304" pitchFamily="18" charset="0"/>
                            </a:rPr>
                            <m:t>𝑚</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4" name="文字方塊 33">
                <a:extLst>
                  <a:ext uri="{FF2B5EF4-FFF2-40B4-BE49-F238E27FC236}">
                    <a16:creationId xmlns:a16="http://schemas.microsoft.com/office/drawing/2014/main" id="{7444BB06-E5E4-4641-BB78-6CE5AE10179B}"/>
                  </a:ext>
                </a:extLst>
              </p:cNvPr>
              <p:cNvSpPr txBox="1">
                <a:spLocks noRot="1" noChangeAspect="1" noMove="1" noResize="1" noEditPoints="1" noAdjustHandles="1" noChangeArrowheads="1" noChangeShapeType="1" noTextEdit="1"/>
              </p:cNvSpPr>
              <p:nvPr/>
            </p:nvSpPr>
            <p:spPr>
              <a:xfrm>
                <a:off x="7004458" y="4590837"/>
                <a:ext cx="372987" cy="246221"/>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B28208F3-B187-4604-92A2-30D8827DF5C7}"/>
                  </a:ext>
                </a:extLst>
              </p:cNvPr>
              <p:cNvSpPr txBox="1"/>
              <p:nvPr/>
            </p:nvSpPr>
            <p:spPr>
              <a:xfrm>
                <a:off x="6999265" y="3235644"/>
                <a:ext cx="386131" cy="24622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right"/>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a:latin typeface="Cambria Math" panose="02040503050406030204" pitchFamily="18" charset="0"/>
                              <a:cs typeface="Times New Roman" panose="02020603050405020304" pitchFamily="18" charset="0"/>
                            </a:rPr>
                            <m:t>X</m:t>
                          </m:r>
                        </m:e>
                        <m:sub>
                          <m:r>
                            <a:rPr lang="en-US" altLang="zh-TW" sz="1000" b="0" i="1" dirty="0" smtClean="0">
                              <a:latin typeface="Cambria Math" panose="02040503050406030204" pitchFamily="18" charset="0"/>
                              <a:cs typeface="Times New Roman" panose="02020603050405020304" pitchFamily="18" charset="0"/>
                            </a:rPr>
                            <m:t>𝑚</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5" name="文字方塊 34">
                <a:extLst>
                  <a:ext uri="{FF2B5EF4-FFF2-40B4-BE49-F238E27FC236}">
                    <a16:creationId xmlns:a16="http://schemas.microsoft.com/office/drawing/2014/main" id="{B28208F3-B187-4604-92A2-30D8827DF5C7}"/>
                  </a:ext>
                </a:extLst>
              </p:cNvPr>
              <p:cNvSpPr txBox="1">
                <a:spLocks noRot="1" noChangeAspect="1" noMove="1" noResize="1" noEditPoints="1" noAdjustHandles="1" noChangeArrowheads="1" noChangeShapeType="1" noTextEdit="1"/>
              </p:cNvSpPr>
              <p:nvPr/>
            </p:nvSpPr>
            <p:spPr>
              <a:xfrm>
                <a:off x="6999265" y="3235644"/>
                <a:ext cx="386131" cy="246221"/>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cxnSp>
        <p:nvCxnSpPr>
          <p:cNvPr id="38" name="直線單箭頭接點 37">
            <a:extLst>
              <a:ext uri="{FF2B5EF4-FFF2-40B4-BE49-F238E27FC236}">
                <a16:creationId xmlns:a16="http://schemas.microsoft.com/office/drawing/2014/main" id="{7E6FF7C0-484D-4F1D-9D81-15BAC4D3AB35}"/>
              </a:ext>
            </a:extLst>
          </p:cNvPr>
          <p:cNvCxnSpPr>
            <a:cxnSpLocks/>
            <a:stCxn id="35" idx="2"/>
            <a:endCxn id="48" idx="0"/>
          </p:cNvCxnSpPr>
          <p:nvPr/>
        </p:nvCxnSpPr>
        <p:spPr>
          <a:xfrm flipH="1">
            <a:off x="7192112" y="3481865"/>
            <a:ext cx="219" cy="2147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52AE38D5-2882-4A83-B426-89D70A187865}"/>
                  </a:ext>
                </a:extLst>
              </p:cNvPr>
              <p:cNvSpPr txBox="1"/>
              <p:nvPr/>
            </p:nvSpPr>
            <p:spPr>
              <a:xfrm>
                <a:off x="7012001" y="4092616"/>
                <a:ext cx="360000" cy="24622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US" altLang="zh-TW" sz="1000" i="0"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TW" sz="1000" i="0" dirty="0">
                          <a:latin typeface="Cambria Math" panose="02040503050406030204" pitchFamily="18" charset="0"/>
                          <a:ea typeface="Cambria Math" panose="02040503050406030204" pitchFamily="18" charset="0"/>
                          <a:cs typeface="Times New Roman" panose="02020603050405020304" pitchFamily="18" charset="0"/>
                        </a:rPr>
                        <m:t>H</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9" name="文字方塊 38">
                <a:extLst>
                  <a:ext uri="{FF2B5EF4-FFF2-40B4-BE49-F238E27FC236}">
                    <a16:creationId xmlns:a16="http://schemas.microsoft.com/office/drawing/2014/main" id="{52AE38D5-2882-4A83-B426-89D70A187865}"/>
                  </a:ext>
                </a:extLst>
              </p:cNvPr>
              <p:cNvSpPr txBox="1">
                <a:spLocks noRot="1" noChangeAspect="1" noMove="1" noResize="1" noEditPoints="1" noAdjustHandles="1" noChangeArrowheads="1" noChangeShapeType="1" noTextEdit="1"/>
              </p:cNvSpPr>
              <p:nvPr/>
            </p:nvSpPr>
            <p:spPr>
              <a:xfrm>
                <a:off x="7012001" y="4092616"/>
                <a:ext cx="360000" cy="246221"/>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p:cxnSp>
        <p:nvCxnSpPr>
          <p:cNvPr id="40" name="直線單箭頭接點 39">
            <a:extLst>
              <a:ext uri="{FF2B5EF4-FFF2-40B4-BE49-F238E27FC236}">
                <a16:creationId xmlns:a16="http://schemas.microsoft.com/office/drawing/2014/main" id="{09B38105-28CA-42CC-B0DC-BB1663360DDE}"/>
              </a:ext>
            </a:extLst>
          </p:cNvPr>
          <p:cNvCxnSpPr>
            <a:cxnSpLocks/>
            <a:stCxn id="48" idx="4"/>
            <a:endCxn id="39" idx="0"/>
          </p:cNvCxnSpPr>
          <p:nvPr/>
        </p:nvCxnSpPr>
        <p:spPr>
          <a:xfrm flipH="1">
            <a:off x="7192001" y="3876616"/>
            <a:ext cx="111" cy="216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720F8021-5866-44D7-984D-A99025FF7B87}"/>
              </a:ext>
            </a:extLst>
          </p:cNvPr>
          <p:cNvCxnSpPr>
            <a:cxnSpLocks/>
            <a:stCxn id="39" idx="2"/>
            <a:endCxn id="34" idx="0"/>
          </p:cNvCxnSpPr>
          <p:nvPr/>
        </p:nvCxnSpPr>
        <p:spPr>
          <a:xfrm flipH="1">
            <a:off x="7190952" y="4338837"/>
            <a:ext cx="1049" cy="252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接點: 肘形 41">
            <a:extLst>
              <a:ext uri="{FF2B5EF4-FFF2-40B4-BE49-F238E27FC236}">
                <a16:creationId xmlns:a16="http://schemas.microsoft.com/office/drawing/2014/main" id="{D3FB247D-859A-4BB4-A84D-52925F69B954}"/>
              </a:ext>
            </a:extLst>
          </p:cNvPr>
          <p:cNvCxnSpPr>
            <a:cxnSpLocks/>
            <a:endCxn id="48" idx="2"/>
          </p:cNvCxnSpPr>
          <p:nvPr/>
        </p:nvCxnSpPr>
        <p:spPr>
          <a:xfrm rot="5400000" flipH="1" flipV="1">
            <a:off x="6743375" y="3801424"/>
            <a:ext cx="373544" cy="343929"/>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接點: 肘形 42">
            <a:extLst>
              <a:ext uri="{FF2B5EF4-FFF2-40B4-BE49-F238E27FC236}">
                <a16:creationId xmlns:a16="http://schemas.microsoft.com/office/drawing/2014/main" id="{AF634E19-3170-4425-A8C2-6FB16168F375}"/>
              </a:ext>
            </a:extLst>
          </p:cNvPr>
          <p:cNvCxnSpPr>
            <a:cxnSpLocks/>
            <a:stCxn id="16" idx="3"/>
          </p:cNvCxnSpPr>
          <p:nvPr/>
        </p:nvCxnSpPr>
        <p:spPr>
          <a:xfrm flipV="1">
            <a:off x="6030705" y="4294306"/>
            <a:ext cx="259164" cy="419642"/>
          </a:xfrm>
          <a:prstGeom prst="bentConnector2">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44" name="群組 43">
            <a:extLst>
              <a:ext uri="{FF2B5EF4-FFF2-40B4-BE49-F238E27FC236}">
                <a16:creationId xmlns:a16="http://schemas.microsoft.com/office/drawing/2014/main" id="{5B5394B9-02D0-4307-A83E-5DA0BD47BA88}"/>
              </a:ext>
            </a:extLst>
          </p:cNvPr>
          <p:cNvGrpSpPr/>
          <p:nvPr/>
        </p:nvGrpSpPr>
        <p:grpSpPr>
          <a:xfrm rot="16200000">
            <a:off x="6507128" y="3296499"/>
            <a:ext cx="37789" cy="238499"/>
            <a:chOff x="3320809" y="4217642"/>
            <a:chExt cx="37789" cy="238499"/>
          </a:xfrm>
        </p:grpSpPr>
        <p:sp>
          <p:nvSpPr>
            <p:cNvPr id="45" name="橢圓 44">
              <a:extLst>
                <a:ext uri="{FF2B5EF4-FFF2-40B4-BE49-F238E27FC236}">
                  <a16:creationId xmlns:a16="http://schemas.microsoft.com/office/drawing/2014/main" id="{5CCDF382-8C3E-4EDE-A7C1-BE74AF646FA7}"/>
                </a:ext>
              </a:extLst>
            </p:cNvPr>
            <p:cNvSpPr/>
            <p:nvPr/>
          </p:nvSpPr>
          <p:spPr>
            <a:xfrm>
              <a:off x="3322598" y="4217642"/>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latin typeface="Times New Roman" panose="02020603050405020304" pitchFamily="18" charset="0"/>
                <a:cs typeface="Times New Roman" panose="02020603050405020304" pitchFamily="18" charset="0"/>
              </a:endParaRPr>
            </a:p>
          </p:txBody>
        </p:sp>
        <p:sp>
          <p:nvSpPr>
            <p:cNvPr id="46" name="橢圓 45">
              <a:extLst>
                <a:ext uri="{FF2B5EF4-FFF2-40B4-BE49-F238E27FC236}">
                  <a16:creationId xmlns:a16="http://schemas.microsoft.com/office/drawing/2014/main" id="{7B3BE9FD-D3EF-439C-9050-8F95BB25CB2C}"/>
                </a:ext>
              </a:extLst>
            </p:cNvPr>
            <p:cNvSpPr/>
            <p:nvPr/>
          </p:nvSpPr>
          <p:spPr>
            <a:xfrm>
              <a:off x="3320809" y="4318820"/>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dirty="0">
                <a:latin typeface="Times New Roman" panose="02020603050405020304" pitchFamily="18" charset="0"/>
                <a:cs typeface="Times New Roman" panose="02020603050405020304" pitchFamily="18" charset="0"/>
              </a:endParaRPr>
            </a:p>
          </p:txBody>
        </p:sp>
        <p:sp>
          <p:nvSpPr>
            <p:cNvPr id="47" name="橢圓 46">
              <a:extLst>
                <a:ext uri="{FF2B5EF4-FFF2-40B4-BE49-F238E27FC236}">
                  <a16:creationId xmlns:a16="http://schemas.microsoft.com/office/drawing/2014/main" id="{628157E2-DD04-4F17-BF6E-72C0777D9197}"/>
                </a:ext>
              </a:extLst>
            </p:cNvPr>
            <p:cNvSpPr/>
            <p:nvPr/>
          </p:nvSpPr>
          <p:spPr>
            <a:xfrm>
              <a:off x="3321055" y="4420141"/>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latin typeface="Times New Roman" panose="02020603050405020304" pitchFamily="18" charset="0"/>
                <a:cs typeface="Times New Roman" panose="02020603050405020304" pitchFamily="18" charset="0"/>
              </a:endParaRPr>
            </a:p>
          </p:txBody>
        </p:sp>
      </p:grpSp>
      <p:sp>
        <p:nvSpPr>
          <p:cNvPr id="54" name="文字方塊 53">
            <a:extLst>
              <a:ext uri="{FF2B5EF4-FFF2-40B4-BE49-F238E27FC236}">
                <a16:creationId xmlns:a16="http://schemas.microsoft.com/office/drawing/2014/main" id="{1D21A53C-B380-482E-9F0B-22A9DDF04B42}"/>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55" name="文字方塊 54">
            <a:extLst>
              <a:ext uri="{FF2B5EF4-FFF2-40B4-BE49-F238E27FC236}">
                <a16:creationId xmlns:a16="http://schemas.microsoft.com/office/drawing/2014/main" id="{7CB8DF91-DB9E-4196-95EC-6CBE3CF9C642}"/>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18</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9732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1" grpId="0" animBg="1"/>
      <p:bldP spid="24" grpId="0" animBg="1"/>
      <p:bldP spid="25" grpId="0" animBg="1"/>
      <p:bldP spid="29" grpId="0" animBg="1"/>
      <p:bldP spid="34" grpId="0" animBg="1"/>
      <p:bldP spid="35" grpId="0" animBg="1"/>
      <p:bldP spid="39"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4592677"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Design Analysis and Consideration </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03</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cxnSp>
        <p:nvCxnSpPr>
          <p:cNvPr id="59" name="接點: 肘形 58">
            <a:extLst>
              <a:ext uri="{FF2B5EF4-FFF2-40B4-BE49-F238E27FC236}">
                <a16:creationId xmlns:a16="http://schemas.microsoft.com/office/drawing/2014/main" id="{D7DD71EC-915C-4B2D-AC93-F090F30F9209}"/>
              </a:ext>
            </a:extLst>
          </p:cNvPr>
          <p:cNvCxnSpPr>
            <a:cxnSpLocks/>
            <a:stCxn id="16" idx="0"/>
            <a:endCxn id="34" idx="2"/>
          </p:cNvCxnSpPr>
          <p:nvPr/>
        </p:nvCxnSpPr>
        <p:spPr>
          <a:xfrm rot="10800000" flipH="1">
            <a:off x="2394675" y="2775322"/>
            <a:ext cx="4535553" cy="609208"/>
          </a:xfrm>
          <a:prstGeom prst="bentConnector5">
            <a:avLst>
              <a:gd name="adj1" fmla="val 13441"/>
              <a:gd name="adj2" fmla="val 53161"/>
              <a:gd name="adj3" fmla="val 74167"/>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接點: 肘形 46">
            <a:extLst>
              <a:ext uri="{FF2B5EF4-FFF2-40B4-BE49-F238E27FC236}">
                <a16:creationId xmlns:a16="http://schemas.microsoft.com/office/drawing/2014/main" id="{8068796E-BAEE-4FFE-B463-F11998DC37C0}"/>
              </a:ext>
            </a:extLst>
          </p:cNvPr>
          <p:cNvCxnSpPr>
            <a:cxnSpLocks/>
            <a:stCxn id="44" idx="2"/>
            <a:endCxn id="16" idx="7"/>
          </p:cNvCxnSpPr>
          <p:nvPr/>
        </p:nvCxnSpPr>
        <p:spPr>
          <a:xfrm rot="10800000">
            <a:off x="1611677" y="4075731"/>
            <a:ext cx="5318553" cy="154427"/>
          </a:xfrm>
          <a:prstGeom prst="bentConnector5">
            <a:avLst>
              <a:gd name="adj1" fmla="val 12252"/>
              <a:gd name="adj2" fmla="val 290583"/>
              <a:gd name="adj3" fmla="val 91308"/>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标题 4">
            <a:extLst>
              <a:ext uri="{FF2B5EF4-FFF2-40B4-BE49-F238E27FC236}">
                <a16:creationId xmlns:a16="http://schemas.microsoft.com/office/drawing/2014/main" id="{55FFB61A-7CF1-48EE-88B8-7C6CFC98941F}"/>
              </a:ext>
            </a:extLst>
          </p:cNvPr>
          <p:cNvSpPr txBox="1">
            <a:spLocks/>
          </p:cNvSpPr>
          <p:nvPr/>
        </p:nvSpPr>
        <p:spPr>
          <a:xfrm>
            <a:off x="7024702" y="2003516"/>
            <a:ext cx="54693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Times New Roman" panose="02020603050405020304" pitchFamily="18" charset="0"/>
                <a:ea typeface="微軟正黑體" panose="020B0604030504040204" pitchFamily="34" charset="-120"/>
                <a:cs typeface="Times New Roman" panose="02020603050405020304" pitchFamily="18" charset="0"/>
              </a:rPr>
              <a:t>01</a:t>
            </a:r>
          </a:p>
        </p:txBody>
      </p:sp>
      <p:sp>
        <p:nvSpPr>
          <p:cNvPr id="16" name="Freeform 9">
            <a:extLst>
              <a:ext uri="{FF2B5EF4-FFF2-40B4-BE49-F238E27FC236}">
                <a16:creationId xmlns:a16="http://schemas.microsoft.com/office/drawing/2014/main" id="{1F5F4147-CD2D-4703-A46D-64A50F92B109}"/>
              </a:ext>
            </a:extLst>
          </p:cNvPr>
          <p:cNvSpPr>
            <a:spLocks/>
          </p:cNvSpPr>
          <p:nvPr/>
        </p:nvSpPr>
        <p:spPr bwMode="auto">
          <a:xfrm flipH="1">
            <a:off x="1611676" y="2628530"/>
            <a:ext cx="4320000" cy="2160000"/>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chemeClr val="tx2">
              <a:lumMod val="20000"/>
              <a:lumOff val="80000"/>
            </a:schemeClr>
          </a:solidFill>
          <a:ln>
            <a:noFill/>
          </a:ln>
        </p:spPr>
        <p:txBody>
          <a:bodyPr vert="horz" wrap="square" lIns="75520" tIns="37760" rIns="75520" bIns="377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60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9" name="KSO_Shape">
            <a:extLst>
              <a:ext uri="{FF2B5EF4-FFF2-40B4-BE49-F238E27FC236}">
                <a16:creationId xmlns:a16="http://schemas.microsoft.com/office/drawing/2014/main" id="{C5FB806B-BD21-4650-A8B8-27628D2EA7D2}"/>
              </a:ext>
            </a:extLst>
          </p:cNvPr>
          <p:cNvSpPr>
            <a:spLocks/>
          </p:cNvSpPr>
          <p:nvPr/>
        </p:nvSpPr>
        <p:spPr bwMode="auto">
          <a:xfrm>
            <a:off x="3454505" y="3278467"/>
            <a:ext cx="634342" cy="634342"/>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accent1">
              <a:lumMod val="75000"/>
            </a:schemeClr>
          </a:solidFill>
          <a:ln>
            <a:noFill/>
          </a:ln>
        </p:spPr>
        <p:txBody>
          <a:bodyPr anchor="ctr">
            <a:scene3d>
              <a:camera prst="orthographicFront"/>
              <a:lightRig rig="threePt" dir="t"/>
            </a:scene3d>
            <a:sp3d>
              <a:contourClr>
                <a:srgbClr val="FFFFFF"/>
              </a:contourClr>
            </a:sp3d>
          </a:bodyPr>
          <a:lstStyle/>
          <a:p>
            <a:pPr algn="ctr">
              <a:defRPr/>
            </a:pPr>
            <a:endParaRPr lang="zh-CN" altLang="en-US" sz="16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47">
            <a:extLst>
              <a:ext uri="{FF2B5EF4-FFF2-40B4-BE49-F238E27FC236}">
                <a16:creationId xmlns:a16="http://schemas.microsoft.com/office/drawing/2014/main" id="{13AC7891-AF34-4F58-8B41-34CBF20C0CCE}"/>
              </a:ext>
            </a:extLst>
          </p:cNvPr>
          <p:cNvSpPr>
            <a:spLocks noChangeArrowheads="1"/>
          </p:cNvSpPr>
          <p:nvPr/>
        </p:nvSpPr>
        <p:spPr bwMode="auto">
          <a:xfrm>
            <a:off x="2093156" y="4138860"/>
            <a:ext cx="3357040" cy="36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en-US" altLang="zh-CN" sz="1600" b="1" dirty="0">
                <a:solidFill>
                  <a:schemeClr val="tx1">
                    <a:lumMod val="95000"/>
                    <a:lumOff val="5000"/>
                  </a:schemeClr>
                </a:solidFill>
                <a:latin typeface="Times New Roman" panose="02020603050405020304" pitchFamily="18" charset="0"/>
                <a:ea typeface="微軟正黑體" panose="020B0604030504040204" pitchFamily="34" charset="-120"/>
                <a:cs typeface="Times New Roman" panose="02020603050405020304" pitchFamily="18" charset="0"/>
                <a:sym typeface="微软雅黑" pitchFamily="34" charset="-122"/>
              </a:rPr>
              <a:t>Design analysis &amp; consideration </a:t>
            </a:r>
            <a:endParaRPr lang="zh-CN" altLang="en-US" sz="1600" b="1" dirty="0">
              <a:solidFill>
                <a:schemeClr val="tx1">
                  <a:lumMod val="95000"/>
                  <a:lumOff val="5000"/>
                </a:schemeClr>
              </a:solidFill>
              <a:latin typeface="Times New Roman" panose="02020603050405020304" pitchFamily="18" charset="0"/>
              <a:ea typeface="微軟正黑體" panose="020B0604030504040204" pitchFamily="34" charset="-120"/>
              <a:cs typeface="Times New Roman" panose="02020603050405020304" pitchFamily="18" charset="0"/>
              <a:sym typeface="微软雅黑" pitchFamily="34" charset="-122"/>
            </a:endParaRPr>
          </a:p>
        </p:txBody>
      </p:sp>
      <p:sp>
        <p:nvSpPr>
          <p:cNvPr id="21" name="矩形 20">
            <a:extLst>
              <a:ext uri="{FF2B5EF4-FFF2-40B4-BE49-F238E27FC236}">
                <a16:creationId xmlns:a16="http://schemas.microsoft.com/office/drawing/2014/main" id="{178E7324-DD2E-4A39-BB59-71A2366E90F5}"/>
              </a:ext>
            </a:extLst>
          </p:cNvPr>
          <p:cNvSpPr/>
          <p:nvPr/>
        </p:nvSpPr>
        <p:spPr>
          <a:xfrm>
            <a:off x="7470229" y="2603675"/>
            <a:ext cx="3110094" cy="338546"/>
          </a:xfrm>
          <a:prstGeom prst="rect">
            <a:avLst/>
          </a:prstGeom>
        </p:spPr>
        <p:txBody>
          <a:bodyPr wrap="square" lIns="91431" tIns="45716" rIns="91431" bIns="45716">
            <a:spAutoFit/>
          </a:bodyPr>
          <a:lstStyle/>
          <a:p>
            <a:pPr>
              <a:spcBef>
                <a:spcPct val="0"/>
              </a:spcBef>
              <a:buFont typeface="Arial" charset="0"/>
              <a:buNone/>
            </a:pPr>
            <a:r>
              <a:rPr lang="en-US" altLang="zh-CN" sz="1600" b="1" dirty="0">
                <a:solidFill>
                  <a:schemeClr val="accent5">
                    <a:lumMod val="75000"/>
                  </a:schemeClr>
                </a:solidFill>
                <a:latin typeface="Times New Roman" panose="02020603050405020304" pitchFamily="18" charset="0"/>
                <a:ea typeface="微軟正黑體" panose="020B0604030504040204" pitchFamily="34" charset="-120"/>
                <a:cs typeface="Times New Roman" panose="02020603050405020304" pitchFamily="18" charset="0"/>
              </a:rPr>
              <a:t>S-box</a:t>
            </a:r>
            <a:r>
              <a:rPr lang="zh-TW" altLang="en-US" sz="1600" b="1" dirty="0">
                <a:solidFill>
                  <a:schemeClr val="accent5">
                    <a:lumMod val="75000"/>
                  </a:schemeClr>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600" b="1" dirty="0">
                <a:solidFill>
                  <a:schemeClr val="accent5">
                    <a:lumMod val="75000"/>
                  </a:schemeClr>
                </a:solidFill>
                <a:latin typeface="Times New Roman" panose="02020603050405020304" pitchFamily="18" charset="0"/>
                <a:ea typeface="微軟正黑體" panose="020B0604030504040204" pitchFamily="34" charset="-120"/>
                <a:cs typeface="Times New Roman" panose="02020603050405020304" pitchFamily="18" charset="0"/>
              </a:rPr>
              <a:t>Implementation</a:t>
            </a:r>
            <a:endParaRPr lang="zh-CN" altLang="en-US" sz="1600" b="1" dirty="0">
              <a:solidFill>
                <a:schemeClr val="accent5">
                  <a:lumMod val="7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3" name="矩形 22">
            <a:extLst>
              <a:ext uri="{FF2B5EF4-FFF2-40B4-BE49-F238E27FC236}">
                <a16:creationId xmlns:a16="http://schemas.microsoft.com/office/drawing/2014/main" id="{67403B82-FFA4-43F6-A519-2C4B75E3C2B2}"/>
              </a:ext>
            </a:extLst>
          </p:cNvPr>
          <p:cNvSpPr/>
          <p:nvPr/>
        </p:nvSpPr>
        <p:spPr>
          <a:xfrm>
            <a:off x="7471858" y="4060884"/>
            <a:ext cx="3009784" cy="338546"/>
          </a:xfrm>
          <a:prstGeom prst="rect">
            <a:avLst/>
          </a:prstGeom>
        </p:spPr>
        <p:txBody>
          <a:bodyPr wrap="square" lIns="91431" tIns="45716" rIns="91431" bIns="45716">
            <a:spAutoFit/>
          </a:bodyPr>
          <a:lstStyle/>
          <a:p>
            <a:pPr>
              <a:spcBef>
                <a:spcPct val="0"/>
              </a:spcBef>
              <a:buFont typeface="Arial" charset="0"/>
              <a:buNone/>
            </a:pPr>
            <a:r>
              <a:rPr lang="en-US" altLang="zh-TW" sz="1600" b="1" dirty="0">
                <a:solidFill>
                  <a:schemeClr val="accent5">
                    <a:lumMod val="75000"/>
                  </a:schemeClr>
                </a:solidFill>
                <a:latin typeface="Times New Roman" panose="02020603050405020304" pitchFamily="18" charset="0"/>
                <a:ea typeface="微軟正黑體" panose="020B0604030504040204" pitchFamily="34" charset="-120"/>
                <a:cs typeface="Times New Roman" panose="02020603050405020304" pitchFamily="18" charset="0"/>
              </a:rPr>
              <a:t>Karatsuba Multiplier </a:t>
            </a:r>
            <a:endParaRPr lang="zh-CN" altLang="en-US" sz="1600" b="1" dirty="0">
              <a:solidFill>
                <a:schemeClr val="accent5">
                  <a:lumMod val="7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8" name="标题 4">
            <a:extLst>
              <a:ext uri="{FF2B5EF4-FFF2-40B4-BE49-F238E27FC236}">
                <a16:creationId xmlns:a16="http://schemas.microsoft.com/office/drawing/2014/main" id="{4A409F82-25CA-48EC-BE69-8DBFD384AA02}"/>
              </a:ext>
            </a:extLst>
          </p:cNvPr>
          <p:cNvSpPr txBox="1">
            <a:spLocks/>
          </p:cNvSpPr>
          <p:nvPr/>
        </p:nvSpPr>
        <p:spPr>
          <a:xfrm>
            <a:off x="7582271" y="3212153"/>
            <a:ext cx="54693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Times New Roman" panose="02020603050405020304" pitchFamily="18" charset="0"/>
                <a:ea typeface="微軟正黑體" panose="020B0604030504040204" pitchFamily="34" charset="-120"/>
                <a:cs typeface="Times New Roman" panose="02020603050405020304" pitchFamily="18" charset="0"/>
              </a:rPr>
              <a:t>02</a:t>
            </a:r>
          </a:p>
        </p:txBody>
      </p:sp>
      <p:sp>
        <p:nvSpPr>
          <p:cNvPr id="30" name="标题 4">
            <a:extLst>
              <a:ext uri="{FF2B5EF4-FFF2-40B4-BE49-F238E27FC236}">
                <a16:creationId xmlns:a16="http://schemas.microsoft.com/office/drawing/2014/main" id="{2F975683-F72F-4FE1-BF5C-0B28E45D44EA}"/>
              </a:ext>
            </a:extLst>
          </p:cNvPr>
          <p:cNvSpPr txBox="1">
            <a:spLocks/>
          </p:cNvSpPr>
          <p:nvPr/>
        </p:nvSpPr>
        <p:spPr>
          <a:xfrm>
            <a:off x="7031495" y="4494442"/>
            <a:ext cx="54693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Times New Roman" panose="02020603050405020304" pitchFamily="18" charset="0"/>
                <a:ea typeface="微軟正黑體" panose="020B0604030504040204" pitchFamily="34" charset="-120"/>
                <a:cs typeface="Times New Roman" panose="02020603050405020304" pitchFamily="18" charset="0"/>
              </a:rPr>
              <a:t>02</a:t>
            </a:r>
          </a:p>
        </p:txBody>
      </p:sp>
      <p:sp>
        <p:nvSpPr>
          <p:cNvPr id="34" name="橢圓 33">
            <a:extLst>
              <a:ext uri="{FF2B5EF4-FFF2-40B4-BE49-F238E27FC236}">
                <a16:creationId xmlns:a16="http://schemas.microsoft.com/office/drawing/2014/main" id="{0C8A4DE1-A69B-4E3E-BC78-B173F0B9E52C}"/>
              </a:ext>
            </a:extLst>
          </p:cNvPr>
          <p:cNvSpPr/>
          <p:nvPr/>
        </p:nvSpPr>
        <p:spPr>
          <a:xfrm>
            <a:off x="6930229" y="2505322"/>
            <a:ext cx="540000" cy="540000"/>
          </a:xfrm>
          <a:prstGeom prst="ellipse">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prstClr val="white"/>
                </a:solidFill>
                <a:latin typeface="Times New Roman" panose="02020603050405020304" pitchFamily="18" charset="0"/>
                <a:cs typeface="Times New Roman" panose="02020603050405020304" pitchFamily="18" charset="0"/>
              </a:rPr>
              <a:t>01</a:t>
            </a:r>
            <a:endParaRPr lang="zh-CN" altLang="en-US" sz="1400" dirty="0">
              <a:solidFill>
                <a:prstClr val="white"/>
              </a:solidFill>
              <a:latin typeface="Times New Roman" panose="02020603050405020304" pitchFamily="18" charset="0"/>
              <a:cs typeface="Times New Roman" panose="02020603050405020304" pitchFamily="18" charset="0"/>
            </a:endParaRPr>
          </a:p>
        </p:txBody>
      </p:sp>
      <p:sp>
        <p:nvSpPr>
          <p:cNvPr id="44" name="橢圓 43">
            <a:extLst>
              <a:ext uri="{FF2B5EF4-FFF2-40B4-BE49-F238E27FC236}">
                <a16:creationId xmlns:a16="http://schemas.microsoft.com/office/drawing/2014/main" id="{D55D6237-E2E7-41F1-8C2E-1990825375A7}"/>
              </a:ext>
            </a:extLst>
          </p:cNvPr>
          <p:cNvSpPr/>
          <p:nvPr/>
        </p:nvSpPr>
        <p:spPr>
          <a:xfrm>
            <a:off x="6930229" y="3960157"/>
            <a:ext cx="540000" cy="540000"/>
          </a:xfrm>
          <a:prstGeom prst="ellipse">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prstClr val="white"/>
                </a:solidFill>
                <a:latin typeface="Times New Roman" panose="02020603050405020304" pitchFamily="18" charset="0"/>
                <a:cs typeface="Times New Roman" panose="02020603050405020304" pitchFamily="18" charset="0"/>
              </a:rPr>
              <a:t>02</a:t>
            </a:r>
            <a:endParaRPr lang="zh-CN" altLang="en-US" sz="1400"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9288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animBg="1"/>
      <p:bldP spid="19" grpId="0" animBg="1"/>
      <p:bldP spid="20" grpId="0"/>
      <p:bldP spid="21" grpId="0"/>
      <p:bldP spid="23" grpId="0"/>
      <p:bldP spid="30" grpId="0"/>
      <p:bldP spid="34" grpId="0" animBg="1"/>
      <p:bldP spid="44"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821439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S-box Implementation - Composite Field Operation </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5A2169A8-A9CB-4784-8823-1D970D5679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8540" y="1456164"/>
            <a:ext cx="5104156" cy="1800000"/>
          </a:xfrm>
          <a:prstGeom prst="rect">
            <a:avLst/>
          </a:prstGeom>
        </p:spPr>
      </p:pic>
      <p:pic>
        <p:nvPicPr>
          <p:cNvPr id="5" name="圖片 4">
            <a:extLst>
              <a:ext uri="{FF2B5EF4-FFF2-40B4-BE49-F238E27FC236}">
                <a16:creationId xmlns:a16="http://schemas.microsoft.com/office/drawing/2014/main" id="{1CFB455F-69E4-4807-9E28-20E2CA9704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053" y="1278332"/>
            <a:ext cx="4252327" cy="1440000"/>
          </a:xfrm>
          <a:prstGeom prst="rect">
            <a:avLst/>
          </a:prstGeom>
        </p:spPr>
      </p:pic>
      <p:pic>
        <p:nvPicPr>
          <p:cNvPr id="7" name="圖片 6">
            <a:extLst>
              <a:ext uri="{FF2B5EF4-FFF2-40B4-BE49-F238E27FC236}">
                <a16:creationId xmlns:a16="http://schemas.microsoft.com/office/drawing/2014/main" id="{ED4559CE-17D8-4282-9D67-BFD0D3C89D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054" y="3079214"/>
            <a:ext cx="4252326" cy="1440000"/>
          </a:xfrm>
          <a:prstGeom prst="rect">
            <a:avLst/>
          </a:prstGeom>
        </p:spPr>
      </p:pic>
      <p:pic>
        <p:nvPicPr>
          <p:cNvPr id="9" name="圖片 8">
            <a:extLst>
              <a:ext uri="{FF2B5EF4-FFF2-40B4-BE49-F238E27FC236}">
                <a16:creationId xmlns:a16="http://schemas.microsoft.com/office/drawing/2014/main" id="{2AD09B20-3560-4761-A03A-9CC856C5F8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7124" y="5239566"/>
            <a:ext cx="3082819" cy="720000"/>
          </a:xfrm>
          <a:prstGeom prst="rect">
            <a:avLst/>
          </a:prstGeom>
        </p:spPr>
      </p:pic>
      <p:pic>
        <p:nvPicPr>
          <p:cNvPr id="20" name="圖片 19">
            <a:extLst>
              <a:ext uri="{FF2B5EF4-FFF2-40B4-BE49-F238E27FC236}">
                <a16:creationId xmlns:a16="http://schemas.microsoft.com/office/drawing/2014/main" id="{96EF0226-E3F2-4885-BD12-C37E8D747CD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97905" y="3797795"/>
            <a:ext cx="5293853" cy="2160000"/>
          </a:xfrm>
          <a:prstGeom prst="rect">
            <a:avLst/>
          </a:prstGeom>
        </p:spPr>
      </p:pic>
      <p:sp>
        <p:nvSpPr>
          <p:cNvPr id="29" name="矩形 28">
            <a:extLst>
              <a:ext uri="{FF2B5EF4-FFF2-40B4-BE49-F238E27FC236}">
                <a16:creationId xmlns:a16="http://schemas.microsoft.com/office/drawing/2014/main" id="{C663DA1A-3B12-4DF5-BD65-9E6DEA2030B8}"/>
              </a:ext>
            </a:extLst>
          </p:cNvPr>
          <p:cNvSpPr/>
          <p:nvPr/>
        </p:nvSpPr>
        <p:spPr>
          <a:xfrm>
            <a:off x="-5730" y="6209043"/>
            <a:ext cx="12197730" cy="276999"/>
          </a:xfrm>
          <a:prstGeom prst="rect">
            <a:avLst/>
          </a:prstGeom>
        </p:spPr>
        <p:txBody>
          <a:bodyPr wrap="square">
            <a:spAutoFit/>
          </a:bodyPr>
          <a:lstStyle/>
          <a:p>
            <a:r>
              <a:rPr lang="en-US" altLang="zh-TW" sz="1200" dirty="0">
                <a:latin typeface="Times New Roman" panose="02020603050405020304" pitchFamily="18" charset="0"/>
                <a:cs typeface="Times New Roman" panose="02020603050405020304" pitchFamily="18" charset="0"/>
              </a:rPr>
              <a:t>Source : E. NC Mui, “Practical Implementation of </a:t>
            </a:r>
            <a:r>
              <a:rPr lang="en-US" altLang="zh-TW" sz="1200" dirty="0" err="1">
                <a:latin typeface="Times New Roman" panose="02020603050405020304" pitchFamily="18" charset="0"/>
                <a:cs typeface="Times New Roman" panose="02020603050405020304" pitchFamily="18" charset="0"/>
              </a:rPr>
              <a:t>Rijndael</a:t>
            </a:r>
            <a:r>
              <a:rPr lang="en-US" altLang="zh-TW" sz="1200" dirty="0">
                <a:latin typeface="Times New Roman" panose="02020603050405020304" pitchFamily="18" charset="0"/>
                <a:cs typeface="Times New Roman" panose="02020603050405020304" pitchFamily="18" charset="0"/>
              </a:rPr>
              <a:t> S-Box Using Combinational Logic,” unpublished draft.</a:t>
            </a:r>
          </a:p>
        </p:txBody>
      </p:sp>
      <p:sp>
        <p:nvSpPr>
          <p:cNvPr id="13" name="文字方塊 12">
            <a:extLst>
              <a:ext uri="{FF2B5EF4-FFF2-40B4-BE49-F238E27FC236}">
                <a16:creationId xmlns:a16="http://schemas.microsoft.com/office/drawing/2014/main" id="{6A66413C-4693-40FB-ADB4-02BD21F4E552}"/>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EFA7EAA6-43A6-4AE6-97FC-431E4A8D7FA6}"/>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90176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821439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S-box Implementation - Composite Field Operation </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6B92C10F-42F0-4B3F-89FC-DB859B853B17}"/>
                  </a:ext>
                </a:extLst>
              </p:cNvPr>
              <p:cNvSpPr txBox="1"/>
              <p:nvPr/>
            </p:nvSpPr>
            <p:spPr>
              <a:xfrm>
                <a:off x="806450" y="1271523"/>
                <a:ext cx="7983276" cy="899733"/>
              </a:xfrm>
              <a:prstGeom prst="rect">
                <a:avLst/>
              </a:prstGeom>
              <a:noFill/>
            </p:spPr>
            <p:txBody>
              <a:bodyPr wrap="square" rtlCol="0">
                <a:spAutoFit/>
              </a:bodyPr>
              <a:lstStyle/>
              <a:p>
                <a:pPr>
                  <a:lnSpc>
                    <a:spcPct val="150000"/>
                  </a:lnSpc>
                </a:pPr>
                <a:r>
                  <a:rPr lang="en-US" altLang="zh-TW" dirty="0">
                    <a:latin typeface="Times New Roman" panose="02020603050405020304" pitchFamily="18" charset="0"/>
                    <a:cs typeface="Times New Roman" panose="02020603050405020304" pitchFamily="18" charset="0"/>
                  </a:rPr>
                  <a:t>The multiplicative inverse in GF(</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2</m:t>
                        </m:r>
                      </m:e>
                      <m:sup>
                        <m:r>
                          <a:rPr lang="en-US" altLang="zh-TW" b="0" i="1" dirty="0" smtClean="0">
                            <a:latin typeface="Cambria Math" panose="02040503050406030204" pitchFamily="18" charset="0"/>
                            <a:cs typeface="Times New Roman" panose="02020603050405020304" pitchFamily="18" charset="0"/>
                          </a:rPr>
                          <m:t>8</m:t>
                        </m:r>
                      </m:sup>
                    </m:sSup>
                  </m:oMath>
                </a14:m>
                <a:r>
                  <a:rPr lang="en-US" altLang="zh-TW" dirty="0">
                    <a:latin typeface="Times New Roman" panose="02020603050405020304" pitchFamily="18" charset="0"/>
                    <a:cs typeface="Times New Roman" panose="02020603050405020304" pitchFamily="18" charset="0"/>
                  </a:rPr>
                  <a:t>) is too complex to compute.</a:t>
                </a:r>
              </a:p>
              <a:p>
                <a:pPr>
                  <a:lnSpc>
                    <a:spcPct val="150000"/>
                  </a:lnSpc>
                </a:pPr>
                <a:r>
                  <a:rPr lang="en-US" altLang="zh-TW" dirty="0">
                    <a:latin typeface="Times New Roman" panose="02020603050405020304" pitchFamily="18" charset="0"/>
                    <a:cs typeface="Times New Roman" panose="02020603050405020304" pitchFamily="18" charset="0"/>
                  </a:rPr>
                  <a:t>We transform GF(</a:t>
                </a:r>
                <a14:m>
                  <m:oMath xmlns:m="http://schemas.openxmlformats.org/officeDocument/2006/math">
                    <m:sSup>
                      <m:sSupPr>
                        <m:ctrlPr>
                          <a:rPr lang="en-US" altLang="zh-TW" i="1" dirty="0">
                            <a:latin typeface="Cambria Math" panose="02040503050406030204" pitchFamily="18" charset="0"/>
                            <a:cs typeface="Times New Roman" panose="02020603050405020304" pitchFamily="18" charset="0"/>
                          </a:rPr>
                        </m:ctrlPr>
                      </m:sSupPr>
                      <m:e>
                        <m:r>
                          <a:rPr lang="en-US" altLang="zh-TW" i="1" dirty="0">
                            <a:latin typeface="Cambria Math" panose="02040503050406030204" pitchFamily="18" charset="0"/>
                            <a:cs typeface="Times New Roman" panose="02020603050405020304" pitchFamily="18" charset="0"/>
                          </a:rPr>
                          <m:t>2</m:t>
                        </m:r>
                      </m:e>
                      <m:sup>
                        <m:r>
                          <a:rPr lang="en-US" altLang="zh-TW" i="1" dirty="0">
                            <a:latin typeface="Cambria Math" panose="02040503050406030204" pitchFamily="18" charset="0"/>
                            <a:cs typeface="Times New Roman" panose="02020603050405020304" pitchFamily="18" charset="0"/>
                          </a:rPr>
                          <m:t>8</m:t>
                        </m:r>
                      </m:sup>
                    </m:sSup>
                  </m:oMath>
                </a14:m>
                <a:r>
                  <a:rPr lang="en-US" altLang="zh-TW" dirty="0">
                    <a:latin typeface="Times New Roman" panose="02020603050405020304" pitchFamily="18" charset="0"/>
                    <a:cs typeface="Times New Roman" panose="02020603050405020304" pitchFamily="18" charset="0"/>
                  </a:rPr>
                  <a:t>) to GF(</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cs typeface="Times New Roman" panose="02020603050405020304" pitchFamily="18" charset="0"/>
                          </a:rPr>
                          <m:t>2</m:t>
                        </m:r>
                      </m:e>
                      <m:sup>
                        <m:r>
                          <a:rPr lang="en-US" altLang="zh-TW" b="0" i="1" dirty="0" smtClean="0">
                            <a:latin typeface="Cambria Math" panose="02040503050406030204" pitchFamily="18" charset="0"/>
                            <a:cs typeface="Times New Roman" panose="02020603050405020304" pitchFamily="18" charset="0"/>
                          </a:rPr>
                          <m:t>4</m:t>
                        </m:r>
                      </m:sup>
                    </m:sSup>
                  </m:oMath>
                </a14:m>
                <a:r>
                  <a:rPr lang="en-US" altLang="zh-TW" dirty="0">
                    <a:latin typeface="Times New Roman" panose="02020603050405020304" pitchFamily="18" charset="0"/>
                    <a:cs typeface="Times New Roman" panose="02020603050405020304" pitchFamily="18" charset="0"/>
                  </a:rPr>
                  <a:t>) via an isomorphic function, </a:t>
                </a:r>
                <a14:m>
                  <m:oMath xmlns:m="http://schemas.openxmlformats.org/officeDocument/2006/math">
                    <m:r>
                      <m:rPr>
                        <m:sty m:val="p"/>
                      </m:rPr>
                      <a:rPr lang="en-US" altLang="zh-TW">
                        <a:latin typeface="Cambria Math" panose="02040503050406030204" pitchFamily="18" charset="0"/>
                      </a:rPr>
                      <m:t>δ</m:t>
                    </m:r>
                  </m:oMath>
                </a14:m>
                <a:r>
                  <a:rPr lang="en-US" altLang="zh-TW" dirty="0">
                    <a:latin typeface="Times New Roman" panose="02020603050405020304" pitchFamily="18" charset="0"/>
                    <a:cs typeface="Times New Roman" panose="02020603050405020304" pitchFamily="18" charset="0"/>
                  </a:rPr>
                  <a:t>. </a:t>
                </a:r>
              </a:p>
            </p:txBody>
          </p:sp>
        </mc:Choice>
        <mc:Fallback xmlns="">
          <p:sp>
            <p:nvSpPr>
              <p:cNvPr id="12" name="文字方塊 11">
                <a:extLst>
                  <a:ext uri="{FF2B5EF4-FFF2-40B4-BE49-F238E27FC236}">
                    <a16:creationId xmlns:a16="http://schemas.microsoft.com/office/drawing/2014/main" id="{6B92C10F-42F0-4B3F-89FC-DB859B853B17}"/>
                  </a:ext>
                </a:extLst>
              </p:cNvPr>
              <p:cNvSpPr txBox="1">
                <a:spLocks noRot="1" noChangeAspect="1" noMove="1" noResize="1" noEditPoints="1" noAdjustHandles="1" noChangeArrowheads="1" noChangeShapeType="1" noTextEdit="1"/>
              </p:cNvSpPr>
              <p:nvPr/>
            </p:nvSpPr>
            <p:spPr>
              <a:xfrm>
                <a:off x="806450" y="1271523"/>
                <a:ext cx="7983276" cy="899733"/>
              </a:xfrm>
              <a:prstGeom prst="rect">
                <a:avLst/>
              </a:prstGeom>
              <a:blipFill>
                <a:blip r:embed="rId3"/>
                <a:stretch>
                  <a:fillRect l="-611" b="-7483"/>
                </a:stretch>
              </a:blipFill>
            </p:spPr>
            <p:txBody>
              <a:bodyPr/>
              <a:lstStyle/>
              <a:p>
                <a:r>
                  <a:rPr lang="zh-TW" altLang="en-US">
                    <a:noFill/>
                  </a:rPr>
                  <a:t> </a:t>
                </a:r>
              </a:p>
            </p:txBody>
          </p:sp>
        </mc:Fallback>
      </mc:AlternateContent>
      <p:sp>
        <p:nvSpPr>
          <p:cNvPr id="13" name="文本框 16">
            <a:extLst>
              <a:ext uri="{FF2B5EF4-FFF2-40B4-BE49-F238E27FC236}">
                <a16:creationId xmlns:a16="http://schemas.microsoft.com/office/drawing/2014/main" id="{8253D33C-0522-48D1-891D-8FC222F3D2DD}"/>
              </a:ext>
            </a:extLst>
          </p:cNvPr>
          <p:cNvSpPr txBox="1"/>
          <p:nvPr/>
        </p:nvSpPr>
        <p:spPr>
          <a:xfrm>
            <a:off x="2012126" y="3028890"/>
            <a:ext cx="2411238" cy="400110"/>
          </a:xfrm>
          <a:prstGeom prst="rect">
            <a:avLst/>
          </a:prstGeom>
          <a:noFill/>
        </p:spPr>
        <p:txBody>
          <a:bodyPr wrap="none" rtlCol="0">
            <a:spAutoFit/>
          </a:bodyPr>
          <a:lstStyle/>
          <a:p>
            <a:pPr algn="ctr">
              <a:defRPr/>
            </a:pPr>
            <a:r>
              <a:rPr lang="en-US" altLang="zh-TW" sz="2000" b="1" dirty="0">
                <a:solidFill>
                  <a:srgbClr val="18478F"/>
                </a:solidFill>
                <a:latin typeface="Times New Roman" panose="02020603050405020304" pitchFamily="18" charset="0"/>
                <a:ea typeface="微軟正黑體" panose="020B0604030504040204" pitchFamily="34" charset="-120"/>
                <a:cs typeface="Times New Roman" panose="02020603050405020304" pitchFamily="18" charset="0"/>
              </a:rPr>
              <a:t>Isomorphic function</a:t>
            </a:r>
          </a:p>
        </p:txBody>
      </p:sp>
      <p:cxnSp>
        <p:nvCxnSpPr>
          <p:cNvPr id="14" name="直線接點 13">
            <a:extLst>
              <a:ext uri="{FF2B5EF4-FFF2-40B4-BE49-F238E27FC236}">
                <a16:creationId xmlns:a16="http://schemas.microsoft.com/office/drawing/2014/main" id="{DCA10854-E084-41B7-958C-7A088D8E9A75}"/>
              </a:ext>
            </a:extLst>
          </p:cNvPr>
          <p:cNvCxnSpPr>
            <a:cxnSpLocks/>
          </p:cNvCxnSpPr>
          <p:nvPr/>
        </p:nvCxnSpPr>
        <p:spPr>
          <a:xfrm>
            <a:off x="1055970" y="3431061"/>
            <a:ext cx="4320000" cy="0"/>
          </a:xfrm>
          <a:prstGeom prst="line">
            <a:avLst/>
          </a:prstGeom>
          <a:ln w="28575">
            <a:solidFill>
              <a:srgbClr val="18478F"/>
            </a:solidFill>
          </a:ln>
        </p:spPr>
        <p:style>
          <a:lnRef idx="1">
            <a:schemeClr val="accent1"/>
          </a:lnRef>
          <a:fillRef idx="0">
            <a:schemeClr val="accent1"/>
          </a:fillRef>
          <a:effectRef idx="0">
            <a:schemeClr val="accent1"/>
          </a:effectRef>
          <a:fontRef idx="minor">
            <a:schemeClr val="tx1"/>
          </a:fontRef>
        </p:style>
      </p:cxnSp>
      <p:sp>
        <p:nvSpPr>
          <p:cNvPr id="16" name="文本框 16">
            <a:extLst>
              <a:ext uri="{FF2B5EF4-FFF2-40B4-BE49-F238E27FC236}">
                <a16:creationId xmlns:a16="http://schemas.microsoft.com/office/drawing/2014/main" id="{240C6057-0625-48BB-A647-4C3EFEE08D23}"/>
              </a:ext>
            </a:extLst>
          </p:cNvPr>
          <p:cNvSpPr txBox="1"/>
          <p:nvPr/>
        </p:nvSpPr>
        <p:spPr>
          <a:xfrm>
            <a:off x="7316828" y="3030142"/>
            <a:ext cx="3321743" cy="400110"/>
          </a:xfrm>
          <a:prstGeom prst="rect">
            <a:avLst/>
          </a:prstGeom>
          <a:noFill/>
        </p:spPr>
        <p:txBody>
          <a:bodyPr wrap="none" rtlCol="0">
            <a:spAutoFit/>
          </a:bodyPr>
          <a:lstStyle/>
          <a:p>
            <a:pPr algn="ctr">
              <a:defRPr/>
            </a:pPr>
            <a:r>
              <a:rPr lang="en-US" altLang="zh-TW" sz="2000" b="1" dirty="0">
                <a:solidFill>
                  <a:srgbClr val="18478F"/>
                </a:solidFill>
                <a:latin typeface="Times New Roman" panose="02020603050405020304" pitchFamily="18" charset="0"/>
                <a:ea typeface="微軟正黑體" panose="020B0604030504040204" pitchFamily="34" charset="-120"/>
                <a:cs typeface="Times New Roman" panose="02020603050405020304" pitchFamily="18" charset="0"/>
              </a:rPr>
              <a:t>Inverse isomorphic function </a:t>
            </a:r>
          </a:p>
        </p:txBody>
      </p:sp>
      <p:cxnSp>
        <p:nvCxnSpPr>
          <p:cNvPr id="24" name="直線接點 23">
            <a:extLst>
              <a:ext uri="{FF2B5EF4-FFF2-40B4-BE49-F238E27FC236}">
                <a16:creationId xmlns:a16="http://schemas.microsoft.com/office/drawing/2014/main" id="{3BA39344-446A-47BA-8B41-C0BCD5962A63}"/>
              </a:ext>
            </a:extLst>
          </p:cNvPr>
          <p:cNvCxnSpPr>
            <a:cxnSpLocks/>
          </p:cNvCxnSpPr>
          <p:nvPr/>
        </p:nvCxnSpPr>
        <p:spPr>
          <a:xfrm>
            <a:off x="6816567" y="3429773"/>
            <a:ext cx="4320000" cy="0"/>
          </a:xfrm>
          <a:prstGeom prst="line">
            <a:avLst/>
          </a:prstGeom>
          <a:ln w="28575">
            <a:solidFill>
              <a:srgbClr val="1847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9E57729A-39A9-4E43-9200-FBA71379E16A}"/>
                  </a:ext>
                </a:extLst>
              </p:cNvPr>
              <p:cNvSpPr/>
              <p:nvPr/>
            </p:nvSpPr>
            <p:spPr>
              <a:xfrm>
                <a:off x="1172863" y="3593934"/>
                <a:ext cx="4091312" cy="2469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0</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1</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2</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3</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4</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5</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6</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7</m:t>
                                    </m:r>
                                  </m:sub>
                                  <m:sup>
                                    <m:r>
                                      <a:rPr lang="zh-TW" altLang="en-US" i="0">
                                        <a:latin typeface="Cambria Math" panose="02040503050406030204" pitchFamily="18" charset="0"/>
                                      </a:rPr>
                                      <m:t>′</m:t>
                                    </m:r>
                                  </m:sup>
                                </m:sSubSup>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0</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e>
                            </m:mr>
                          </m:m>
                        </m:e>
                      </m:d>
                    </m:oMath>
                  </m:oMathPara>
                </a14:m>
                <a:endParaRPr lang="zh-TW" altLang="en-US" dirty="0"/>
              </a:p>
            </p:txBody>
          </p:sp>
        </mc:Choice>
        <mc:Fallback xmlns="">
          <p:sp>
            <p:nvSpPr>
              <p:cNvPr id="25" name="矩形 24">
                <a:extLst>
                  <a:ext uri="{FF2B5EF4-FFF2-40B4-BE49-F238E27FC236}">
                    <a16:creationId xmlns:a16="http://schemas.microsoft.com/office/drawing/2014/main" id="{9E57729A-39A9-4E43-9200-FBA71379E16A}"/>
                  </a:ext>
                </a:extLst>
              </p:cNvPr>
              <p:cNvSpPr>
                <a:spLocks noRot="1" noChangeAspect="1" noMove="1" noResize="1" noEditPoints="1" noAdjustHandles="1" noChangeArrowheads="1" noChangeShapeType="1" noTextEdit="1"/>
              </p:cNvSpPr>
              <p:nvPr/>
            </p:nvSpPr>
            <p:spPr>
              <a:xfrm>
                <a:off x="1172863" y="3593934"/>
                <a:ext cx="4091312" cy="2469522"/>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522E22D-8A06-47AE-97CA-A5CE6E3E7551}"/>
                  </a:ext>
                </a:extLst>
              </p:cNvPr>
              <p:cNvSpPr/>
              <p:nvPr/>
            </p:nvSpPr>
            <p:spPr>
              <a:xfrm>
                <a:off x="7207908" y="3593934"/>
                <a:ext cx="3539752" cy="2469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0</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1</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2</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3</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4</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5</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6</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7</m:t>
                                    </m:r>
                                  </m:sub>
                                  <m:sup>
                                    <m:r>
                                      <a:rPr lang="zh-TW" altLang="en-US" i="0">
                                        <a:latin typeface="Cambria Math" panose="02040503050406030204" pitchFamily="18" charset="0"/>
                                      </a:rPr>
                                      <m:t>′</m:t>
                                    </m:r>
                                  </m:sup>
                                </m:sSubSup>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0</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
                        </m:e>
                      </m:d>
                    </m:oMath>
                  </m:oMathPara>
                </a14:m>
                <a:endParaRPr lang="zh-TW" altLang="en-US" dirty="0"/>
              </a:p>
            </p:txBody>
          </p:sp>
        </mc:Choice>
        <mc:Fallback xmlns="">
          <p:sp>
            <p:nvSpPr>
              <p:cNvPr id="28" name="矩形 27">
                <a:extLst>
                  <a:ext uri="{FF2B5EF4-FFF2-40B4-BE49-F238E27FC236}">
                    <a16:creationId xmlns:a16="http://schemas.microsoft.com/office/drawing/2014/main" id="{F522E22D-8A06-47AE-97CA-A5CE6E3E7551}"/>
                  </a:ext>
                </a:extLst>
              </p:cNvPr>
              <p:cNvSpPr>
                <a:spLocks noRot="1" noChangeAspect="1" noMove="1" noResize="1" noEditPoints="1" noAdjustHandles="1" noChangeArrowheads="1" noChangeShapeType="1" noTextEdit="1"/>
              </p:cNvSpPr>
              <p:nvPr/>
            </p:nvSpPr>
            <p:spPr>
              <a:xfrm>
                <a:off x="7207908" y="3593934"/>
                <a:ext cx="3539752" cy="2469522"/>
              </a:xfrm>
              <a:prstGeom prst="rect">
                <a:avLst/>
              </a:prstGeom>
              <a:blipFill>
                <a:blip r:embed="rId5"/>
                <a:stretch>
                  <a:fillRect/>
                </a:stretch>
              </a:blipFill>
            </p:spPr>
            <p:txBody>
              <a:bodyPr/>
              <a:lstStyle/>
              <a:p>
                <a:r>
                  <a:rPr lang="zh-TW" altLang="en-US">
                    <a:noFill/>
                  </a:rPr>
                  <a:t> </a:t>
                </a:r>
              </a:p>
            </p:txBody>
          </p:sp>
        </mc:Fallback>
      </mc:AlternateContent>
      <p:sp>
        <p:nvSpPr>
          <p:cNvPr id="19" name="文字方塊 18">
            <a:extLst>
              <a:ext uri="{FF2B5EF4-FFF2-40B4-BE49-F238E27FC236}">
                <a16:creationId xmlns:a16="http://schemas.microsoft.com/office/drawing/2014/main" id="{60979A20-78EB-4E34-AE72-A7581B69789F}"/>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60C4FD24-660E-4C24-8209-4BB75A37D4ED}"/>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69657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2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821439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S-box Implementation - Comparison</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3906A370-3AAB-4241-8B09-4ACA90936903}"/>
              </a:ext>
            </a:extLst>
          </p:cNvPr>
          <p:cNvGraphicFramePr>
            <a:graphicFrameLocks noGrp="1"/>
          </p:cNvGraphicFramePr>
          <p:nvPr/>
        </p:nvGraphicFramePr>
        <p:xfrm>
          <a:off x="2406000" y="1460391"/>
          <a:ext cx="7380000" cy="1728000"/>
        </p:xfrm>
        <a:graphic>
          <a:graphicData uri="http://schemas.openxmlformats.org/drawingml/2006/table">
            <a:tbl>
              <a:tblPr firstRow="1" firstCol="1" bandRow="1"/>
              <a:tblGrid>
                <a:gridCol w="1620000">
                  <a:extLst>
                    <a:ext uri="{9D8B030D-6E8A-4147-A177-3AD203B41FA5}">
                      <a16:colId xmlns:a16="http://schemas.microsoft.com/office/drawing/2014/main" val="2218014865"/>
                    </a:ext>
                  </a:extLst>
                </a:gridCol>
                <a:gridCol w="2880000">
                  <a:extLst>
                    <a:ext uri="{9D8B030D-6E8A-4147-A177-3AD203B41FA5}">
                      <a16:colId xmlns:a16="http://schemas.microsoft.com/office/drawing/2014/main" val="2613991967"/>
                    </a:ext>
                  </a:extLst>
                </a:gridCol>
                <a:gridCol w="2880000">
                  <a:extLst>
                    <a:ext uri="{9D8B030D-6E8A-4147-A177-3AD203B41FA5}">
                      <a16:colId xmlns:a16="http://schemas.microsoft.com/office/drawing/2014/main" val="2139352422"/>
                    </a:ext>
                  </a:extLst>
                </a:gridCol>
              </a:tblGrid>
              <a:tr h="432000">
                <a:tc gridSpan="3">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Xilinx </a:t>
                      </a:r>
                      <a:r>
                        <a:rPr lang="en-US" altLang="zh-TW" sz="1800" kern="100" dirty="0" err="1">
                          <a:effectLst/>
                          <a:latin typeface="Times New Roman" panose="02020603050405020304" pitchFamily="18" charset="0"/>
                          <a:ea typeface="標楷體" panose="03000509000000000000" pitchFamily="65" charset="-120"/>
                          <a:cs typeface="Times New Roman" panose="02020603050405020304" pitchFamily="18" charset="0"/>
                        </a:rPr>
                        <a:t>Virtex</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7 XC7VX330T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hMerge="1">
                  <a:txBody>
                    <a:bodyPr/>
                    <a:lstStyle/>
                    <a:p>
                      <a:pPr algn="ctr">
                        <a:lnSpc>
                          <a:spcPts val="1800"/>
                        </a:lnSpc>
                      </a:pPr>
                      <a:endPar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5653169"/>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Direct Logical Mapping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Composite Field Operation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1297620"/>
                  </a:ext>
                </a:extLst>
              </a:tr>
              <a:tr h="432000">
                <a:tc>
                  <a:txBody>
                    <a:bodyPr/>
                    <a:lstStyle/>
                    <a:p>
                      <a:pPr algn="ctr">
                        <a:lnSpc>
                          <a:spcPct val="100000"/>
                        </a:lnSpc>
                      </a:pPr>
                      <a:r>
                        <a:rPr lang="en-US" altLang="zh-TW"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Resource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65 LUTs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97 LUTs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9239199"/>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Delay Time</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2.288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2.995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60791"/>
                  </a:ext>
                </a:extLst>
              </a:tr>
            </a:tbl>
          </a:graphicData>
        </a:graphic>
      </p:graphicFrame>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4765BD91-8B90-4BB4-A3F6-5434CEF2731F}"/>
                  </a:ext>
                </a:extLst>
              </p:cNvPr>
              <p:cNvGraphicFramePr>
                <a:graphicFrameLocks noGrp="1"/>
              </p:cNvGraphicFramePr>
              <p:nvPr/>
            </p:nvGraphicFramePr>
            <p:xfrm>
              <a:off x="2406000" y="3981811"/>
              <a:ext cx="7380000" cy="2160000"/>
            </p:xfrm>
            <a:graphic>
              <a:graphicData uri="http://schemas.openxmlformats.org/drawingml/2006/table">
                <a:tbl>
                  <a:tblPr firstRow="1" firstCol="1" bandRow="1"/>
                  <a:tblGrid>
                    <a:gridCol w="162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TSMC 0.18</a:t>
                          </a:r>
                          <a14:m>
                            <m:oMath xmlns:m="http://schemas.openxmlformats.org/officeDocument/2006/math">
                              <m:r>
                                <a:rPr lang="en-US" altLang="zh-TW" sz="1800" b="0" i="0" kern="100" smtClean="0">
                                  <a:effectLst/>
                                  <a:latin typeface="Cambria Math" panose="02040503050406030204" pitchFamily="18" charset="0"/>
                                  <a:ea typeface="標楷體" panose="03000509000000000000" pitchFamily="65" charset="-120"/>
                                  <a:cs typeface="Times New Roman" panose="02020603050405020304" pitchFamily="18" charset="0"/>
                                </a:rPr>
                                <m:t> </m:t>
                              </m:r>
                              <m:r>
                                <a:rPr lang="zh-TW" altLang="en-US" sz="1800" i="1" kern="100" smtClean="0">
                                  <a:effectLst/>
                                  <a:latin typeface="Cambria Math" panose="02040503050406030204" pitchFamily="18" charset="0"/>
                                  <a:ea typeface="標楷體" panose="03000509000000000000" pitchFamily="65" charset="-120"/>
                                  <a:cs typeface="Times New Roman" panose="02020603050405020304" pitchFamily="18" charset="0"/>
                                </a:rPr>
                                <m:t>𝜇</m:t>
                              </m:r>
                              <m:r>
                                <a:rPr lang="en-US" altLang="zh-TW" sz="1800" b="0" i="1" kern="100" smtClean="0">
                                  <a:effectLst/>
                                  <a:latin typeface="Cambria Math" panose="02040503050406030204" pitchFamily="18" charset="0"/>
                                  <a:ea typeface="標楷體" panose="03000509000000000000" pitchFamily="65" charset="-120"/>
                                  <a:cs typeface="Times New Roman" panose="02020603050405020304" pitchFamily="18" charset="0"/>
                                </a:rPr>
                                <m:t>𝑚</m:t>
                              </m:r>
                            </m:oMath>
                          </a14:m>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Cell-base  Library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Direct Logical Mapping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Composite Field Operation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1955</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868</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Delay Time</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2.60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4.64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Power</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3.1345 </a:t>
                          </a:r>
                          <a:r>
                            <a:rPr lang="en-US" sz="1800" kern="100" dirty="0" err="1">
                              <a:effectLst/>
                              <a:latin typeface="Times New Roman" panose="02020603050405020304" pitchFamily="18" charset="0"/>
                              <a:ea typeface="標楷體" panose="03000509000000000000" pitchFamily="65" charset="-120"/>
                              <a:cs typeface="Times New Roman" panose="02020603050405020304" pitchFamily="18" charset="0"/>
                            </a:rPr>
                            <a:t>mW</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3.0480 </a:t>
                          </a:r>
                          <a:r>
                            <a:rPr lang="en-US" sz="1800" kern="100" dirty="0" err="1">
                              <a:effectLst/>
                              <a:latin typeface="Times New Roman" panose="02020603050405020304" pitchFamily="18" charset="0"/>
                              <a:ea typeface="標楷體" panose="03000509000000000000" pitchFamily="65" charset="-120"/>
                              <a:cs typeface="Times New Roman" panose="02020603050405020304" pitchFamily="18" charset="0"/>
                            </a:rPr>
                            <a:t>mW</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8146287"/>
                      </a:ext>
                    </a:extLst>
                  </a:tr>
                </a:tbl>
              </a:graphicData>
            </a:graphic>
          </p:graphicFrame>
        </mc:Choice>
        <mc:Fallback xmlns="">
          <p:graphicFrame>
            <p:nvGraphicFramePr>
              <p:cNvPr id="6" name="表格 5">
                <a:extLst>
                  <a:ext uri="{FF2B5EF4-FFF2-40B4-BE49-F238E27FC236}">
                    <a16:creationId xmlns:a16="http://schemas.microsoft.com/office/drawing/2014/main" id="{4765BD91-8B90-4BB4-A3F6-5434CEF2731F}"/>
                  </a:ext>
                </a:extLst>
              </p:cNvPr>
              <p:cNvGraphicFramePr>
                <a:graphicFrameLocks noGrp="1"/>
              </p:cNvGraphicFramePr>
              <p:nvPr/>
            </p:nvGraphicFramePr>
            <p:xfrm>
              <a:off x="2406000" y="3981811"/>
              <a:ext cx="7380000" cy="2160000"/>
            </p:xfrm>
            <a:graphic>
              <a:graphicData uri="http://schemas.openxmlformats.org/drawingml/2006/table">
                <a:tbl>
                  <a:tblPr firstRow="1" firstCol="1" bandRow="1"/>
                  <a:tblGrid>
                    <a:gridCol w="1620000">
                      <a:extLst>
                        <a:ext uri="{9D8B030D-6E8A-4147-A177-3AD203B41FA5}">
                          <a16:colId xmlns:a16="http://schemas.microsoft.com/office/drawing/2014/main" val="2981325344"/>
                        </a:ext>
                      </a:extLst>
                    </a:gridCol>
                    <a:gridCol w="2880000">
                      <a:extLst>
                        <a:ext uri="{9D8B030D-6E8A-4147-A177-3AD203B41FA5}">
                          <a16:colId xmlns:a16="http://schemas.microsoft.com/office/drawing/2014/main" val="3880249740"/>
                        </a:ext>
                      </a:extLst>
                    </a:gridCol>
                    <a:gridCol w="2880000">
                      <a:extLst>
                        <a:ext uri="{9D8B030D-6E8A-4147-A177-3AD203B41FA5}">
                          <a16:colId xmlns:a16="http://schemas.microsoft.com/office/drawing/2014/main" val="1384969158"/>
                        </a:ext>
                      </a:extLst>
                    </a:gridCol>
                  </a:tblGrid>
                  <a:tr h="432000">
                    <a:tc gridSpan="3">
                      <a:txBody>
                        <a:bodyPr/>
                        <a:lstStyle/>
                        <a:p>
                          <a:endParaRPr lang="zh-TW"/>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83" t="-1408" r="-165" b="-414085"/>
                          </a:stretch>
                        </a:blipFill>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529984"/>
                      </a:ext>
                    </a:extLst>
                  </a:tr>
                  <a:tr h="432000">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Direct Logical Mapping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Composite Field Operation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673907"/>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Gate Count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1955</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868</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75360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Delay Time</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2.60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4.64 ns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86140"/>
                      </a:ext>
                    </a:extLst>
                  </a:tr>
                  <a:tr h="432000">
                    <a:tc>
                      <a:txBody>
                        <a:bodyPr/>
                        <a:lstStyle/>
                        <a:p>
                          <a:pPr algn="ctr">
                            <a:lnSpc>
                              <a:spcPct val="100000"/>
                            </a:lnSpc>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Power</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3.1345 </a:t>
                          </a:r>
                          <a:r>
                            <a:rPr lang="en-US" sz="1800" kern="100" dirty="0" err="1">
                              <a:effectLst/>
                              <a:latin typeface="Times New Roman" panose="02020603050405020304" pitchFamily="18" charset="0"/>
                              <a:ea typeface="標楷體" panose="03000509000000000000" pitchFamily="65" charset="-120"/>
                              <a:cs typeface="Times New Roman" panose="02020603050405020304" pitchFamily="18" charset="0"/>
                            </a:rPr>
                            <a:t>mW</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3.0480 </a:t>
                          </a:r>
                          <a:r>
                            <a:rPr lang="en-US" sz="1800" kern="100" dirty="0" err="1">
                              <a:effectLst/>
                              <a:latin typeface="Times New Roman" panose="02020603050405020304" pitchFamily="18" charset="0"/>
                              <a:ea typeface="標楷體" panose="03000509000000000000" pitchFamily="65" charset="-120"/>
                              <a:cs typeface="Times New Roman" panose="02020603050405020304" pitchFamily="18" charset="0"/>
                            </a:rPr>
                            <a:t>mW</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8146287"/>
                      </a:ext>
                    </a:extLst>
                  </a:tr>
                </a:tbl>
              </a:graphicData>
            </a:graphic>
          </p:graphicFrame>
        </mc:Fallback>
      </mc:AlternateContent>
      <p:sp>
        <p:nvSpPr>
          <p:cNvPr id="8" name="矩形 7">
            <a:extLst>
              <a:ext uri="{FF2B5EF4-FFF2-40B4-BE49-F238E27FC236}">
                <a16:creationId xmlns:a16="http://schemas.microsoft.com/office/drawing/2014/main" id="{960F01ED-B921-432B-82A0-130FD7ACF02D}"/>
              </a:ext>
            </a:extLst>
          </p:cNvPr>
          <p:cNvSpPr/>
          <p:nvPr/>
        </p:nvSpPr>
        <p:spPr>
          <a:xfrm>
            <a:off x="4025173" y="1891949"/>
            <a:ext cx="2880000" cy="1296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C430FAB-F6E4-44AE-8DED-38EE249A0454}"/>
              </a:ext>
            </a:extLst>
          </p:cNvPr>
          <p:cNvSpPr/>
          <p:nvPr/>
        </p:nvSpPr>
        <p:spPr>
          <a:xfrm>
            <a:off x="6906000" y="4413811"/>
            <a:ext cx="2880000" cy="1728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82D0075B-4D2E-4F73-A25C-ACC409227AF9}"/>
              </a:ext>
            </a:extLst>
          </p:cNvPr>
          <p:cNvSpPr txBox="1"/>
          <p:nvPr/>
        </p:nvSpPr>
        <p:spPr>
          <a:xfrm>
            <a:off x="10005256" y="2284871"/>
            <a:ext cx="824265" cy="369332"/>
          </a:xfrm>
          <a:prstGeom prst="rect">
            <a:avLst/>
          </a:prstGeom>
          <a:noFill/>
        </p:spPr>
        <p:txBody>
          <a:bodyPr wrap="none" rtlCol="0">
            <a:spAutoFit/>
          </a:bodyPr>
          <a:lstStyle/>
          <a:p>
            <a:r>
              <a:rPr lang="en-US" altLang="zh-TW" b="1" dirty="0">
                <a:solidFill>
                  <a:srgbClr val="FF0000"/>
                </a:solidFill>
                <a:latin typeface="Times New Roman" panose="02020603050405020304" pitchFamily="18" charset="0"/>
                <a:cs typeface="Times New Roman" panose="02020603050405020304" pitchFamily="18" charset="0"/>
              </a:rPr>
              <a:t>32.9</a:t>
            </a:r>
            <a:r>
              <a:rPr lang="zh-TW" altLang="en-US" b="1" dirty="0">
                <a:solidFill>
                  <a:srgbClr val="FF0000"/>
                </a:solidFill>
                <a:latin typeface="Times New Roman" panose="02020603050405020304" pitchFamily="18" charset="0"/>
                <a:cs typeface="Times New Roman" panose="02020603050405020304" pitchFamily="18" charset="0"/>
              </a:rPr>
              <a:t>％</a:t>
            </a:r>
          </a:p>
        </p:txBody>
      </p:sp>
      <p:sp>
        <p:nvSpPr>
          <p:cNvPr id="22" name="文字方塊 21">
            <a:extLst>
              <a:ext uri="{FF2B5EF4-FFF2-40B4-BE49-F238E27FC236}">
                <a16:creationId xmlns:a16="http://schemas.microsoft.com/office/drawing/2014/main" id="{2976E6F4-2BEC-425E-A6FB-CF40FC11A833}"/>
              </a:ext>
            </a:extLst>
          </p:cNvPr>
          <p:cNvSpPr txBox="1"/>
          <p:nvPr/>
        </p:nvSpPr>
        <p:spPr>
          <a:xfrm>
            <a:off x="10006905" y="5093145"/>
            <a:ext cx="819455" cy="369332"/>
          </a:xfrm>
          <a:prstGeom prst="rect">
            <a:avLst/>
          </a:prstGeom>
          <a:noFill/>
        </p:spPr>
        <p:txBody>
          <a:bodyPr wrap="none" rtlCol="0">
            <a:spAutoFit/>
          </a:bodyPr>
          <a:lstStyle/>
          <a:p>
            <a:r>
              <a:rPr lang="en-US" altLang="zh-TW" b="1" dirty="0">
                <a:solidFill>
                  <a:srgbClr val="FF0000"/>
                </a:solidFill>
                <a:latin typeface="Times New Roman" panose="02020603050405020304" pitchFamily="18" charset="0"/>
                <a:cs typeface="Times New Roman" panose="02020603050405020304" pitchFamily="18" charset="0"/>
              </a:rPr>
              <a:t>55.6</a:t>
            </a:r>
            <a:r>
              <a:rPr lang="zh-TW" altLang="en-US" b="1" dirty="0">
                <a:solidFill>
                  <a:srgbClr val="FF0000"/>
                </a:solidFill>
                <a:latin typeface="Times New Roman" panose="02020603050405020304" pitchFamily="18" charset="0"/>
                <a:cs typeface="Times New Roman" panose="02020603050405020304" pitchFamily="18" charset="0"/>
              </a:rPr>
              <a:t>％</a:t>
            </a:r>
          </a:p>
        </p:txBody>
      </p:sp>
      <p:sp>
        <p:nvSpPr>
          <p:cNvPr id="13" name="文字方塊 12">
            <a:extLst>
              <a:ext uri="{FF2B5EF4-FFF2-40B4-BE49-F238E27FC236}">
                <a16:creationId xmlns:a16="http://schemas.microsoft.com/office/drawing/2014/main" id="{D362253A-0DCF-4646-A17F-6DC65ACC78AD}"/>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B814220E-0EBD-4203-895C-62D1453C10B4}"/>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68656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P spid="10" grpId="0"/>
      <p:bldP spid="22"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320496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GHASH Module</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04</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grpSp>
        <p:nvGrpSpPr>
          <p:cNvPr id="57" name="群組 56">
            <a:extLst>
              <a:ext uri="{FF2B5EF4-FFF2-40B4-BE49-F238E27FC236}">
                <a16:creationId xmlns:a16="http://schemas.microsoft.com/office/drawing/2014/main" id="{BA5C047E-27E8-491D-8598-F567A2C1E312}"/>
              </a:ext>
            </a:extLst>
          </p:cNvPr>
          <p:cNvGrpSpPr>
            <a:grpSpLocks noChangeAspect="1"/>
          </p:cNvGrpSpPr>
          <p:nvPr/>
        </p:nvGrpSpPr>
        <p:grpSpPr>
          <a:xfrm>
            <a:off x="1442910" y="2681590"/>
            <a:ext cx="9306180" cy="2520000"/>
            <a:chOff x="946090" y="4576543"/>
            <a:chExt cx="5653833" cy="1530989"/>
          </a:xfrm>
        </p:grpSpPr>
        <p:grpSp>
          <p:nvGrpSpPr>
            <p:cNvPr id="58" name="群組 57">
              <a:extLst>
                <a:ext uri="{FF2B5EF4-FFF2-40B4-BE49-F238E27FC236}">
                  <a16:creationId xmlns:a16="http://schemas.microsoft.com/office/drawing/2014/main" id="{586F431D-38A7-49A5-AA16-50067E24E462}"/>
                </a:ext>
              </a:extLst>
            </p:cNvPr>
            <p:cNvGrpSpPr/>
            <p:nvPr/>
          </p:nvGrpSpPr>
          <p:grpSpPr>
            <a:xfrm>
              <a:off x="2959623" y="4735762"/>
              <a:ext cx="288000" cy="432000"/>
              <a:chOff x="2957718" y="4735762"/>
              <a:chExt cx="288000" cy="432000"/>
            </a:xfrm>
          </p:grpSpPr>
          <p:sp>
            <p:nvSpPr>
              <p:cNvPr id="97" name="矩形 96">
                <a:extLst>
                  <a:ext uri="{FF2B5EF4-FFF2-40B4-BE49-F238E27FC236}">
                    <a16:creationId xmlns:a16="http://schemas.microsoft.com/office/drawing/2014/main" id="{0D094000-7B5B-4D49-8AD5-485EDA2B55B1}"/>
                  </a:ext>
                </a:extLst>
              </p:cNvPr>
              <p:cNvSpPr/>
              <p:nvPr/>
            </p:nvSpPr>
            <p:spPr>
              <a:xfrm rot="16200000">
                <a:off x="2885718" y="4807762"/>
                <a:ext cx="432000" cy="288000"/>
              </a:xfrm>
              <a:prstGeom prst="rect">
                <a:avLst/>
              </a:prstGeom>
              <a:solidFill>
                <a:schemeClr val="tx2">
                  <a:lumMod val="20000"/>
                  <a:lumOff val="8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A</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98" name="等腰三角形 97">
                <a:extLst>
                  <a:ext uri="{FF2B5EF4-FFF2-40B4-BE49-F238E27FC236}">
                    <a16:creationId xmlns:a16="http://schemas.microsoft.com/office/drawing/2014/main" id="{AA2288DA-2A69-4FB6-834B-CA320DA1FA84}"/>
                  </a:ext>
                </a:extLst>
              </p:cNvPr>
              <p:cNvSpPr/>
              <p:nvPr/>
            </p:nvSpPr>
            <p:spPr>
              <a:xfrm rot="5400000">
                <a:off x="2940330" y="5017693"/>
                <a:ext cx="126000" cy="90000"/>
              </a:xfrm>
              <a:prstGeom prst="triangle">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Times New Roman" panose="02020603050405020304" pitchFamily="18" charset="0"/>
                  <a:cs typeface="Times New Roman" panose="02020603050405020304" pitchFamily="18" charset="0"/>
                </a:endParaRPr>
              </a:p>
            </p:txBody>
          </p:sp>
        </p:grpSp>
        <p:grpSp>
          <p:nvGrpSpPr>
            <p:cNvPr id="59" name="群組 58">
              <a:extLst>
                <a:ext uri="{FF2B5EF4-FFF2-40B4-BE49-F238E27FC236}">
                  <a16:creationId xmlns:a16="http://schemas.microsoft.com/office/drawing/2014/main" id="{06174C75-765C-40F2-8E2C-7731CCA852CB}"/>
                </a:ext>
              </a:extLst>
            </p:cNvPr>
            <p:cNvGrpSpPr/>
            <p:nvPr/>
          </p:nvGrpSpPr>
          <p:grpSpPr>
            <a:xfrm>
              <a:off x="946090" y="4940233"/>
              <a:ext cx="5653833" cy="1075437"/>
              <a:chOff x="946090" y="4940233"/>
              <a:chExt cx="5653833" cy="1075437"/>
            </a:xfrm>
          </p:grpSpPr>
          <p:sp>
            <p:nvSpPr>
              <p:cNvPr id="74" name="橢圓 73">
                <a:extLst>
                  <a:ext uri="{FF2B5EF4-FFF2-40B4-BE49-F238E27FC236}">
                    <a16:creationId xmlns:a16="http://schemas.microsoft.com/office/drawing/2014/main" id="{E6310329-7895-4B70-A8CF-00CBEE0B6FBA}"/>
                  </a:ext>
                </a:extLst>
              </p:cNvPr>
              <p:cNvSpPr/>
              <p:nvPr/>
            </p:nvSpPr>
            <p:spPr>
              <a:xfrm>
                <a:off x="5066564" y="5296864"/>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A9C2B5BC-37EB-48B3-B36F-22CE0C5619CB}"/>
                      </a:ext>
                    </a:extLst>
                  </p:cNvPr>
                  <p:cNvSpPr/>
                  <p:nvPr/>
                </p:nvSpPr>
                <p:spPr>
                  <a:xfrm>
                    <a:off x="3609778" y="4954864"/>
                    <a:ext cx="1260000" cy="72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0" dirty="0">
                        <a:solidFill>
                          <a:srgbClr val="000000"/>
                        </a:solidFill>
                        <a:latin typeface="Times New Roman" panose="02020603050405020304" pitchFamily="18" charset="0"/>
                        <a:cs typeface="Times New Roman" panose="02020603050405020304" pitchFamily="18" charset="0"/>
                      </a:rPr>
                      <a:t>GF</a:t>
                    </a:r>
                    <a14:m>
                      <m:oMath xmlns:m="http://schemas.openxmlformats.org/officeDocument/2006/math">
                        <m:r>
                          <a:rPr lang="en-US" altLang="zh-TW" sz="1000" b="0" i="1" smtClean="0">
                            <a:solidFill>
                              <a:srgbClr val="000000"/>
                            </a:solidFill>
                            <a:latin typeface="Cambria Math" panose="02040503050406030204" pitchFamily="18" charset="0"/>
                            <a:cs typeface="Times New Roman" panose="02020603050405020304" pitchFamily="18" charset="0"/>
                          </a:rPr>
                          <m:t>(</m:t>
                        </m:r>
                        <m:sSup>
                          <m:sSupPr>
                            <m:ctrlPr>
                              <a:rPr lang="en-US" altLang="zh-TW" sz="1000" b="0" i="1" smtClean="0">
                                <a:solidFill>
                                  <a:srgbClr val="000000"/>
                                </a:solidFill>
                                <a:latin typeface="Cambria Math" panose="02040503050406030204" pitchFamily="18" charset="0"/>
                                <a:cs typeface="Times New Roman" panose="02020603050405020304" pitchFamily="18" charset="0"/>
                              </a:rPr>
                            </m:ctrlPr>
                          </m:sSupPr>
                          <m:e>
                            <m:r>
                              <a:rPr lang="en-US" altLang="zh-TW" sz="1000" b="0" i="1" smtClean="0">
                                <a:solidFill>
                                  <a:srgbClr val="000000"/>
                                </a:solidFill>
                                <a:latin typeface="Cambria Math" panose="02040503050406030204" pitchFamily="18" charset="0"/>
                                <a:cs typeface="Times New Roman" panose="02020603050405020304" pitchFamily="18" charset="0"/>
                              </a:rPr>
                              <m:t>2</m:t>
                            </m:r>
                          </m:e>
                          <m:sup>
                            <m:r>
                              <a:rPr lang="en-US" altLang="zh-TW" sz="1000" b="0" i="1" smtClean="0">
                                <a:solidFill>
                                  <a:srgbClr val="000000"/>
                                </a:solidFill>
                                <a:latin typeface="Cambria Math" panose="02040503050406030204" pitchFamily="18" charset="0"/>
                                <a:cs typeface="Times New Roman" panose="02020603050405020304" pitchFamily="18" charset="0"/>
                              </a:rPr>
                              <m:t>128</m:t>
                            </m:r>
                          </m:sup>
                        </m:sSup>
                        <m:r>
                          <a:rPr lang="en-US" altLang="zh-TW" sz="1000" b="0" i="1" smtClean="0">
                            <a:solidFill>
                              <a:srgbClr val="000000"/>
                            </a:solidFill>
                            <a:latin typeface="Cambria Math" panose="02040503050406030204" pitchFamily="18" charset="0"/>
                            <a:cs typeface="Times New Roman" panose="02020603050405020304" pitchFamily="18" charset="0"/>
                          </a:rPr>
                          <m:t>)</m:t>
                        </m:r>
                      </m:oMath>
                    </a14:m>
                    <a:r>
                      <a:rPr lang="en-US" altLang="zh-TW" sz="1000" dirty="0">
                        <a:solidFill>
                          <a:srgbClr val="000000"/>
                        </a:solidFill>
                        <a:latin typeface="Times New Roman" panose="02020603050405020304" pitchFamily="18" charset="0"/>
                        <a:cs typeface="Times New Roman" panose="02020603050405020304" pitchFamily="18" charset="0"/>
                      </a:rPr>
                      <a:t> multiplier</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90097208-3FAF-4E45-B76F-8592DDE5C057}"/>
                      </a:ext>
                    </a:extLst>
                  </p:cNvPr>
                  <p:cNvSpPr>
                    <a:spLocks noRot="1" noChangeAspect="1" noMove="1" noResize="1" noEditPoints="1" noAdjustHandles="1" noChangeArrowheads="1" noChangeShapeType="1" noTextEdit="1"/>
                  </p:cNvSpPr>
                  <p:nvPr/>
                </p:nvSpPr>
                <p:spPr>
                  <a:xfrm>
                    <a:off x="3609778" y="4954864"/>
                    <a:ext cx="1260000" cy="720000"/>
                  </a:xfrm>
                  <a:prstGeom prst="rect">
                    <a:avLst/>
                  </a:prstGeom>
                  <a:blipFill>
                    <a:blip r:embed="rId3"/>
                    <a:stretch>
                      <a:fillRect/>
                    </a:stretch>
                  </a:blipFill>
                  <a:ln w="12700">
                    <a:solidFill>
                      <a:srgbClr val="000000"/>
                    </a:solidFill>
                  </a:ln>
                </p:spPr>
                <p:txBody>
                  <a:bodyPr/>
                  <a:lstStyle/>
                  <a:p>
                    <a:r>
                      <a:rPr lang="zh-TW" altLang="en-US">
                        <a:noFill/>
                      </a:rPr>
                      <a:t> </a:t>
                    </a:r>
                  </a:p>
                </p:txBody>
              </p:sp>
            </mc:Fallback>
          </mc:AlternateContent>
          <p:cxnSp>
            <p:nvCxnSpPr>
              <p:cNvPr id="76" name="直線單箭頭接點 75">
                <a:extLst>
                  <a:ext uri="{FF2B5EF4-FFF2-40B4-BE49-F238E27FC236}">
                    <a16:creationId xmlns:a16="http://schemas.microsoft.com/office/drawing/2014/main" id="{0AE44784-244A-45AB-BF74-7430A98B79C8}"/>
                  </a:ext>
                </a:extLst>
              </p:cNvPr>
              <p:cNvCxnSpPr>
                <a:cxnSpLocks/>
                <a:stCxn id="81" idx="3"/>
                <a:endCxn id="70" idx="0"/>
              </p:cNvCxnSpPr>
              <p:nvPr/>
            </p:nvCxnSpPr>
            <p:spPr>
              <a:xfrm flipV="1">
                <a:off x="1558090" y="5891532"/>
                <a:ext cx="433332" cy="102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3CBE3C8E-B996-47FE-AB74-9292C45421C3}"/>
                  </a:ext>
                </a:extLst>
              </p:cNvPr>
              <p:cNvCxnSpPr>
                <a:cxnSpLocks/>
              </p:cNvCxnSpPr>
              <p:nvPr/>
            </p:nvCxnSpPr>
            <p:spPr>
              <a:xfrm flipH="1" flipV="1">
                <a:off x="1696757" y="5855879"/>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78" name="文字方塊 77">
                <a:extLst>
                  <a:ext uri="{FF2B5EF4-FFF2-40B4-BE49-F238E27FC236}">
                    <a16:creationId xmlns:a16="http://schemas.microsoft.com/office/drawing/2014/main" id="{AA9EA67E-187C-4E2B-956D-592B7B604C26}"/>
                  </a:ext>
                </a:extLst>
              </p:cNvPr>
              <p:cNvSpPr txBox="1"/>
              <p:nvPr/>
            </p:nvSpPr>
            <p:spPr>
              <a:xfrm>
                <a:off x="1537083" y="5676435"/>
                <a:ext cx="402674" cy="215444"/>
              </a:xfrm>
              <a:prstGeom prst="rect">
                <a:avLst/>
              </a:prstGeom>
              <a:noFill/>
              <a:ln w="12700">
                <a:noFill/>
              </a:ln>
            </p:spPr>
            <p:txBody>
              <a:bodyPr wrap="square" rtlCol="0">
                <a:spAutoFit/>
              </a:bodyPr>
              <a:lstStyle/>
              <a:p>
                <a:pPr algn="ctr"/>
                <a:r>
                  <a:rPr lang="en-US" altLang="zh-TW" sz="800" dirty="0">
                    <a:latin typeface="Times New Roman" panose="02020603050405020304" pitchFamily="18" charset="0"/>
                    <a:cs typeface="Times New Roman" panose="02020603050405020304" pitchFamily="18" charset="0"/>
                  </a:rPr>
                  <a:t>128</a:t>
                </a:r>
                <a:endParaRPr lang="zh-TW" altLang="en-US" sz="800" dirty="0">
                  <a:latin typeface="Times New Roman" panose="02020603050405020304" pitchFamily="18" charset="0"/>
                  <a:cs typeface="Times New Roman" panose="02020603050405020304" pitchFamily="18" charset="0"/>
                </a:endParaRPr>
              </a:p>
            </p:txBody>
          </p:sp>
          <p:sp>
            <p:nvSpPr>
              <p:cNvPr id="79" name="文字方塊 78">
                <a:extLst>
                  <a:ext uri="{FF2B5EF4-FFF2-40B4-BE49-F238E27FC236}">
                    <a16:creationId xmlns:a16="http://schemas.microsoft.com/office/drawing/2014/main" id="{BE2D74C4-1D08-4E6B-93FF-400B61CB4C78}"/>
                  </a:ext>
                </a:extLst>
              </p:cNvPr>
              <p:cNvSpPr txBox="1"/>
              <p:nvPr/>
            </p:nvSpPr>
            <p:spPr>
              <a:xfrm>
                <a:off x="1270392" y="4940233"/>
                <a:ext cx="288000" cy="246221"/>
              </a:xfrm>
              <a:prstGeom prst="rect">
                <a:avLst/>
              </a:prstGeom>
              <a:noFill/>
              <a:ln w="12700">
                <a:no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in</a:t>
                </a:r>
                <a:endParaRPr lang="zh-TW" altLang="en-US" sz="1000" dirty="0">
                  <a:latin typeface="Times New Roman" panose="02020603050405020304" pitchFamily="18" charset="0"/>
                  <a:cs typeface="Times New Roman" panose="02020603050405020304" pitchFamily="18" charset="0"/>
                </a:endParaRPr>
              </a:p>
            </p:txBody>
          </p:sp>
          <p:grpSp>
            <p:nvGrpSpPr>
              <p:cNvPr id="80" name="群組 79">
                <a:extLst>
                  <a:ext uri="{FF2B5EF4-FFF2-40B4-BE49-F238E27FC236}">
                    <a16:creationId xmlns:a16="http://schemas.microsoft.com/office/drawing/2014/main" id="{C66178D4-B709-4499-B8E6-6274143C410A}"/>
                  </a:ext>
                </a:extLst>
              </p:cNvPr>
              <p:cNvGrpSpPr/>
              <p:nvPr/>
            </p:nvGrpSpPr>
            <p:grpSpPr>
              <a:xfrm>
                <a:off x="2061842" y="4992302"/>
                <a:ext cx="144000" cy="144000"/>
                <a:chOff x="4162830" y="1851750"/>
                <a:chExt cx="216000" cy="216000"/>
              </a:xfrm>
            </p:grpSpPr>
            <p:sp>
              <p:nvSpPr>
                <p:cNvPr id="94" name="橢圓 93">
                  <a:extLst>
                    <a:ext uri="{FF2B5EF4-FFF2-40B4-BE49-F238E27FC236}">
                      <a16:creationId xmlns:a16="http://schemas.microsoft.com/office/drawing/2014/main" id="{59FDA484-8C4E-4C4A-BB40-0D16C8508D99}"/>
                    </a:ext>
                  </a:extLst>
                </p:cNvPr>
                <p:cNvSpPr/>
                <p:nvPr/>
              </p:nvSpPr>
              <p:spPr>
                <a:xfrm>
                  <a:off x="4162830" y="1851750"/>
                  <a:ext cx="216000" cy="216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cxnSp>
              <p:nvCxnSpPr>
                <p:cNvPr id="95" name="直線接點 94">
                  <a:extLst>
                    <a:ext uri="{FF2B5EF4-FFF2-40B4-BE49-F238E27FC236}">
                      <a16:creationId xmlns:a16="http://schemas.microsoft.com/office/drawing/2014/main" id="{9FE87B52-CE52-41F7-950F-D13797012A71}"/>
                    </a:ext>
                  </a:extLst>
                </p:cNvPr>
                <p:cNvCxnSpPr>
                  <a:cxnSpLocks/>
                  <a:stCxn id="94" idx="2"/>
                  <a:endCxn id="94" idx="6"/>
                </p:cNvCxnSpPr>
                <p:nvPr/>
              </p:nvCxnSpPr>
              <p:spPr>
                <a:xfrm>
                  <a:off x="4162830" y="1959750"/>
                  <a:ext cx="216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6" name="直線接點 95">
                  <a:extLst>
                    <a:ext uri="{FF2B5EF4-FFF2-40B4-BE49-F238E27FC236}">
                      <a16:creationId xmlns:a16="http://schemas.microsoft.com/office/drawing/2014/main" id="{48BDFDA8-A4E5-4B06-8EEA-996B1535C40B}"/>
                    </a:ext>
                  </a:extLst>
                </p:cNvPr>
                <p:cNvCxnSpPr>
                  <a:cxnSpLocks/>
                  <a:stCxn id="94" idx="0"/>
                  <a:endCxn id="94" idx="4"/>
                </p:cNvCxnSpPr>
                <p:nvPr/>
              </p:nvCxnSpPr>
              <p:spPr>
                <a:xfrm>
                  <a:off x="4270830" y="1851750"/>
                  <a:ext cx="0" cy="216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81" name="文字方塊 80">
                <a:extLst>
                  <a:ext uri="{FF2B5EF4-FFF2-40B4-BE49-F238E27FC236}">
                    <a16:creationId xmlns:a16="http://schemas.microsoft.com/office/drawing/2014/main" id="{6E66A95F-803B-4F6E-BF8A-E6D37A4347C3}"/>
                  </a:ext>
                </a:extLst>
              </p:cNvPr>
              <p:cNvSpPr txBox="1"/>
              <p:nvPr/>
            </p:nvSpPr>
            <p:spPr>
              <a:xfrm>
                <a:off x="946090" y="5769449"/>
                <a:ext cx="612000" cy="246221"/>
              </a:xfrm>
              <a:prstGeom prst="rect">
                <a:avLst/>
              </a:prstGeom>
              <a:noFill/>
              <a:ln w="12700">
                <a:no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hash_in</a:t>
                </a:r>
                <a:endParaRPr lang="zh-TW" altLang="en-US" sz="1000" dirty="0">
                  <a:latin typeface="Times New Roman" panose="02020603050405020304" pitchFamily="18" charset="0"/>
                  <a:cs typeface="Times New Roman" panose="02020603050405020304" pitchFamily="18" charset="0"/>
                </a:endParaRPr>
              </a:p>
            </p:txBody>
          </p:sp>
          <p:cxnSp>
            <p:nvCxnSpPr>
              <p:cNvPr id="82" name="直線單箭頭接點 81">
                <a:extLst>
                  <a:ext uri="{FF2B5EF4-FFF2-40B4-BE49-F238E27FC236}">
                    <a16:creationId xmlns:a16="http://schemas.microsoft.com/office/drawing/2014/main" id="{B70B2381-670B-4F40-AD07-81AB8A883E06}"/>
                  </a:ext>
                </a:extLst>
              </p:cNvPr>
              <p:cNvCxnSpPr>
                <a:cxnSpLocks/>
                <a:stCxn id="68" idx="2"/>
                <a:endCxn id="83" idx="1"/>
              </p:cNvCxnSpPr>
              <p:nvPr/>
            </p:nvCxnSpPr>
            <p:spPr>
              <a:xfrm flipV="1">
                <a:off x="5625883" y="5314338"/>
                <a:ext cx="250925" cy="145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83" name="文字方塊 82">
                <a:extLst>
                  <a:ext uri="{FF2B5EF4-FFF2-40B4-BE49-F238E27FC236}">
                    <a16:creationId xmlns:a16="http://schemas.microsoft.com/office/drawing/2014/main" id="{1FB7B41F-A1F7-4AC1-8F53-84AE27FEF9FF}"/>
                  </a:ext>
                </a:extLst>
              </p:cNvPr>
              <p:cNvSpPr txBox="1"/>
              <p:nvPr/>
            </p:nvSpPr>
            <p:spPr>
              <a:xfrm>
                <a:off x="5876808" y="5191227"/>
                <a:ext cx="723115" cy="246221"/>
              </a:xfrm>
              <a:prstGeom prst="rect">
                <a:avLst/>
              </a:prstGeom>
              <a:noFill/>
              <a:ln w="12700">
                <a:no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ghash_out</a:t>
                </a:r>
                <a:endParaRPr lang="zh-TW" altLang="en-US" sz="1000" dirty="0">
                  <a:latin typeface="Times New Roman" panose="02020603050405020304" pitchFamily="18" charset="0"/>
                  <a:cs typeface="Times New Roman" panose="02020603050405020304" pitchFamily="18" charset="0"/>
                </a:endParaRPr>
              </a:p>
            </p:txBody>
          </p:sp>
          <p:sp>
            <p:nvSpPr>
              <p:cNvPr id="84" name="梯形 83">
                <a:extLst>
                  <a:ext uri="{FF2B5EF4-FFF2-40B4-BE49-F238E27FC236}">
                    <a16:creationId xmlns:a16="http://schemas.microsoft.com/office/drawing/2014/main" id="{25818F40-EE83-483E-AA86-A26A70E49CA0}"/>
                  </a:ext>
                </a:extLst>
              </p:cNvPr>
              <p:cNvSpPr/>
              <p:nvPr/>
            </p:nvSpPr>
            <p:spPr>
              <a:xfrm rot="5400000">
                <a:off x="2420251" y="5600750"/>
                <a:ext cx="432000" cy="144000"/>
              </a:xfrm>
              <a:prstGeom prst="trapezoid">
                <a:avLst>
                  <a:gd name="adj" fmla="val 80809"/>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85" name="文字方塊 84">
                <a:extLst>
                  <a:ext uri="{FF2B5EF4-FFF2-40B4-BE49-F238E27FC236}">
                    <a16:creationId xmlns:a16="http://schemas.microsoft.com/office/drawing/2014/main" id="{9D8CF95D-D1B8-4513-B3A0-0C8B7C9A567C}"/>
                  </a:ext>
                </a:extLst>
              </p:cNvPr>
              <p:cNvSpPr txBox="1"/>
              <p:nvPr/>
            </p:nvSpPr>
            <p:spPr>
              <a:xfrm>
                <a:off x="981614" y="5432699"/>
                <a:ext cx="576000" cy="246221"/>
              </a:xfrm>
              <a:prstGeom prst="rect">
                <a:avLst/>
              </a:prstGeom>
              <a:noFill/>
              <a:ln w="12700">
                <a:noFill/>
              </a:ln>
            </p:spPr>
            <p:txBody>
              <a:bodyPr wrap="square" rtlCol="0">
                <a:spAutoFit/>
              </a:bodyPr>
              <a:lstStyle/>
              <a:p>
                <a:pPr algn="ctr"/>
                <a:r>
                  <a:rPr lang="en-US" altLang="zh-TW" sz="1000">
                    <a:latin typeface="Times New Roman" panose="02020603050405020304" pitchFamily="18" charset="0"/>
                    <a:cs typeface="Times New Roman" panose="02020603050405020304" pitchFamily="18" charset="0"/>
                  </a:rPr>
                  <a:t>128’d1</a:t>
                </a:r>
                <a:endParaRPr lang="zh-TW" altLang="en-US" sz="1000" dirty="0">
                  <a:latin typeface="Times New Roman" panose="02020603050405020304" pitchFamily="18" charset="0"/>
                  <a:cs typeface="Times New Roman" panose="02020603050405020304" pitchFamily="18" charset="0"/>
                </a:endParaRPr>
              </a:p>
            </p:txBody>
          </p:sp>
          <p:cxnSp>
            <p:nvCxnSpPr>
              <p:cNvPr id="86" name="接點: 肘形 85">
                <a:extLst>
                  <a:ext uri="{FF2B5EF4-FFF2-40B4-BE49-F238E27FC236}">
                    <a16:creationId xmlns:a16="http://schemas.microsoft.com/office/drawing/2014/main" id="{8BDCF9DE-2F34-4165-864E-08956CF55920}"/>
                  </a:ext>
                </a:extLst>
              </p:cNvPr>
              <p:cNvCxnSpPr>
                <a:cxnSpLocks/>
                <a:stCxn id="97" idx="2"/>
              </p:cNvCxnSpPr>
              <p:nvPr/>
            </p:nvCxnSpPr>
            <p:spPr>
              <a:xfrm>
                <a:off x="3247623" y="4951762"/>
                <a:ext cx="362154" cy="182818"/>
              </a:xfrm>
              <a:prstGeom prst="bentConnector3">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接點: 肘形 86">
                <a:extLst>
                  <a:ext uri="{FF2B5EF4-FFF2-40B4-BE49-F238E27FC236}">
                    <a16:creationId xmlns:a16="http://schemas.microsoft.com/office/drawing/2014/main" id="{998ABF88-6AE7-4C05-81A8-BB3C117732B0}"/>
                  </a:ext>
                </a:extLst>
              </p:cNvPr>
              <p:cNvCxnSpPr>
                <a:cxnSpLocks/>
                <a:stCxn id="72" idx="2"/>
              </p:cNvCxnSpPr>
              <p:nvPr/>
            </p:nvCxnSpPr>
            <p:spPr>
              <a:xfrm flipV="1">
                <a:off x="3248688" y="5495855"/>
                <a:ext cx="360664" cy="177172"/>
              </a:xfrm>
              <a:prstGeom prst="bentConnector3">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8CCC03D1-E1A9-48D8-9D8B-72F4593CD0C5}"/>
                  </a:ext>
                </a:extLst>
              </p:cNvPr>
              <p:cNvCxnSpPr>
                <a:cxnSpLocks/>
                <a:stCxn id="61" idx="0"/>
                <a:endCxn id="97" idx="0"/>
              </p:cNvCxnSpPr>
              <p:nvPr/>
            </p:nvCxnSpPr>
            <p:spPr>
              <a:xfrm>
                <a:off x="2708826" y="4950553"/>
                <a:ext cx="250797" cy="120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45231EAE-F395-4FC2-B4E4-640F753A2152}"/>
                  </a:ext>
                </a:extLst>
              </p:cNvPr>
              <p:cNvCxnSpPr>
                <a:cxnSpLocks/>
                <a:stCxn id="84" idx="0"/>
                <a:endCxn id="72" idx="0"/>
              </p:cNvCxnSpPr>
              <p:nvPr/>
            </p:nvCxnSpPr>
            <p:spPr>
              <a:xfrm>
                <a:off x="2708251" y="5672750"/>
                <a:ext cx="252437" cy="27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接點: 肘形 26">
                <a:extLst>
                  <a:ext uri="{FF2B5EF4-FFF2-40B4-BE49-F238E27FC236}">
                    <a16:creationId xmlns:a16="http://schemas.microsoft.com/office/drawing/2014/main" id="{48BCCC52-7926-4B77-8151-40B396845BAE}"/>
                  </a:ext>
                </a:extLst>
              </p:cNvPr>
              <p:cNvCxnSpPr>
                <a:cxnSpLocks/>
                <a:stCxn id="85" idx="3"/>
              </p:cNvCxnSpPr>
              <p:nvPr/>
            </p:nvCxnSpPr>
            <p:spPr>
              <a:xfrm>
                <a:off x="1557614" y="5555810"/>
                <a:ext cx="1007194" cy="76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CE96941-BAFD-4E5F-9A30-D9A3391D2D92}"/>
                  </a:ext>
                </a:extLst>
              </p:cNvPr>
              <p:cNvCxnSpPr>
                <a:cxnSpLocks/>
                <a:stCxn id="79" idx="3"/>
                <a:endCxn id="94" idx="2"/>
              </p:cNvCxnSpPr>
              <p:nvPr/>
            </p:nvCxnSpPr>
            <p:spPr>
              <a:xfrm>
                <a:off x="1558392" y="5063344"/>
                <a:ext cx="503450" cy="95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接點: 肘形 91">
                <a:extLst>
                  <a:ext uri="{FF2B5EF4-FFF2-40B4-BE49-F238E27FC236}">
                    <a16:creationId xmlns:a16="http://schemas.microsoft.com/office/drawing/2014/main" id="{E6F3B2FC-0795-481A-8327-2F75C4803D73}"/>
                  </a:ext>
                </a:extLst>
              </p:cNvPr>
              <p:cNvCxnSpPr>
                <a:cxnSpLocks/>
                <a:stCxn id="75" idx="3"/>
                <a:endCxn id="94" idx="0"/>
              </p:cNvCxnSpPr>
              <p:nvPr/>
            </p:nvCxnSpPr>
            <p:spPr>
              <a:xfrm flipH="1" flipV="1">
                <a:off x="2133842" y="4992302"/>
                <a:ext cx="2735936" cy="322562"/>
              </a:xfrm>
              <a:prstGeom prst="bentConnector4">
                <a:avLst>
                  <a:gd name="adj1" fmla="val -7868"/>
                  <a:gd name="adj2" fmla="val 223818"/>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AD4E70A7-AF3C-403D-A0E1-45780EC6284B}"/>
                  </a:ext>
                </a:extLst>
              </p:cNvPr>
              <p:cNvCxnSpPr>
                <a:cxnSpLocks/>
                <a:stCxn id="75" idx="3"/>
                <a:endCxn id="68" idx="0"/>
              </p:cNvCxnSpPr>
              <p:nvPr/>
            </p:nvCxnSpPr>
            <p:spPr>
              <a:xfrm>
                <a:off x="4869778" y="5314864"/>
                <a:ext cx="468105" cy="92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群組 59">
              <a:extLst>
                <a:ext uri="{FF2B5EF4-FFF2-40B4-BE49-F238E27FC236}">
                  <a16:creationId xmlns:a16="http://schemas.microsoft.com/office/drawing/2014/main" id="{B0A726EE-31D9-4D9B-B700-F0C66CBBFF86}"/>
                </a:ext>
              </a:extLst>
            </p:cNvPr>
            <p:cNvGrpSpPr/>
            <p:nvPr/>
          </p:nvGrpSpPr>
          <p:grpSpPr>
            <a:xfrm>
              <a:off x="2960688" y="5457027"/>
              <a:ext cx="288000" cy="432000"/>
              <a:chOff x="2957718" y="4735762"/>
              <a:chExt cx="288000" cy="432000"/>
            </a:xfrm>
          </p:grpSpPr>
          <p:sp>
            <p:nvSpPr>
              <p:cNvPr id="72" name="矩形 71">
                <a:extLst>
                  <a:ext uri="{FF2B5EF4-FFF2-40B4-BE49-F238E27FC236}">
                    <a16:creationId xmlns:a16="http://schemas.microsoft.com/office/drawing/2014/main" id="{94414FAB-EA51-4771-B14F-BD1EE7327C59}"/>
                  </a:ext>
                </a:extLst>
              </p:cNvPr>
              <p:cNvSpPr/>
              <p:nvPr/>
            </p:nvSpPr>
            <p:spPr>
              <a:xfrm rot="16200000">
                <a:off x="2885718" y="4807762"/>
                <a:ext cx="432000" cy="288000"/>
              </a:xfrm>
              <a:prstGeom prst="rect">
                <a:avLst/>
              </a:prstGeom>
              <a:solidFill>
                <a:schemeClr val="tx2">
                  <a:lumMod val="20000"/>
                  <a:lumOff val="8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B</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73" name="等腰三角形 72">
                <a:extLst>
                  <a:ext uri="{FF2B5EF4-FFF2-40B4-BE49-F238E27FC236}">
                    <a16:creationId xmlns:a16="http://schemas.microsoft.com/office/drawing/2014/main" id="{ADBAE6DE-B61C-473A-9C62-51DCD4789FAA}"/>
                  </a:ext>
                </a:extLst>
              </p:cNvPr>
              <p:cNvSpPr/>
              <p:nvPr/>
            </p:nvSpPr>
            <p:spPr>
              <a:xfrm rot="5400000">
                <a:off x="2940330" y="5017693"/>
                <a:ext cx="126000" cy="90000"/>
              </a:xfrm>
              <a:prstGeom prst="triangle">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Times New Roman" panose="02020603050405020304" pitchFamily="18" charset="0"/>
                  <a:cs typeface="Times New Roman" panose="02020603050405020304" pitchFamily="18" charset="0"/>
                </a:endParaRPr>
              </a:p>
            </p:txBody>
          </p:sp>
        </p:grpSp>
        <p:sp>
          <p:nvSpPr>
            <p:cNvPr id="61" name="梯形 60">
              <a:extLst>
                <a:ext uri="{FF2B5EF4-FFF2-40B4-BE49-F238E27FC236}">
                  <a16:creationId xmlns:a16="http://schemas.microsoft.com/office/drawing/2014/main" id="{64FCDD0F-1164-4F9E-B016-E22A8F013CFE}"/>
                </a:ext>
              </a:extLst>
            </p:cNvPr>
            <p:cNvSpPr/>
            <p:nvPr/>
          </p:nvSpPr>
          <p:spPr>
            <a:xfrm rot="5400000">
              <a:off x="2420826" y="4878553"/>
              <a:ext cx="432000" cy="144000"/>
            </a:xfrm>
            <a:prstGeom prst="trapezoid">
              <a:avLst>
                <a:gd name="adj" fmla="val 80809"/>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grpSp>
          <p:nvGrpSpPr>
            <p:cNvPr id="62" name="群組 61">
              <a:extLst>
                <a:ext uri="{FF2B5EF4-FFF2-40B4-BE49-F238E27FC236}">
                  <a16:creationId xmlns:a16="http://schemas.microsoft.com/office/drawing/2014/main" id="{FAFB08F6-DFA0-4A41-BC10-ABFDE1668F91}"/>
                </a:ext>
              </a:extLst>
            </p:cNvPr>
            <p:cNvGrpSpPr/>
            <p:nvPr/>
          </p:nvGrpSpPr>
          <p:grpSpPr>
            <a:xfrm>
              <a:off x="1991422" y="5675532"/>
              <a:ext cx="288000" cy="432000"/>
              <a:chOff x="2957718" y="4735762"/>
              <a:chExt cx="288000" cy="432000"/>
            </a:xfrm>
          </p:grpSpPr>
          <p:sp>
            <p:nvSpPr>
              <p:cNvPr id="70" name="矩形 69">
                <a:extLst>
                  <a:ext uri="{FF2B5EF4-FFF2-40B4-BE49-F238E27FC236}">
                    <a16:creationId xmlns:a16="http://schemas.microsoft.com/office/drawing/2014/main" id="{015B24F5-492C-4236-84C4-AD87420DC940}"/>
                  </a:ext>
                </a:extLst>
              </p:cNvPr>
              <p:cNvSpPr/>
              <p:nvPr/>
            </p:nvSpPr>
            <p:spPr>
              <a:xfrm rot="16200000">
                <a:off x="2885718" y="4807762"/>
                <a:ext cx="432000" cy="288000"/>
              </a:xfrm>
              <a:prstGeom prst="rect">
                <a:avLst/>
              </a:prstGeom>
              <a:solidFill>
                <a:schemeClr val="tx2">
                  <a:lumMod val="20000"/>
                  <a:lumOff val="8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TW" altLang="en-US" i="1" dirty="0">
                  <a:solidFill>
                    <a:srgbClr val="000000"/>
                  </a:solidFill>
                  <a:latin typeface="Times New Roman" panose="02020603050405020304" pitchFamily="18" charset="0"/>
                  <a:cs typeface="Times New Roman" panose="02020603050405020304" pitchFamily="18" charset="0"/>
                </a:endParaRPr>
              </a:p>
            </p:txBody>
          </p:sp>
          <p:sp>
            <p:nvSpPr>
              <p:cNvPr id="71" name="等腰三角形 70">
                <a:extLst>
                  <a:ext uri="{FF2B5EF4-FFF2-40B4-BE49-F238E27FC236}">
                    <a16:creationId xmlns:a16="http://schemas.microsoft.com/office/drawing/2014/main" id="{F6E5F416-C3D3-44FE-B5E0-5EDE9A48F555}"/>
                  </a:ext>
                </a:extLst>
              </p:cNvPr>
              <p:cNvSpPr/>
              <p:nvPr/>
            </p:nvSpPr>
            <p:spPr>
              <a:xfrm rot="5400000">
                <a:off x="2940330" y="5017693"/>
                <a:ext cx="126000" cy="90000"/>
              </a:xfrm>
              <a:prstGeom prst="triangle">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Times New Roman" panose="02020603050405020304" pitchFamily="18" charset="0"/>
                  <a:cs typeface="Times New Roman" panose="02020603050405020304" pitchFamily="18" charset="0"/>
                </a:endParaRPr>
              </a:p>
            </p:txBody>
          </p:sp>
        </p:grpSp>
        <p:cxnSp>
          <p:nvCxnSpPr>
            <p:cNvPr id="63" name="直線單箭頭接點 62">
              <a:extLst>
                <a:ext uri="{FF2B5EF4-FFF2-40B4-BE49-F238E27FC236}">
                  <a16:creationId xmlns:a16="http://schemas.microsoft.com/office/drawing/2014/main" id="{9C64276B-1F22-4C7B-A6DA-93B2A848B1B3}"/>
                </a:ext>
              </a:extLst>
            </p:cNvPr>
            <p:cNvCxnSpPr>
              <a:cxnSpLocks/>
              <a:stCxn id="94" idx="6"/>
            </p:cNvCxnSpPr>
            <p:nvPr/>
          </p:nvCxnSpPr>
          <p:spPr>
            <a:xfrm>
              <a:off x="2205842" y="5064302"/>
              <a:ext cx="358305" cy="113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接點: 肘形 63">
              <a:extLst>
                <a:ext uri="{FF2B5EF4-FFF2-40B4-BE49-F238E27FC236}">
                  <a16:creationId xmlns:a16="http://schemas.microsoft.com/office/drawing/2014/main" id="{B4CD9056-E7F3-481C-9DAA-FB59A68AB8F4}"/>
                </a:ext>
              </a:extLst>
            </p:cNvPr>
            <p:cNvCxnSpPr>
              <a:cxnSpLocks/>
            </p:cNvCxnSpPr>
            <p:nvPr/>
          </p:nvCxnSpPr>
          <p:spPr>
            <a:xfrm rot="16200000" flipH="1">
              <a:off x="2353132" y="4623935"/>
              <a:ext cx="241689" cy="179098"/>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5" name="橢圓 64">
              <a:extLst>
                <a:ext uri="{FF2B5EF4-FFF2-40B4-BE49-F238E27FC236}">
                  <a16:creationId xmlns:a16="http://schemas.microsoft.com/office/drawing/2014/main" id="{70BF2394-3957-4C42-99EE-FA2886DEB79D}"/>
                </a:ext>
              </a:extLst>
            </p:cNvPr>
            <p:cNvSpPr/>
            <p:nvPr/>
          </p:nvSpPr>
          <p:spPr>
            <a:xfrm>
              <a:off x="2367032" y="457654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6" name="接點: 肘形 65">
              <a:extLst>
                <a:ext uri="{FF2B5EF4-FFF2-40B4-BE49-F238E27FC236}">
                  <a16:creationId xmlns:a16="http://schemas.microsoft.com/office/drawing/2014/main" id="{4ACA286D-2F4F-49EC-ACDE-04A2DCA3A690}"/>
                </a:ext>
              </a:extLst>
            </p:cNvPr>
            <p:cNvCxnSpPr>
              <a:cxnSpLocks/>
              <a:stCxn id="70" idx="2"/>
            </p:cNvCxnSpPr>
            <p:nvPr/>
          </p:nvCxnSpPr>
          <p:spPr>
            <a:xfrm flipV="1">
              <a:off x="2279422" y="5787689"/>
              <a:ext cx="284103" cy="103843"/>
            </a:xfrm>
            <a:prstGeom prst="bentConnector3">
              <a:avLst>
                <a:gd name="adj1" fmla="val 37260"/>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67" name="群組 66">
              <a:extLst>
                <a:ext uri="{FF2B5EF4-FFF2-40B4-BE49-F238E27FC236}">
                  <a16:creationId xmlns:a16="http://schemas.microsoft.com/office/drawing/2014/main" id="{E03559A5-E788-4EFE-AF13-44B2BB9CAC1E}"/>
                </a:ext>
              </a:extLst>
            </p:cNvPr>
            <p:cNvGrpSpPr/>
            <p:nvPr/>
          </p:nvGrpSpPr>
          <p:grpSpPr>
            <a:xfrm>
              <a:off x="5337883" y="5099793"/>
              <a:ext cx="288000" cy="432000"/>
              <a:chOff x="2957718" y="4735762"/>
              <a:chExt cx="288000" cy="432000"/>
            </a:xfrm>
          </p:grpSpPr>
          <p:sp>
            <p:nvSpPr>
              <p:cNvPr id="68" name="矩形 67">
                <a:extLst>
                  <a:ext uri="{FF2B5EF4-FFF2-40B4-BE49-F238E27FC236}">
                    <a16:creationId xmlns:a16="http://schemas.microsoft.com/office/drawing/2014/main" id="{36BD455C-C805-41A3-980D-D59CE86FE8D8}"/>
                  </a:ext>
                </a:extLst>
              </p:cNvPr>
              <p:cNvSpPr/>
              <p:nvPr/>
            </p:nvSpPr>
            <p:spPr>
              <a:xfrm rot="16200000">
                <a:off x="2885718" y="4807762"/>
                <a:ext cx="432000" cy="288000"/>
              </a:xfrm>
              <a:prstGeom prst="rect">
                <a:avLst/>
              </a:prstGeom>
              <a:solidFill>
                <a:schemeClr val="tx2">
                  <a:lumMod val="20000"/>
                  <a:lumOff val="8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TW" altLang="en-US" i="1" dirty="0">
                  <a:solidFill>
                    <a:srgbClr val="000000"/>
                  </a:solidFill>
                  <a:latin typeface="Times New Roman" panose="02020603050405020304" pitchFamily="18" charset="0"/>
                  <a:cs typeface="Times New Roman" panose="02020603050405020304" pitchFamily="18" charset="0"/>
                </a:endParaRPr>
              </a:p>
            </p:txBody>
          </p:sp>
          <p:sp>
            <p:nvSpPr>
              <p:cNvPr id="69" name="等腰三角形 68">
                <a:extLst>
                  <a:ext uri="{FF2B5EF4-FFF2-40B4-BE49-F238E27FC236}">
                    <a16:creationId xmlns:a16="http://schemas.microsoft.com/office/drawing/2014/main" id="{D735A2D0-B43C-49DD-B1F6-B80F78909340}"/>
                  </a:ext>
                </a:extLst>
              </p:cNvPr>
              <p:cNvSpPr/>
              <p:nvPr/>
            </p:nvSpPr>
            <p:spPr>
              <a:xfrm rot="5400000">
                <a:off x="2940330" y="5017693"/>
                <a:ext cx="126000" cy="90000"/>
              </a:xfrm>
              <a:prstGeom prst="triangle">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Times New Roman" panose="02020603050405020304" pitchFamily="18" charset="0"/>
                  <a:cs typeface="Times New Roman" panose="02020603050405020304" pitchFamily="18" charset="0"/>
                </a:endParaRPr>
              </a:p>
            </p:txBody>
          </p:sp>
        </p:grpSp>
      </p:grpSp>
      <p:sp>
        <p:nvSpPr>
          <p:cNvPr id="49" name="文字方塊 48">
            <a:extLst>
              <a:ext uri="{FF2B5EF4-FFF2-40B4-BE49-F238E27FC236}">
                <a16:creationId xmlns:a16="http://schemas.microsoft.com/office/drawing/2014/main" id="{AA59480B-F5AE-456D-9612-B614763A32E4}"/>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50" name="文字方塊 49">
            <a:extLst>
              <a:ext uri="{FF2B5EF4-FFF2-40B4-BE49-F238E27FC236}">
                <a16:creationId xmlns:a16="http://schemas.microsoft.com/office/drawing/2014/main" id="{B71A5C56-D2E4-4BF5-8F55-95342CC58F3B}"/>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46770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481259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AES-GCM Datapath Module</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E33EAB9D-9D5B-4520-B6BE-486B92ACC9AE}"/>
              </a:ext>
            </a:extLst>
          </p:cNvPr>
          <p:cNvSpPr/>
          <p:nvPr/>
        </p:nvSpPr>
        <p:spPr>
          <a:xfrm>
            <a:off x="4638213" y="2587601"/>
            <a:ext cx="1440000" cy="198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1B1C765B-DF59-4A84-9E1F-B5D085C66E70}"/>
              </a:ext>
            </a:extLst>
          </p:cNvPr>
          <p:cNvSpPr txBox="1"/>
          <p:nvPr/>
        </p:nvSpPr>
        <p:spPr>
          <a:xfrm>
            <a:off x="4891768" y="2377277"/>
            <a:ext cx="925253" cy="261610"/>
          </a:xfrm>
          <a:prstGeom prst="rect">
            <a:avLst/>
          </a:prstGeom>
          <a:noFill/>
        </p:spPr>
        <p:txBody>
          <a:bodyPr wrap="none" rtlCol="0">
            <a:spAutoFit/>
          </a:bodyPr>
          <a:lstStyle/>
          <a:p>
            <a:r>
              <a:rPr lang="en-US" altLang="zh-TW" sz="1050" dirty="0">
                <a:solidFill>
                  <a:srgbClr val="FF0000"/>
                </a:solidFill>
                <a:latin typeface="Times New Roman" panose="02020603050405020304" pitchFamily="18" charset="0"/>
                <a:cs typeface="Times New Roman" panose="02020603050405020304" pitchFamily="18" charset="0"/>
              </a:rPr>
              <a:t>AES Module</a:t>
            </a:r>
            <a:endParaRPr lang="zh-TW" altLang="en-US" sz="1050" dirty="0">
              <a:solidFill>
                <a:srgbClr val="FF0000"/>
              </a:solidFill>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6998506-E41E-4362-A561-B3B676DBE15E}"/>
              </a:ext>
            </a:extLst>
          </p:cNvPr>
          <p:cNvSpPr/>
          <p:nvPr/>
        </p:nvSpPr>
        <p:spPr>
          <a:xfrm>
            <a:off x="2499534" y="3406444"/>
            <a:ext cx="1296000" cy="432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文字方塊 46">
            <a:extLst>
              <a:ext uri="{FF2B5EF4-FFF2-40B4-BE49-F238E27FC236}">
                <a16:creationId xmlns:a16="http://schemas.microsoft.com/office/drawing/2014/main" id="{4D741DF4-73F3-4B37-9D1B-1B2D80095868}"/>
              </a:ext>
            </a:extLst>
          </p:cNvPr>
          <p:cNvSpPr txBox="1"/>
          <p:nvPr/>
        </p:nvSpPr>
        <p:spPr>
          <a:xfrm>
            <a:off x="2403838" y="3198751"/>
            <a:ext cx="1595309" cy="246221"/>
          </a:xfrm>
          <a:prstGeom prst="rect">
            <a:avLst/>
          </a:prstGeom>
          <a:noFill/>
        </p:spPr>
        <p:txBody>
          <a:bodyPr wrap="none" rtlCol="0">
            <a:spAutoFit/>
          </a:bodyPr>
          <a:lstStyle/>
          <a:p>
            <a:r>
              <a:rPr lang="en-US" altLang="zh-TW" sz="1000" dirty="0">
                <a:solidFill>
                  <a:srgbClr val="FF0000"/>
                </a:solidFill>
                <a:latin typeface="Times New Roman" panose="02020603050405020304" pitchFamily="18" charset="0"/>
                <a:cs typeface="Times New Roman" panose="02020603050405020304" pitchFamily="18" charset="0"/>
              </a:rPr>
              <a:t>AES-CTR Counter Module</a:t>
            </a:r>
          </a:p>
        </p:txBody>
      </p:sp>
      <p:sp>
        <p:nvSpPr>
          <p:cNvPr id="48" name="矩形 47">
            <a:extLst>
              <a:ext uri="{FF2B5EF4-FFF2-40B4-BE49-F238E27FC236}">
                <a16:creationId xmlns:a16="http://schemas.microsoft.com/office/drawing/2014/main" id="{CF12D25D-D592-4FC2-948D-DFD9A8095B47}"/>
              </a:ext>
            </a:extLst>
          </p:cNvPr>
          <p:cNvSpPr/>
          <p:nvPr/>
        </p:nvSpPr>
        <p:spPr>
          <a:xfrm>
            <a:off x="1463069" y="3275428"/>
            <a:ext cx="792000" cy="936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文字方塊 49">
            <a:extLst>
              <a:ext uri="{FF2B5EF4-FFF2-40B4-BE49-F238E27FC236}">
                <a16:creationId xmlns:a16="http://schemas.microsoft.com/office/drawing/2014/main" id="{FD57421A-6260-47E7-83D6-00491B0F0435}"/>
              </a:ext>
            </a:extLst>
          </p:cNvPr>
          <p:cNvSpPr txBox="1"/>
          <p:nvPr/>
        </p:nvSpPr>
        <p:spPr>
          <a:xfrm>
            <a:off x="1154969" y="4184952"/>
            <a:ext cx="1440000" cy="261610"/>
          </a:xfrm>
          <a:prstGeom prst="rect">
            <a:avLst/>
          </a:prstGeom>
          <a:noFill/>
        </p:spPr>
        <p:txBody>
          <a:bodyPr wrap="square">
            <a:spAutoFit/>
          </a:bodyPr>
          <a:lstStyle/>
          <a:p>
            <a:pPr algn="ctr"/>
            <a:r>
              <a:rPr lang="en-US" altLang="zh-TW" sz="1050" dirty="0">
                <a:solidFill>
                  <a:srgbClr val="FF0000"/>
                </a:solidFill>
                <a:latin typeface="Times New Roman" panose="02020603050405020304" pitchFamily="18" charset="0"/>
                <a:cs typeface="Times New Roman" panose="02020603050405020304" pitchFamily="18" charset="0"/>
              </a:rPr>
              <a:t>IV Encoder Module</a:t>
            </a:r>
          </a:p>
        </p:txBody>
      </p:sp>
      <p:grpSp>
        <p:nvGrpSpPr>
          <p:cNvPr id="161" name="群組 160">
            <a:extLst>
              <a:ext uri="{FF2B5EF4-FFF2-40B4-BE49-F238E27FC236}">
                <a16:creationId xmlns:a16="http://schemas.microsoft.com/office/drawing/2014/main" id="{B9DCB272-0F7D-4307-B72D-E2A652AFF155}"/>
              </a:ext>
            </a:extLst>
          </p:cNvPr>
          <p:cNvGrpSpPr>
            <a:grpSpLocks noChangeAspect="1"/>
          </p:cNvGrpSpPr>
          <p:nvPr/>
        </p:nvGrpSpPr>
        <p:grpSpPr>
          <a:xfrm>
            <a:off x="1081889" y="2095683"/>
            <a:ext cx="10028675" cy="3600000"/>
            <a:chOff x="991352" y="1991555"/>
            <a:chExt cx="8359530" cy="3000826"/>
          </a:xfrm>
        </p:grpSpPr>
        <p:cxnSp>
          <p:nvCxnSpPr>
            <p:cNvPr id="162" name="接點: 肘形 40">
              <a:extLst>
                <a:ext uri="{FF2B5EF4-FFF2-40B4-BE49-F238E27FC236}">
                  <a16:creationId xmlns:a16="http://schemas.microsoft.com/office/drawing/2014/main" id="{C51392B6-E2D5-4B35-8A8C-B7AACA5025F1}"/>
                </a:ext>
              </a:extLst>
            </p:cNvPr>
            <p:cNvCxnSpPr>
              <a:cxnSpLocks/>
              <a:stCxn id="176" idx="3"/>
            </p:cNvCxnSpPr>
            <p:nvPr/>
          </p:nvCxnSpPr>
          <p:spPr>
            <a:xfrm>
              <a:off x="1928404" y="3591665"/>
              <a:ext cx="1549870" cy="9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矩形 162">
              <a:extLst>
                <a:ext uri="{FF2B5EF4-FFF2-40B4-BE49-F238E27FC236}">
                  <a16:creationId xmlns:a16="http://schemas.microsoft.com/office/drawing/2014/main" id="{71E05F5A-4112-4714-A448-2262FF19CB36}"/>
                </a:ext>
              </a:extLst>
            </p:cNvPr>
            <p:cNvSpPr/>
            <p:nvPr/>
          </p:nvSpPr>
          <p:spPr>
            <a:xfrm>
              <a:off x="4053771" y="2889799"/>
              <a:ext cx="1008000" cy="1080000"/>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AES</a:t>
              </a:r>
            </a:p>
          </p:txBody>
        </p:sp>
        <p:sp>
          <p:nvSpPr>
            <p:cNvPr id="164" name="矩形 163">
              <a:extLst>
                <a:ext uri="{FF2B5EF4-FFF2-40B4-BE49-F238E27FC236}">
                  <a16:creationId xmlns:a16="http://schemas.microsoft.com/office/drawing/2014/main" id="{78AE432C-9587-485F-BB49-B3F137D9CE8B}"/>
                </a:ext>
              </a:extLst>
            </p:cNvPr>
            <p:cNvSpPr/>
            <p:nvPr/>
          </p:nvSpPr>
          <p:spPr>
            <a:xfrm>
              <a:off x="7114305" y="2889999"/>
              <a:ext cx="792000" cy="108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GHASH</a:t>
              </a:r>
            </a:p>
          </p:txBody>
        </p:sp>
        <p:cxnSp>
          <p:nvCxnSpPr>
            <p:cNvPr id="165" name="直線單箭頭接點 164">
              <a:extLst>
                <a:ext uri="{FF2B5EF4-FFF2-40B4-BE49-F238E27FC236}">
                  <a16:creationId xmlns:a16="http://schemas.microsoft.com/office/drawing/2014/main" id="{52C38CAA-6321-44CF-8F7E-C24ECAD37D5A}"/>
                </a:ext>
              </a:extLst>
            </p:cNvPr>
            <p:cNvCxnSpPr>
              <a:cxnSpLocks/>
              <a:stCxn id="246" idx="3"/>
            </p:cNvCxnSpPr>
            <p:nvPr/>
          </p:nvCxnSpPr>
          <p:spPr>
            <a:xfrm>
              <a:off x="3189443" y="3265216"/>
              <a:ext cx="289128" cy="144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線單箭頭接點 165">
              <a:extLst>
                <a:ext uri="{FF2B5EF4-FFF2-40B4-BE49-F238E27FC236}">
                  <a16:creationId xmlns:a16="http://schemas.microsoft.com/office/drawing/2014/main" id="{8202AD34-F4B5-42E1-9BF2-6F000075A048}"/>
                </a:ext>
              </a:extLst>
            </p:cNvPr>
            <p:cNvCxnSpPr>
              <a:cxnSpLocks/>
              <a:stCxn id="185" idx="2"/>
              <a:endCxn id="163" idx="1"/>
            </p:cNvCxnSpPr>
            <p:nvPr/>
          </p:nvCxnSpPr>
          <p:spPr>
            <a:xfrm>
              <a:off x="3766397" y="3429000"/>
              <a:ext cx="287374" cy="79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7" name="矩形 166">
              <a:extLst>
                <a:ext uri="{FF2B5EF4-FFF2-40B4-BE49-F238E27FC236}">
                  <a16:creationId xmlns:a16="http://schemas.microsoft.com/office/drawing/2014/main" id="{978E101F-DFC8-4290-8C89-649E8ABA7FCD}"/>
                </a:ext>
              </a:extLst>
            </p:cNvPr>
            <p:cNvSpPr/>
            <p:nvPr/>
          </p:nvSpPr>
          <p:spPr>
            <a:xfrm>
              <a:off x="4053278" y="2493806"/>
              <a:ext cx="1008000" cy="216000"/>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KeyExpansion</a:t>
              </a:r>
              <a:endParaRPr lang="en-US" altLang="zh-TW" sz="1000" dirty="0">
                <a:solidFill>
                  <a:srgbClr val="000000"/>
                </a:solidFill>
                <a:latin typeface="Times New Roman" panose="02020603050405020304" pitchFamily="18" charset="0"/>
                <a:cs typeface="Times New Roman" panose="02020603050405020304" pitchFamily="18" charset="0"/>
              </a:endParaRPr>
            </a:p>
          </p:txBody>
        </p:sp>
        <p:cxnSp>
          <p:nvCxnSpPr>
            <p:cNvPr id="168" name="直線單箭頭接點 167">
              <a:extLst>
                <a:ext uri="{FF2B5EF4-FFF2-40B4-BE49-F238E27FC236}">
                  <a16:creationId xmlns:a16="http://schemas.microsoft.com/office/drawing/2014/main" id="{3F4F7983-DDB4-4DBD-AB50-CFF3911C2593}"/>
                </a:ext>
              </a:extLst>
            </p:cNvPr>
            <p:cNvCxnSpPr>
              <a:cxnSpLocks/>
              <a:stCxn id="167" idx="2"/>
              <a:endCxn id="163" idx="0"/>
            </p:cNvCxnSpPr>
            <p:nvPr/>
          </p:nvCxnSpPr>
          <p:spPr>
            <a:xfrm>
              <a:off x="4557278" y="2709806"/>
              <a:ext cx="493" cy="17999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a:extLst>
                <a:ext uri="{FF2B5EF4-FFF2-40B4-BE49-F238E27FC236}">
                  <a16:creationId xmlns:a16="http://schemas.microsoft.com/office/drawing/2014/main" id="{658CE582-F442-4FB6-BAA6-0F9BDFB3EE28}"/>
                </a:ext>
              </a:extLst>
            </p:cNvPr>
            <p:cNvCxnSpPr>
              <a:cxnSpLocks/>
              <a:stCxn id="180" idx="3"/>
              <a:endCxn id="167" idx="1"/>
            </p:cNvCxnSpPr>
            <p:nvPr/>
          </p:nvCxnSpPr>
          <p:spPr>
            <a:xfrm flipV="1">
              <a:off x="1351352" y="2601806"/>
              <a:ext cx="2701926" cy="105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接點: 肘形 169">
              <a:extLst>
                <a:ext uri="{FF2B5EF4-FFF2-40B4-BE49-F238E27FC236}">
                  <a16:creationId xmlns:a16="http://schemas.microsoft.com/office/drawing/2014/main" id="{4FD7B074-0979-4631-999B-091AB1AD8D25}"/>
                </a:ext>
              </a:extLst>
            </p:cNvPr>
            <p:cNvCxnSpPr>
              <a:cxnSpLocks/>
              <a:stCxn id="180" idx="3"/>
              <a:endCxn id="235" idx="1"/>
            </p:cNvCxnSpPr>
            <p:nvPr/>
          </p:nvCxnSpPr>
          <p:spPr>
            <a:xfrm flipV="1">
              <a:off x="1351352" y="2099559"/>
              <a:ext cx="5906953" cy="503306"/>
            </a:xfrm>
            <a:prstGeom prst="bentConnector3">
              <a:avLst>
                <a:gd name="adj1" fmla="val 3661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1" name="矩形 170">
              <a:extLst>
                <a:ext uri="{FF2B5EF4-FFF2-40B4-BE49-F238E27FC236}">
                  <a16:creationId xmlns:a16="http://schemas.microsoft.com/office/drawing/2014/main" id="{3D210187-FDB1-425B-8E35-7E41A1C96E86}"/>
                </a:ext>
              </a:extLst>
            </p:cNvPr>
            <p:cNvSpPr/>
            <p:nvPr/>
          </p:nvSpPr>
          <p:spPr>
            <a:xfrm rot="5400000">
              <a:off x="6157005" y="3592106"/>
              <a:ext cx="540000" cy="216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add0</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172" name="橢圓 171">
              <a:extLst>
                <a:ext uri="{FF2B5EF4-FFF2-40B4-BE49-F238E27FC236}">
                  <a16:creationId xmlns:a16="http://schemas.microsoft.com/office/drawing/2014/main" id="{96AB0237-F4BE-4048-A0AC-9A933133388A}"/>
                </a:ext>
              </a:extLst>
            </p:cNvPr>
            <p:cNvSpPr/>
            <p:nvPr/>
          </p:nvSpPr>
          <p:spPr>
            <a:xfrm>
              <a:off x="5725824" y="2082665"/>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173" name="橢圓 172">
              <a:extLst>
                <a:ext uri="{FF2B5EF4-FFF2-40B4-BE49-F238E27FC236}">
                  <a16:creationId xmlns:a16="http://schemas.microsoft.com/office/drawing/2014/main" id="{40517192-AF9F-46FF-B91F-B9F9AC5F4336}"/>
                </a:ext>
              </a:extLst>
            </p:cNvPr>
            <p:cNvSpPr/>
            <p:nvPr/>
          </p:nvSpPr>
          <p:spPr>
            <a:xfrm>
              <a:off x="3495868" y="2586422"/>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174" name="矩形 173">
              <a:extLst>
                <a:ext uri="{FF2B5EF4-FFF2-40B4-BE49-F238E27FC236}">
                  <a16:creationId xmlns:a16="http://schemas.microsoft.com/office/drawing/2014/main" id="{D9912B6C-F38A-4981-9C9A-639E79AB8642}"/>
                </a:ext>
              </a:extLst>
            </p:cNvPr>
            <p:cNvSpPr/>
            <p:nvPr/>
          </p:nvSpPr>
          <p:spPr>
            <a:xfrm>
              <a:off x="2254614" y="3157216"/>
              <a:ext cx="360000" cy="216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+1</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175" name="橢圓 174">
              <a:extLst>
                <a:ext uri="{FF2B5EF4-FFF2-40B4-BE49-F238E27FC236}">
                  <a16:creationId xmlns:a16="http://schemas.microsoft.com/office/drawing/2014/main" id="{FEB2D55E-9D53-4B51-83D3-F4D19D0B5ACF}"/>
                </a:ext>
              </a:extLst>
            </p:cNvPr>
            <p:cNvSpPr/>
            <p:nvPr/>
          </p:nvSpPr>
          <p:spPr>
            <a:xfrm>
              <a:off x="3855158" y="3410201"/>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176" name="矩形 175">
              <a:extLst>
                <a:ext uri="{FF2B5EF4-FFF2-40B4-BE49-F238E27FC236}">
                  <a16:creationId xmlns:a16="http://schemas.microsoft.com/office/drawing/2014/main" id="{4F53F980-8B1A-4470-B1D8-027F7E5F2538}"/>
                </a:ext>
              </a:extLst>
            </p:cNvPr>
            <p:cNvSpPr/>
            <p:nvPr/>
          </p:nvSpPr>
          <p:spPr>
            <a:xfrm>
              <a:off x="1352404" y="3483665"/>
              <a:ext cx="576000" cy="216000"/>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encode</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grpSp>
          <p:nvGrpSpPr>
            <p:cNvPr id="177" name="群組 176">
              <a:extLst>
                <a:ext uri="{FF2B5EF4-FFF2-40B4-BE49-F238E27FC236}">
                  <a16:creationId xmlns:a16="http://schemas.microsoft.com/office/drawing/2014/main" id="{1353522C-EBF9-43E6-B935-93BAE2FBFA50}"/>
                </a:ext>
              </a:extLst>
            </p:cNvPr>
            <p:cNvGrpSpPr/>
            <p:nvPr/>
          </p:nvGrpSpPr>
          <p:grpSpPr>
            <a:xfrm>
              <a:off x="2901443" y="3157216"/>
              <a:ext cx="288000" cy="216000"/>
              <a:chOff x="5157000" y="1885478"/>
              <a:chExt cx="320000" cy="288000"/>
            </a:xfrm>
            <a:solidFill>
              <a:schemeClr val="bg2">
                <a:lumMod val="90000"/>
              </a:schemeClr>
            </a:solidFill>
          </p:grpSpPr>
          <p:sp>
            <p:nvSpPr>
              <p:cNvPr id="246" name="矩形 245">
                <a:extLst>
                  <a:ext uri="{FF2B5EF4-FFF2-40B4-BE49-F238E27FC236}">
                    <a16:creationId xmlns:a16="http://schemas.microsoft.com/office/drawing/2014/main" id="{843154F7-4E60-4D02-B616-A56A6C1EC23F}"/>
                  </a:ext>
                </a:extLst>
              </p:cNvPr>
              <p:cNvSpPr/>
              <p:nvPr/>
            </p:nvSpPr>
            <p:spPr>
              <a:xfrm>
                <a:off x="5157000" y="1885478"/>
                <a:ext cx="320000" cy="288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TW" sz="1000" dirty="0">
                    <a:solidFill>
                      <a:srgbClr val="000000"/>
                    </a:solidFill>
                    <a:latin typeface="Times New Roman" panose="02020603050405020304" pitchFamily="18" charset="0"/>
                    <a:cs typeface="Times New Roman" panose="02020603050405020304" pitchFamily="18" charset="0"/>
                  </a:rPr>
                  <a:t>y</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247" name="等腰三角形 246">
                <a:extLst>
                  <a:ext uri="{FF2B5EF4-FFF2-40B4-BE49-F238E27FC236}">
                    <a16:creationId xmlns:a16="http://schemas.microsoft.com/office/drawing/2014/main" id="{59A81F14-14B4-47E8-841D-ACF7CECAE718}"/>
                  </a:ext>
                </a:extLst>
              </p:cNvPr>
              <p:cNvSpPr/>
              <p:nvPr/>
            </p:nvSpPr>
            <p:spPr>
              <a:xfrm rot="5400000">
                <a:off x="5135089" y="2034965"/>
                <a:ext cx="120000" cy="72000"/>
              </a:xfrm>
              <a:prstGeom prst="triangle">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grpSp>
        <p:cxnSp>
          <p:nvCxnSpPr>
            <p:cNvPr id="178" name="接點: 肘形 177">
              <a:extLst>
                <a:ext uri="{FF2B5EF4-FFF2-40B4-BE49-F238E27FC236}">
                  <a16:creationId xmlns:a16="http://schemas.microsoft.com/office/drawing/2014/main" id="{E175AA00-8978-46F6-B92C-C732AF26282A}"/>
                </a:ext>
              </a:extLst>
            </p:cNvPr>
            <p:cNvCxnSpPr>
              <a:cxnSpLocks/>
              <a:stCxn id="185" idx="2"/>
              <a:endCxn id="174" idx="1"/>
            </p:cNvCxnSpPr>
            <p:nvPr/>
          </p:nvCxnSpPr>
          <p:spPr>
            <a:xfrm flipH="1" flipV="1">
              <a:off x="2254614" y="3265216"/>
              <a:ext cx="1511783" cy="163784"/>
            </a:xfrm>
            <a:prstGeom prst="bentConnector5">
              <a:avLst>
                <a:gd name="adj1" fmla="val -6930"/>
                <a:gd name="adj2" fmla="val 307841"/>
                <a:gd name="adj3" fmla="val 112097"/>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單箭頭接點 178">
              <a:extLst>
                <a:ext uri="{FF2B5EF4-FFF2-40B4-BE49-F238E27FC236}">
                  <a16:creationId xmlns:a16="http://schemas.microsoft.com/office/drawing/2014/main" id="{7448FBE1-8688-42CC-BC5C-BADADE0ED429}"/>
                </a:ext>
              </a:extLst>
            </p:cNvPr>
            <p:cNvCxnSpPr>
              <a:cxnSpLocks/>
              <a:stCxn id="174" idx="3"/>
              <a:endCxn id="246" idx="1"/>
            </p:cNvCxnSpPr>
            <p:nvPr/>
          </p:nvCxnSpPr>
          <p:spPr>
            <a:xfrm>
              <a:off x="2614614" y="3265216"/>
              <a:ext cx="286829"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0" name="文字方塊 179">
              <a:extLst>
                <a:ext uri="{FF2B5EF4-FFF2-40B4-BE49-F238E27FC236}">
                  <a16:creationId xmlns:a16="http://schemas.microsoft.com/office/drawing/2014/main" id="{2090988B-45A2-401A-B654-C18AB7B25DD6}"/>
                </a:ext>
              </a:extLst>
            </p:cNvPr>
            <p:cNvSpPr txBox="1"/>
            <p:nvPr/>
          </p:nvSpPr>
          <p:spPr>
            <a:xfrm>
              <a:off x="991352" y="2479754"/>
              <a:ext cx="360000" cy="246221"/>
            </a:xfrm>
            <a:prstGeom prst="rect">
              <a:avLst/>
            </a:prstGeom>
            <a:noFill/>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in</a:t>
              </a:r>
              <a:endParaRPr lang="zh-TW" altLang="en-US" sz="1000" dirty="0">
                <a:latin typeface="Times New Roman" panose="02020603050405020304" pitchFamily="18" charset="0"/>
                <a:cs typeface="Times New Roman" panose="02020603050405020304" pitchFamily="18" charset="0"/>
              </a:endParaRPr>
            </a:p>
          </p:txBody>
        </p:sp>
        <p:cxnSp>
          <p:nvCxnSpPr>
            <p:cNvPr id="181" name="接點: 肘形 180">
              <a:extLst>
                <a:ext uri="{FF2B5EF4-FFF2-40B4-BE49-F238E27FC236}">
                  <a16:creationId xmlns:a16="http://schemas.microsoft.com/office/drawing/2014/main" id="{E93CB193-F309-4360-ACA9-8AF797138818}"/>
                </a:ext>
              </a:extLst>
            </p:cNvPr>
            <p:cNvCxnSpPr>
              <a:cxnSpLocks/>
              <a:stCxn id="163" idx="3"/>
              <a:endCxn id="237" idx="1"/>
            </p:cNvCxnSpPr>
            <p:nvPr/>
          </p:nvCxnSpPr>
          <p:spPr>
            <a:xfrm>
              <a:off x="5061771" y="3429799"/>
              <a:ext cx="2232567" cy="825496"/>
            </a:xfrm>
            <a:prstGeom prst="bentConnector3">
              <a:avLst>
                <a:gd name="adj1" fmla="val 477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2" name="梯形 181">
              <a:extLst>
                <a:ext uri="{FF2B5EF4-FFF2-40B4-BE49-F238E27FC236}">
                  <a16:creationId xmlns:a16="http://schemas.microsoft.com/office/drawing/2014/main" id="{7D134CE9-7451-4F96-A916-33F469B4CB3E}"/>
                </a:ext>
              </a:extLst>
            </p:cNvPr>
            <p:cNvSpPr>
              <a:spLocks/>
            </p:cNvSpPr>
            <p:nvPr/>
          </p:nvSpPr>
          <p:spPr>
            <a:xfrm rot="5400000">
              <a:off x="5778945" y="3609000"/>
              <a:ext cx="540000" cy="180000"/>
            </a:xfrm>
            <a:prstGeom prst="trapezoid">
              <a:avLst>
                <a:gd name="adj" fmla="val 46625"/>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83" name="直線單箭頭接點 182">
              <a:extLst>
                <a:ext uri="{FF2B5EF4-FFF2-40B4-BE49-F238E27FC236}">
                  <a16:creationId xmlns:a16="http://schemas.microsoft.com/office/drawing/2014/main" id="{0D8400E3-3C96-43AF-997B-44C302292E0D}"/>
                </a:ext>
              </a:extLst>
            </p:cNvPr>
            <p:cNvCxnSpPr>
              <a:cxnSpLocks/>
              <a:stCxn id="182" idx="0"/>
              <a:endCxn id="171" idx="2"/>
            </p:cNvCxnSpPr>
            <p:nvPr/>
          </p:nvCxnSpPr>
          <p:spPr>
            <a:xfrm>
              <a:off x="6138945" y="3699000"/>
              <a:ext cx="180060" cy="110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接點: 肘形 183">
              <a:extLst>
                <a:ext uri="{FF2B5EF4-FFF2-40B4-BE49-F238E27FC236}">
                  <a16:creationId xmlns:a16="http://schemas.microsoft.com/office/drawing/2014/main" id="{FF102CAD-903F-4BC9-ADC8-1192A2EC026E}"/>
                </a:ext>
              </a:extLst>
            </p:cNvPr>
            <p:cNvCxnSpPr>
              <a:cxnSpLocks/>
              <a:stCxn id="163" idx="3"/>
            </p:cNvCxnSpPr>
            <p:nvPr/>
          </p:nvCxnSpPr>
          <p:spPr>
            <a:xfrm flipV="1">
              <a:off x="5061771" y="3160557"/>
              <a:ext cx="2052737" cy="269242"/>
            </a:xfrm>
            <a:prstGeom prst="bentConnector3">
              <a:avLst>
                <a:gd name="adj1" fmla="val 5177"/>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5" name="流程圖: 人工作業 184">
              <a:extLst>
                <a:ext uri="{FF2B5EF4-FFF2-40B4-BE49-F238E27FC236}">
                  <a16:creationId xmlns:a16="http://schemas.microsoft.com/office/drawing/2014/main" id="{5F42E53C-DBF4-4583-9A9A-BE7C693CD678}"/>
                </a:ext>
              </a:extLst>
            </p:cNvPr>
            <p:cNvSpPr/>
            <p:nvPr/>
          </p:nvSpPr>
          <p:spPr>
            <a:xfrm rot="16200000">
              <a:off x="3262397" y="3285000"/>
              <a:ext cx="720000" cy="288000"/>
            </a:xfrm>
            <a:prstGeom prst="flowChartManualOperation">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solidFill>
                  <a:schemeClr val="tx1"/>
                </a:solidFill>
                <a:latin typeface="Times New Roman" panose="02020603050405020304" pitchFamily="18" charset="0"/>
                <a:cs typeface="Times New Roman" panose="02020603050405020304" pitchFamily="18" charset="0"/>
              </a:endParaRPr>
            </a:p>
          </p:txBody>
        </p:sp>
        <p:cxnSp>
          <p:nvCxnSpPr>
            <p:cNvPr id="186" name="直線單箭頭接點 185">
              <a:extLst>
                <a:ext uri="{FF2B5EF4-FFF2-40B4-BE49-F238E27FC236}">
                  <a16:creationId xmlns:a16="http://schemas.microsoft.com/office/drawing/2014/main" id="{63F0B3DC-7C11-44E6-80ED-F6CF1AB56976}"/>
                </a:ext>
              </a:extLst>
            </p:cNvPr>
            <p:cNvCxnSpPr>
              <a:cxnSpLocks/>
              <a:stCxn id="171" idx="0"/>
              <a:endCxn id="230" idx="2"/>
            </p:cNvCxnSpPr>
            <p:nvPr/>
          </p:nvCxnSpPr>
          <p:spPr>
            <a:xfrm flipV="1">
              <a:off x="6535005" y="3698944"/>
              <a:ext cx="180293" cy="116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接點: 肘形 57">
              <a:extLst>
                <a:ext uri="{FF2B5EF4-FFF2-40B4-BE49-F238E27FC236}">
                  <a16:creationId xmlns:a16="http://schemas.microsoft.com/office/drawing/2014/main" id="{E7B91499-B9D4-48F5-9ED6-8DC8E143FF8B}"/>
                </a:ext>
              </a:extLst>
            </p:cNvPr>
            <p:cNvCxnSpPr>
              <a:cxnSpLocks/>
              <a:stCxn id="228" idx="2"/>
              <a:endCxn id="176" idx="0"/>
            </p:cNvCxnSpPr>
            <p:nvPr/>
          </p:nvCxnSpPr>
          <p:spPr>
            <a:xfrm>
              <a:off x="1639888" y="3268581"/>
              <a:ext cx="516" cy="21508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188" name="群組 187">
              <a:extLst>
                <a:ext uri="{FF2B5EF4-FFF2-40B4-BE49-F238E27FC236}">
                  <a16:creationId xmlns:a16="http://schemas.microsoft.com/office/drawing/2014/main" id="{4BAFA6B8-806C-4B70-8411-4CFE38CDB07A}"/>
                </a:ext>
              </a:extLst>
            </p:cNvPr>
            <p:cNvGrpSpPr/>
            <p:nvPr/>
          </p:nvGrpSpPr>
          <p:grpSpPr>
            <a:xfrm>
              <a:off x="2215914" y="4150067"/>
              <a:ext cx="576000" cy="216004"/>
              <a:chOff x="5167086" y="1868328"/>
              <a:chExt cx="540000" cy="324006"/>
            </a:xfrm>
            <a:solidFill>
              <a:schemeClr val="bg2">
                <a:lumMod val="90000"/>
              </a:schemeClr>
            </a:solidFill>
          </p:grpSpPr>
          <p:sp>
            <p:nvSpPr>
              <p:cNvPr id="244" name="矩形 243">
                <a:extLst>
                  <a:ext uri="{FF2B5EF4-FFF2-40B4-BE49-F238E27FC236}">
                    <a16:creationId xmlns:a16="http://schemas.microsoft.com/office/drawing/2014/main" id="{07DCA2A9-AF33-412D-8C0A-D359DF91B832}"/>
                  </a:ext>
                </a:extLst>
              </p:cNvPr>
              <p:cNvSpPr/>
              <p:nvPr/>
            </p:nvSpPr>
            <p:spPr>
              <a:xfrm>
                <a:off x="5167086" y="1868334"/>
                <a:ext cx="540000" cy="324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TW" sz="1000" dirty="0" err="1">
                    <a:solidFill>
                      <a:srgbClr val="000000"/>
                    </a:solidFill>
                    <a:latin typeface="Times New Roman" panose="02020603050405020304" pitchFamily="18" charset="0"/>
                    <a:cs typeface="Times New Roman" panose="02020603050405020304" pitchFamily="18" charset="0"/>
                  </a:rPr>
                  <a:t>len</a:t>
                </a:r>
                <a:r>
                  <a:rPr lang="en-US" altLang="zh-TW" sz="1000" dirty="0">
                    <a:solidFill>
                      <a:srgbClr val="000000"/>
                    </a:solidFill>
                    <a:latin typeface="Times New Roman" panose="02020603050405020304" pitchFamily="18" charset="0"/>
                    <a:cs typeface="Times New Roman" panose="02020603050405020304" pitchFamily="18" charset="0"/>
                  </a:rPr>
                  <a:t>(A)</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245" name="等腰三角形 244">
                <a:extLst>
                  <a:ext uri="{FF2B5EF4-FFF2-40B4-BE49-F238E27FC236}">
                    <a16:creationId xmlns:a16="http://schemas.microsoft.com/office/drawing/2014/main" id="{F9BD8BEA-E51D-442A-983A-B41651E4B290}"/>
                  </a:ext>
                </a:extLst>
              </p:cNvPr>
              <p:cNvSpPr/>
              <p:nvPr/>
            </p:nvSpPr>
            <p:spPr>
              <a:xfrm rot="10800000">
                <a:off x="5214329" y="1868328"/>
                <a:ext cx="101250" cy="108000"/>
              </a:xfrm>
              <a:prstGeom prst="triangle">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TW" altLang="en-US" sz="1000" dirty="0"/>
              </a:p>
            </p:txBody>
          </p:sp>
        </p:grpSp>
        <p:grpSp>
          <p:nvGrpSpPr>
            <p:cNvPr id="189" name="群組 188">
              <a:extLst>
                <a:ext uri="{FF2B5EF4-FFF2-40B4-BE49-F238E27FC236}">
                  <a16:creationId xmlns:a16="http://schemas.microsoft.com/office/drawing/2014/main" id="{240511DD-8421-4B96-BBD6-06D5152EAF51}"/>
                </a:ext>
              </a:extLst>
            </p:cNvPr>
            <p:cNvGrpSpPr/>
            <p:nvPr/>
          </p:nvGrpSpPr>
          <p:grpSpPr>
            <a:xfrm>
              <a:off x="2937659" y="4150879"/>
              <a:ext cx="576000" cy="216004"/>
              <a:chOff x="5167086" y="1868328"/>
              <a:chExt cx="540000" cy="324006"/>
            </a:xfrm>
            <a:solidFill>
              <a:schemeClr val="bg2">
                <a:lumMod val="90000"/>
              </a:schemeClr>
            </a:solidFill>
          </p:grpSpPr>
          <p:sp>
            <p:nvSpPr>
              <p:cNvPr id="242" name="矩形 241">
                <a:extLst>
                  <a:ext uri="{FF2B5EF4-FFF2-40B4-BE49-F238E27FC236}">
                    <a16:creationId xmlns:a16="http://schemas.microsoft.com/office/drawing/2014/main" id="{CA2FCAE0-E18A-4AE4-90EF-5B40181788BD}"/>
                  </a:ext>
                </a:extLst>
              </p:cNvPr>
              <p:cNvSpPr/>
              <p:nvPr/>
            </p:nvSpPr>
            <p:spPr>
              <a:xfrm>
                <a:off x="5167086" y="1868334"/>
                <a:ext cx="540000" cy="324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TW" sz="1000" dirty="0" err="1">
                    <a:solidFill>
                      <a:srgbClr val="000000"/>
                    </a:solidFill>
                    <a:latin typeface="Times New Roman" panose="02020603050405020304" pitchFamily="18" charset="0"/>
                    <a:cs typeface="Times New Roman" panose="02020603050405020304" pitchFamily="18" charset="0"/>
                  </a:rPr>
                  <a:t>len</a:t>
                </a:r>
                <a:r>
                  <a:rPr lang="en-US" altLang="zh-TW" sz="1000" dirty="0">
                    <a:solidFill>
                      <a:srgbClr val="000000"/>
                    </a:solidFill>
                    <a:latin typeface="Times New Roman" panose="02020603050405020304" pitchFamily="18" charset="0"/>
                    <a:cs typeface="Times New Roman" panose="02020603050405020304" pitchFamily="18" charset="0"/>
                  </a:rPr>
                  <a:t>(C)</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243" name="等腰三角形 242">
                <a:extLst>
                  <a:ext uri="{FF2B5EF4-FFF2-40B4-BE49-F238E27FC236}">
                    <a16:creationId xmlns:a16="http://schemas.microsoft.com/office/drawing/2014/main" id="{3C70E7A1-3E75-4904-A6E0-BE18C20BD8F8}"/>
                  </a:ext>
                </a:extLst>
              </p:cNvPr>
              <p:cNvSpPr/>
              <p:nvPr/>
            </p:nvSpPr>
            <p:spPr>
              <a:xfrm rot="10800000">
                <a:off x="5214329" y="1868328"/>
                <a:ext cx="101250" cy="108000"/>
              </a:xfrm>
              <a:prstGeom prst="triangle">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TW" altLang="en-US" sz="1000" dirty="0"/>
              </a:p>
            </p:txBody>
          </p:sp>
        </p:grpSp>
        <p:cxnSp>
          <p:nvCxnSpPr>
            <p:cNvPr id="190" name="直線單箭頭接點 189">
              <a:extLst>
                <a:ext uri="{FF2B5EF4-FFF2-40B4-BE49-F238E27FC236}">
                  <a16:creationId xmlns:a16="http://schemas.microsoft.com/office/drawing/2014/main" id="{6AB50966-A900-4DDA-A6D7-F98BDF95DD81}"/>
                </a:ext>
              </a:extLst>
            </p:cNvPr>
            <p:cNvCxnSpPr>
              <a:cxnSpLocks/>
              <a:stCxn id="244" idx="2"/>
            </p:cNvCxnSpPr>
            <p:nvPr/>
          </p:nvCxnSpPr>
          <p:spPr>
            <a:xfrm>
              <a:off x="2503914" y="4366071"/>
              <a:ext cx="0" cy="288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單箭頭接點 190">
              <a:extLst>
                <a:ext uri="{FF2B5EF4-FFF2-40B4-BE49-F238E27FC236}">
                  <a16:creationId xmlns:a16="http://schemas.microsoft.com/office/drawing/2014/main" id="{47A1C8A4-4424-4466-B480-9143257BE03C}"/>
                </a:ext>
              </a:extLst>
            </p:cNvPr>
            <p:cNvCxnSpPr>
              <a:cxnSpLocks/>
              <a:stCxn id="242" idx="2"/>
            </p:cNvCxnSpPr>
            <p:nvPr/>
          </p:nvCxnSpPr>
          <p:spPr>
            <a:xfrm>
              <a:off x="3225659" y="4366883"/>
              <a:ext cx="0" cy="2880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接點: 肘形 191">
              <a:extLst>
                <a:ext uri="{FF2B5EF4-FFF2-40B4-BE49-F238E27FC236}">
                  <a16:creationId xmlns:a16="http://schemas.microsoft.com/office/drawing/2014/main" id="{35F0F977-D9EA-4041-8030-6F434B13B02E}"/>
                </a:ext>
              </a:extLst>
            </p:cNvPr>
            <p:cNvCxnSpPr>
              <a:cxnSpLocks/>
              <a:stCxn id="244" idx="2"/>
            </p:cNvCxnSpPr>
            <p:nvPr/>
          </p:nvCxnSpPr>
          <p:spPr>
            <a:xfrm rot="5400000" flipH="1" flipV="1">
              <a:off x="3960467" y="2367055"/>
              <a:ext cx="542462" cy="3455569"/>
            </a:xfrm>
            <a:prstGeom prst="bentConnector4">
              <a:avLst>
                <a:gd name="adj1" fmla="val -52911"/>
                <a:gd name="adj2" fmla="val 9380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193" name="群組 192">
              <a:extLst>
                <a:ext uri="{FF2B5EF4-FFF2-40B4-BE49-F238E27FC236}">
                  <a16:creationId xmlns:a16="http://schemas.microsoft.com/office/drawing/2014/main" id="{A3B8F520-8446-4339-B318-8E93E441EF5C}"/>
                </a:ext>
              </a:extLst>
            </p:cNvPr>
            <p:cNvGrpSpPr/>
            <p:nvPr/>
          </p:nvGrpSpPr>
          <p:grpSpPr>
            <a:xfrm>
              <a:off x="5421816" y="3608715"/>
              <a:ext cx="180000" cy="180000"/>
              <a:chOff x="5330659" y="3591665"/>
              <a:chExt cx="180000" cy="180000"/>
            </a:xfrm>
          </p:grpSpPr>
          <p:sp>
            <p:nvSpPr>
              <p:cNvPr id="239" name="橢圓 238">
                <a:extLst>
                  <a:ext uri="{FF2B5EF4-FFF2-40B4-BE49-F238E27FC236}">
                    <a16:creationId xmlns:a16="http://schemas.microsoft.com/office/drawing/2014/main" id="{4B478FCA-18E5-4296-BD7A-DC1253EF3820}"/>
                  </a:ext>
                </a:extLst>
              </p:cNvPr>
              <p:cNvSpPr/>
              <p:nvPr/>
            </p:nvSpPr>
            <p:spPr>
              <a:xfrm>
                <a:off x="5330659" y="359166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40" name="直線接點 239">
                <a:extLst>
                  <a:ext uri="{FF2B5EF4-FFF2-40B4-BE49-F238E27FC236}">
                    <a16:creationId xmlns:a16="http://schemas.microsoft.com/office/drawing/2014/main" id="{938A2D3B-E759-4EB7-88BE-95BF647E5DD1}"/>
                  </a:ext>
                </a:extLst>
              </p:cNvPr>
              <p:cNvCxnSpPr>
                <a:cxnSpLocks/>
                <a:stCxn id="239" idx="2"/>
                <a:endCxn id="239" idx="6"/>
              </p:cNvCxnSpPr>
              <p:nvPr/>
            </p:nvCxnSpPr>
            <p:spPr>
              <a:xfrm>
                <a:off x="5330659" y="368166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1" name="直線接點 240">
                <a:extLst>
                  <a:ext uri="{FF2B5EF4-FFF2-40B4-BE49-F238E27FC236}">
                    <a16:creationId xmlns:a16="http://schemas.microsoft.com/office/drawing/2014/main" id="{E6CB1FFE-94C8-4008-8175-D73B5223612D}"/>
                  </a:ext>
                </a:extLst>
              </p:cNvPr>
              <p:cNvCxnSpPr>
                <a:cxnSpLocks/>
                <a:stCxn id="239" idx="0"/>
                <a:endCxn id="239" idx="4"/>
              </p:cNvCxnSpPr>
              <p:nvPr/>
            </p:nvCxnSpPr>
            <p:spPr>
              <a:xfrm>
                <a:off x="5420659" y="359166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94" name="直線接點 193">
              <a:extLst>
                <a:ext uri="{FF2B5EF4-FFF2-40B4-BE49-F238E27FC236}">
                  <a16:creationId xmlns:a16="http://schemas.microsoft.com/office/drawing/2014/main" id="{74E8DFAB-2F59-4425-9F07-13499F1DD6B5}"/>
                </a:ext>
              </a:extLst>
            </p:cNvPr>
            <p:cNvCxnSpPr/>
            <p:nvPr/>
          </p:nvCxnSpPr>
          <p:spPr>
            <a:xfrm flipH="1">
              <a:off x="3189659" y="4437575"/>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95" name="文字方塊 194">
              <a:extLst>
                <a:ext uri="{FF2B5EF4-FFF2-40B4-BE49-F238E27FC236}">
                  <a16:creationId xmlns:a16="http://schemas.microsoft.com/office/drawing/2014/main" id="{18C1A0EC-ED34-4886-B653-3836801F7092}"/>
                </a:ext>
              </a:extLst>
            </p:cNvPr>
            <p:cNvSpPr txBox="1"/>
            <p:nvPr/>
          </p:nvSpPr>
          <p:spPr>
            <a:xfrm>
              <a:off x="2938401" y="4365105"/>
              <a:ext cx="287258" cy="215444"/>
            </a:xfrm>
            <a:prstGeom prst="rect">
              <a:avLst/>
            </a:prstGeom>
            <a:noFill/>
          </p:spPr>
          <p:txBody>
            <a:bodyPr wrap="none" rtlCol="0">
              <a:spAutoFit/>
            </a:bodyPr>
            <a:lstStyle/>
            <a:p>
              <a:pPr algn="ctr"/>
              <a:r>
                <a:rPr lang="en-US" altLang="zh-TW" sz="800" dirty="0">
                  <a:latin typeface="Times New Roman" panose="02020603050405020304" pitchFamily="18" charset="0"/>
                  <a:cs typeface="Times New Roman" panose="02020603050405020304" pitchFamily="18" charset="0"/>
                </a:rPr>
                <a:t>64</a:t>
              </a:r>
              <a:endParaRPr lang="zh-TW" altLang="en-US" sz="800" dirty="0">
                <a:latin typeface="Times New Roman" panose="02020603050405020304" pitchFamily="18" charset="0"/>
                <a:cs typeface="Times New Roman" panose="02020603050405020304" pitchFamily="18" charset="0"/>
              </a:endParaRPr>
            </a:p>
          </p:txBody>
        </p:sp>
        <p:cxnSp>
          <p:nvCxnSpPr>
            <p:cNvPr id="196" name="直線接點 195">
              <a:extLst>
                <a:ext uri="{FF2B5EF4-FFF2-40B4-BE49-F238E27FC236}">
                  <a16:creationId xmlns:a16="http://schemas.microsoft.com/office/drawing/2014/main" id="{CF23AE2C-643A-4AEF-AFB8-DCD09FA14EA2}"/>
                </a:ext>
              </a:extLst>
            </p:cNvPr>
            <p:cNvCxnSpPr/>
            <p:nvPr/>
          </p:nvCxnSpPr>
          <p:spPr>
            <a:xfrm flipH="1">
              <a:off x="2466218" y="4436035"/>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97" name="文字方塊 196">
              <a:extLst>
                <a:ext uri="{FF2B5EF4-FFF2-40B4-BE49-F238E27FC236}">
                  <a16:creationId xmlns:a16="http://schemas.microsoft.com/office/drawing/2014/main" id="{43D4C6E2-DD8E-443D-BE76-643430A6F13D}"/>
                </a:ext>
              </a:extLst>
            </p:cNvPr>
            <p:cNvSpPr txBox="1"/>
            <p:nvPr/>
          </p:nvSpPr>
          <p:spPr>
            <a:xfrm>
              <a:off x="2214960" y="4363565"/>
              <a:ext cx="287258" cy="215444"/>
            </a:xfrm>
            <a:prstGeom prst="rect">
              <a:avLst/>
            </a:prstGeom>
            <a:noFill/>
          </p:spPr>
          <p:txBody>
            <a:bodyPr wrap="none" rtlCol="0">
              <a:spAutoFit/>
            </a:bodyPr>
            <a:lstStyle/>
            <a:p>
              <a:pPr algn="ctr"/>
              <a:r>
                <a:rPr lang="en-US" altLang="zh-TW" sz="800" dirty="0">
                  <a:latin typeface="Times New Roman" panose="02020603050405020304" pitchFamily="18" charset="0"/>
                  <a:cs typeface="Times New Roman" panose="02020603050405020304" pitchFamily="18" charset="0"/>
                </a:rPr>
                <a:t>64</a:t>
              </a:r>
              <a:endParaRPr lang="zh-TW" altLang="en-US" sz="800" dirty="0">
                <a:latin typeface="Times New Roman" panose="02020603050405020304" pitchFamily="18" charset="0"/>
                <a:cs typeface="Times New Roman" panose="02020603050405020304" pitchFamily="18" charset="0"/>
              </a:endParaRPr>
            </a:p>
          </p:txBody>
        </p:sp>
        <p:cxnSp>
          <p:nvCxnSpPr>
            <p:cNvPr id="198" name="直線接點 197">
              <a:extLst>
                <a:ext uri="{FF2B5EF4-FFF2-40B4-BE49-F238E27FC236}">
                  <a16:creationId xmlns:a16="http://schemas.microsoft.com/office/drawing/2014/main" id="{2A472C11-0E95-4CA4-9CF9-BEC6EA5DFC90}"/>
                </a:ext>
              </a:extLst>
            </p:cNvPr>
            <p:cNvCxnSpPr/>
            <p:nvPr/>
          </p:nvCxnSpPr>
          <p:spPr>
            <a:xfrm flipH="1">
              <a:off x="3764843" y="4619488"/>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99" name="文字方塊 198">
              <a:extLst>
                <a:ext uri="{FF2B5EF4-FFF2-40B4-BE49-F238E27FC236}">
                  <a16:creationId xmlns:a16="http://schemas.microsoft.com/office/drawing/2014/main" id="{FA1256DF-F7C1-426D-9F5E-80735EEF6390}"/>
                </a:ext>
              </a:extLst>
            </p:cNvPr>
            <p:cNvSpPr txBox="1"/>
            <p:nvPr/>
          </p:nvSpPr>
          <p:spPr>
            <a:xfrm>
              <a:off x="3631384" y="4438806"/>
              <a:ext cx="338554" cy="215444"/>
            </a:xfrm>
            <a:prstGeom prst="rect">
              <a:avLst/>
            </a:prstGeom>
            <a:noFill/>
          </p:spPr>
          <p:txBody>
            <a:bodyPr wrap="none" rtlCol="0">
              <a:spAutoFit/>
            </a:bodyPr>
            <a:lstStyle/>
            <a:p>
              <a:pPr algn="ctr"/>
              <a:r>
                <a:rPr lang="en-US" altLang="zh-TW" sz="800" dirty="0">
                  <a:latin typeface="Times New Roman" panose="02020603050405020304" pitchFamily="18" charset="0"/>
                  <a:cs typeface="Times New Roman" panose="02020603050405020304" pitchFamily="18" charset="0"/>
                </a:rPr>
                <a:t>128</a:t>
              </a:r>
              <a:endParaRPr lang="zh-TW" altLang="en-US" sz="800" dirty="0">
                <a:latin typeface="Times New Roman" panose="02020603050405020304" pitchFamily="18" charset="0"/>
                <a:cs typeface="Times New Roman" panose="02020603050405020304" pitchFamily="18" charset="0"/>
              </a:endParaRPr>
            </a:p>
          </p:txBody>
        </p:sp>
        <p:grpSp>
          <p:nvGrpSpPr>
            <p:cNvPr id="200" name="群組 199">
              <a:extLst>
                <a:ext uri="{FF2B5EF4-FFF2-40B4-BE49-F238E27FC236}">
                  <a16:creationId xmlns:a16="http://schemas.microsoft.com/office/drawing/2014/main" id="{25D11CBA-83B3-4855-8FD8-4D211331126E}"/>
                </a:ext>
              </a:extLst>
            </p:cNvPr>
            <p:cNvGrpSpPr/>
            <p:nvPr/>
          </p:nvGrpSpPr>
          <p:grpSpPr>
            <a:xfrm>
              <a:off x="7294338" y="4147291"/>
              <a:ext cx="432000" cy="216004"/>
              <a:chOff x="5167086" y="1868328"/>
              <a:chExt cx="405000" cy="324006"/>
            </a:xfrm>
            <a:solidFill>
              <a:schemeClr val="bg2">
                <a:lumMod val="90000"/>
              </a:schemeClr>
            </a:solidFill>
          </p:grpSpPr>
          <p:sp>
            <p:nvSpPr>
              <p:cNvPr id="237" name="矩形 236">
                <a:extLst>
                  <a:ext uri="{FF2B5EF4-FFF2-40B4-BE49-F238E27FC236}">
                    <a16:creationId xmlns:a16="http://schemas.microsoft.com/office/drawing/2014/main" id="{38D69F28-1C3F-4CF7-96C0-BB3DC6C83745}"/>
                  </a:ext>
                </a:extLst>
              </p:cNvPr>
              <p:cNvSpPr/>
              <p:nvPr/>
            </p:nvSpPr>
            <p:spPr>
              <a:xfrm>
                <a:off x="5167086" y="1868334"/>
                <a:ext cx="405000" cy="324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TW" sz="1000" dirty="0">
                    <a:solidFill>
                      <a:srgbClr val="000000"/>
                    </a:solidFill>
                    <a:latin typeface="Times New Roman" panose="02020603050405020304" pitchFamily="18" charset="0"/>
                    <a:cs typeface="Times New Roman" panose="02020603050405020304" pitchFamily="18" charset="0"/>
                  </a:rPr>
                  <a:t>j0</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238" name="等腰三角形 237">
                <a:extLst>
                  <a:ext uri="{FF2B5EF4-FFF2-40B4-BE49-F238E27FC236}">
                    <a16:creationId xmlns:a16="http://schemas.microsoft.com/office/drawing/2014/main" id="{3878F306-5A08-4B6D-A845-2BED096E7CAB}"/>
                  </a:ext>
                </a:extLst>
              </p:cNvPr>
              <p:cNvSpPr/>
              <p:nvPr/>
            </p:nvSpPr>
            <p:spPr>
              <a:xfrm rot="10800000">
                <a:off x="5214329" y="1868328"/>
                <a:ext cx="101250" cy="108000"/>
              </a:xfrm>
              <a:prstGeom prst="triangle">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TW" altLang="en-US" sz="1000" dirty="0"/>
              </a:p>
            </p:txBody>
          </p:sp>
        </p:grpSp>
        <p:grpSp>
          <p:nvGrpSpPr>
            <p:cNvPr id="201" name="群組 200">
              <a:extLst>
                <a:ext uri="{FF2B5EF4-FFF2-40B4-BE49-F238E27FC236}">
                  <a16:creationId xmlns:a16="http://schemas.microsoft.com/office/drawing/2014/main" id="{8A31CB8B-A54B-4CBD-8B94-1C99654B5657}"/>
                </a:ext>
              </a:extLst>
            </p:cNvPr>
            <p:cNvGrpSpPr/>
            <p:nvPr/>
          </p:nvGrpSpPr>
          <p:grpSpPr>
            <a:xfrm>
              <a:off x="7258305" y="1991555"/>
              <a:ext cx="504000" cy="216004"/>
              <a:chOff x="5167086" y="1868328"/>
              <a:chExt cx="472500" cy="324006"/>
            </a:xfrm>
            <a:solidFill>
              <a:schemeClr val="bg2">
                <a:lumMod val="90000"/>
              </a:schemeClr>
            </a:solidFill>
          </p:grpSpPr>
          <p:sp>
            <p:nvSpPr>
              <p:cNvPr id="235" name="矩形 234">
                <a:extLst>
                  <a:ext uri="{FF2B5EF4-FFF2-40B4-BE49-F238E27FC236}">
                    <a16:creationId xmlns:a16="http://schemas.microsoft.com/office/drawing/2014/main" id="{5BC5A288-37FF-4B4D-B53E-5AB3E667E375}"/>
                  </a:ext>
                </a:extLst>
              </p:cNvPr>
              <p:cNvSpPr/>
              <p:nvPr/>
            </p:nvSpPr>
            <p:spPr>
              <a:xfrm>
                <a:off x="5167086" y="1868334"/>
                <a:ext cx="472500" cy="324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TW" sz="1000" dirty="0">
                    <a:solidFill>
                      <a:srgbClr val="000000"/>
                    </a:solidFill>
                    <a:latin typeface="Times New Roman" panose="02020603050405020304" pitchFamily="18" charset="0"/>
                    <a:cs typeface="Times New Roman" panose="02020603050405020304" pitchFamily="18" charset="0"/>
                  </a:rPr>
                  <a:t>Tag</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236" name="等腰三角形 235">
                <a:extLst>
                  <a:ext uri="{FF2B5EF4-FFF2-40B4-BE49-F238E27FC236}">
                    <a16:creationId xmlns:a16="http://schemas.microsoft.com/office/drawing/2014/main" id="{98142E42-1C71-4227-8403-88717FD45FCF}"/>
                  </a:ext>
                </a:extLst>
              </p:cNvPr>
              <p:cNvSpPr/>
              <p:nvPr/>
            </p:nvSpPr>
            <p:spPr>
              <a:xfrm rot="10800000">
                <a:off x="5214329" y="1868328"/>
                <a:ext cx="101250" cy="108000"/>
              </a:xfrm>
              <a:prstGeom prst="triangle">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TW" altLang="en-US" sz="1000" dirty="0"/>
              </a:p>
            </p:txBody>
          </p:sp>
        </p:grpSp>
        <p:cxnSp>
          <p:nvCxnSpPr>
            <p:cNvPr id="202" name="接點: 肘形 201">
              <a:extLst>
                <a:ext uri="{FF2B5EF4-FFF2-40B4-BE49-F238E27FC236}">
                  <a16:creationId xmlns:a16="http://schemas.microsoft.com/office/drawing/2014/main" id="{3C9DC7BD-1925-40E7-BF78-3F43ACBB0347}"/>
                </a:ext>
              </a:extLst>
            </p:cNvPr>
            <p:cNvCxnSpPr>
              <a:cxnSpLocks/>
            </p:cNvCxnSpPr>
            <p:nvPr/>
          </p:nvCxnSpPr>
          <p:spPr>
            <a:xfrm rot="16200000" flipH="1">
              <a:off x="5115694" y="2725914"/>
              <a:ext cx="1470942" cy="216638"/>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202">
              <a:extLst>
                <a:ext uri="{FF2B5EF4-FFF2-40B4-BE49-F238E27FC236}">
                  <a16:creationId xmlns:a16="http://schemas.microsoft.com/office/drawing/2014/main" id="{F61BD5C9-95A6-48DD-AE91-91E6211475C2}"/>
                </a:ext>
              </a:extLst>
            </p:cNvPr>
            <p:cNvCxnSpPr>
              <a:cxnSpLocks/>
              <a:stCxn id="239" idx="6"/>
              <a:endCxn id="182" idx="2"/>
            </p:cNvCxnSpPr>
            <p:nvPr/>
          </p:nvCxnSpPr>
          <p:spPr>
            <a:xfrm>
              <a:off x="5601816" y="3698715"/>
              <a:ext cx="357129" cy="28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接點: 肘形 203">
              <a:extLst>
                <a:ext uri="{FF2B5EF4-FFF2-40B4-BE49-F238E27FC236}">
                  <a16:creationId xmlns:a16="http://schemas.microsoft.com/office/drawing/2014/main" id="{CCDC208A-76A2-4271-B3EF-573808389093}"/>
                </a:ext>
              </a:extLst>
            </p:cNvPr>
            <p:cNvCxnSpPr>
              <a:cxnSpLocks/>
              <a:stCxn id="163" idx="3"/>
              <a:endCxn id="239" idx="2"/>
            </p:cNvCxnSpPr>
            <p:nvPr/>
          </p:nvCxnSpPr>
          <p:spPr>
            <a:xfrm>
              <a:off x="5061771" y="3429799"/>
              <a:ext cx="360045" cy="268916"/>
            </a:xfrm>
            <a:prstGeom prst="bentConnector3">
              <a:avLst>
                <a:gd name="adj1" fmla="val 57408"/>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5" name="橢圓 204">
              <a:extLst>
                <a:ext uri="{FF2B5EF4-FFF2-40B4-BE49-F238E27FC236}">
                  <a16:creationId xmlns:a16="http://schemas.microsoft.com/office/drawing/2014/main" id="{65EF0056-8D5C-40AB-8095-8B759A1B89A6}"/>
                </a:ext>
              </a:extLst>
            </p:cNvPr>
            <p:cNvSpPr/>
            <p:nvPr/>
          </p:nvSpPr>
          <p:spPr>
            <a:xfrm>
              <a:off x="5153586" y="3412106"/>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grpSp>
          <p:nvGrpSpPr>
            <p:cNvPr id="206" name="群組 205">
              <a:extLst>
                <a:ext uri="{FF2B5EF4-FFF2-40B4-BE49-F238E27FC236}">
                  <a16:creationId xmlns:a16="http://schemas.microsoft.com/office/drawing/2014/main" id="{B35E0FC5-7CF6-4DF5-854D-F567FAB99445}"/>
                </a:ext>
              </a:extLst>
            </p:cNvPr>
            <p:cNvGrpSpPr/>
            <p:nvPr/>
          </p:nvGrpSpPr>
          <p:grpSpPr>
            <a:xfrm>
              <a:off x="8139908" y="3340961"/>
              <a:ext cx="180000" cy="180000"/>
              <a:chOff x="5330659" y="3591665"/>
              <a:chExt cx="180000" cy="180000"/>
            </a:xfrm>
          </p:grpSpPr>
          <p:sp>
            <p:nvSpPr>
              <p:cNvPr id="232" name="橢圓 231">
                <a:extLst>
                  <a:ext uri="{FF2B5EF4-FFF2-40B4-BE49-F238E27FC236}">
                    <a16:creationId xmlns:a16="http://schemas.microsoft.com/office/drawing/2014/main" id="{11A32ABC-649B-4EBD-B695-40BAF5564379}"/>
                  </a:ext>
                </a:extLst>
              </p:cNvPr>
              <p:cNvSpPr/>
              <p:nvPr/>
            </p:nvSpPr>
            <p:spPr>
              <a:xfrm>
                <a:off x="5330659" y="359166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33" name="直線接點 232">
                <a:extLst>
                  <a:ext uri="{FF2B5EF4-FFF2-40B4-BE49-F238E27FC236}">
                    <a16:creationId xmlns:a16="http://schemas.microsoft.com/office/drawing/2014/main" id="{13D53B3B-8AB2-45A2-AF39-62684CBC0AD8}"/>
                  </a:ext>
                </a:extLst>
              </p:cNvPr>
              <p:cNvCxnSpPr>
                <a:cxnSpLocks/>
                <a:stCxn id="232" idx="2"/>
                <a:endCxn id="232" idx="6"/>
              </p:cNvCxnSpPr>
              <p:nvPr/>
            </p:nvCxnSpPr>
            <p:spPr>
              <a:xfrm>
                <a:off x="5330659" y="368166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4" name="直線接點 233">
                <a:extLst>
                  <a:ext uri="{FF2B5EF4-FFF2-40B4-BE49-F238E27FC236}">
                    <a16:creationId xmlns:a16="http://schemas.microsoft.com/office/drawing/2014/main" id="{282C92A9-37B9-4EDA-9808-0D75AB4308E6}"/>
                  </a:ext>
                </a:extLst>
              </p:cNvPr>
              <p:cNvCxnSpPr>
                <a:cxnSpLocks/>
                <a:stCxn id="232" idx="0"/>
                <a:endCxn id="232" idx="4"/>
              </p:cNvCxnSpPr>
              <p:nvPr/>
            </p:nvCxnSpPr>
            <p:spPr>
              <a:xfrm>
                <a:off x="5420659" y="359166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07" name="接點: 肘形 206">
              <a:extLst>
                <a:ext uri="{FF2B5EF4-FFF2-40B4-BE49-F238E27FC236}">
                  <a16:creationId xmlns:a16="http://schemas.microsoft.com/office/drawing/2014/main" id="{92A0D76C-1E1F-499E-A198-0D902F90E85D}"/>
                </a:ext>
              </a:extLst>
            </p:cNvPr>
            <p:cNvCxnSpPr>
              <a:cxnSpLocks/>
              <a:stCxn id="237" idx="3"/>
              <a:endCxn id="232" idx="4"/>
            </p:cNvCxnSpPr>
            <p:nvPr/>
          </p:nvCxnSpPr>
          <p:spPr>
            <a:xfrm flipV="1">
              <a:off x="7726338" y="3520961"/>
              <a:ext cx="503570" cy="734334"/>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單箭頭接點 207">
              <a:extLst>
                <a:ext uri="{FF2B5EF4-FFF2-40B4-BE49-F238E27FC236}">
                  <a16:creationId xmlns:a16="http://schemas.microsoft.com/office/drawing/2014/main" id="{ABE3B4B5-4F20-45BF-A7AC-60056F622798}"/>
                </a:ext>
              </a:extLst>
            </p:cNvPr>
            <p:cNvCxnSpPr>
              <a:cxnSpLocks/>
              <a:stCxn id="164" idx="3"/>
              <a:endCxn id="232" idx="2"/>
            </p:cNvCxnSpPr>
            <p:nvPr/>
          </p:nvCxnSpPr>
          <p:spPr>
            <a:xfrm>
              <a:off x="7906305" y="3429999"/>
              <a:ext cx="233603" cy="96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9" name="文字方塊 208">
              <a:extLst>
                <a:ext uri="{FF2B5EF4-FFF2-40B4-BE49-F238E27FC236}">
                  <a16:creationId xmlns:a16="http://schemas.microsoft.com/office/drawing/2014/main" id="{BA720255-9F81-46AE-9B3F-D3EAFFAD57C7}"/>
                </a:ext>
              </a:extLst>
            </p:cNvPr>
            <p:cNvSpPr txBox="1"/>
            <p:nvPr/>
          </p:nvSpPr>
          <p:spPr>
            <a:xfrm>
              <a:off x="1353254" y="4746160"/>
              <a:ext cx="810826" cy="246221"/>
            </a:xfrm>
            <a:prstGeom prst="rect">
              <a:avLst/>
            </a:prstGeom>
            <a:noFill/>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in_valid_bit</a:t>
              </a:r>
              <a:endParaRPr lang="zh-TW" altLang="en-US" sz="1000" dirty="0">
                <a:latin typeface="Times New Roman" panose="02020603050405020304" pitchFamily="18" charset="0"/>
                <a:cs typeface="Times New Roman" panose="02020603050405020304" pitchFamily="18" charset="0"/>
              </a:endParaRPr>
            </a:p>
          </p:txBody>
        </p:sp>
        <p:cxnSp>
          <p:nvCxnSpPr>
            <p:cNvPr id="210" name="接點: 肘形 209">
              <a:extLst>
                <a:ext uri="{FF2B5EF4-FFF2-40B4-BE49-F238E27FC236}">
                  <a16:creationId xmlns:a16="http://schemas.microsoft.com/office/drawing/2014/main" id="{646BBE06-F4C9-4C66-95B7-9E65C929C6C7}"/>
                </a:ext>
              </a:extLst>
            </p:cNvPr>
            <p:cNvCxnSpPr>
              <a:cxnSpLocks/>
              <a:stCxn id="209" idx="3"/>
              <a:endCxn id="171" idx="3"/>
            </p:cNvCxnSpPr>
            <p:nvPr/>
          </p:nvCxnSpPr>
          <p:spPr>
            <a:xfrm flipV="1">
              <a:off x="2164080" y="3970106"/>
              <a:ext cx="4262925" cy="899165"/>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11" name="矩形 210">
              <a:extLst>
                <a:ext uri="{FF2B5EF4-FFF2-40B4-BE49-F238E27FC236}">
                  <a16:creationId xmlns:a16="http://schemas.microsoft.com/office/drawing/2014/main" id="{95188739-737E-4416-A8F0-B734341101D1}"/>
                </a:ext>
              </a:extLst>
            </p:cNvPr>
            <p:cNvSpPr/>
            <p:nvPr/>
          </p:nvSpPr>
          <p:spPr>
            <a:xfrm>
              <a:off x="7150170" y="2394612"/>
              <a:ext cx="720000" cy="216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Compare</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212" name="直線單箭頭接點 211">
              <a:extLst>
                <a:ext uri="{FF2B5EF4-FFF2-40B4-BE49-F238E27FC236}">
                  <a16:creationId xmlns:a16="http://schemas.microsoft.com/office/drawing/2014/main" id="{B4C96C4F-79F3-4C39-9518-90D90C31F0FC}"/>
                </a:ext>
              </a:extLst>
            </p:cNvPr>
            <p:cNvCxnSpPr>
              <a:cxnSpLocks/>
              <a:stCxn id="235" idx="2"/>
              <a:endCxn id="211" idx="0"/>
            </p:cNvCxnSpPr>
            <p:nvPr/>
          </p:nvCxnSpPr>
          <p:spPr>
            <a:xfrm flipH="1">
              <a:off x="7510170" y="2207559"/>
              <a:ext cx="135" cy="18705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接點: 肘形 212">
              <a:extLst>
                <a:ext uri="{FF2B5EF4-FFF2-40B4-BE49-F238E27FC236}">
                  <a16:creationId xmlns:a16="http://schemas.microsoft.com/office/drawing/2014/main" id="{ECF38273-011B-4436-A245-421448C69DBF}"/>
                </a:ext>
              </a:extLst>
            </p:cNvPr>
            <p:cNvCxnSpPr>
              <a:cxnSpLocks/>
              <a:stCxn id="232" idx="6"/>
              <a:endCxn id="211" idx="2"/>
            </p:cNvCxnSpPr>
            <p:nvPr/>
          </p:nvCxnSpPr>
          <p:spPr>
            <a:xfrm flipH="1" flipV="1">
              <a:off x="7510170" y="2610612"/>
              <a:ext cx="809738" cy="820349"/>
            </a:xfrm>
            <a:prstGeom prst="bentConnector4">
              <a:avLst>
                <a:gd name="adj1" fmla="val -15527"/>
                <a:gd name="adj2" fmla="val 8319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線單箭頭接點 213">
              <a:extLst>
                <a:ext uri="{FF2B5EF4-FFF2-40B4-BE49-F238E27FC236}">
                  <a16:creationId xmlns:a16="http://schemas.microsoft.com/office/drawing/2014/main" id="{5326F027-060C-4F75-AF13-39A08BC8243D}"/>
                </a:ext>
              </a:extLst>
            </p:cNvPr>
            <p:cNvCxnSpPr>
              <a:cxnSpLocks/>
              <a:stCxn id="232" idx="6"/>
              <a:endCxn id="215" idx="1"/>
            </p:cNvCxnSpPr>
            <p:nvPr/>
          </p:nvCxnSpPr>
          <p:spPr>
            <a:xfrm>
              <a:off x="8319908" y="3430961"/>
              <a:ext cx="344760"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15" name="文字方塊 214">
              <a:extLst>
                <a:ext uri="{FF2B5EF4-FFF2-40B4-BE49-F238E27FC236}">
                  <a16:creationId xmlns:a16="http://schemas.microsoft.com/office/drawing/2014/main" id="{F8C0D124-AB04-42F0-9BF1-5F461BECA679}"/>
                </a:ext>
              </a:extLst>
            </p:cNvPr>
            <p:cNvSpPr txBox="1"/>
            <p:nvPr/>
          </p:nvSpPr>
          <p:spPr>
            <a:xfrm>
              <a:off x="8664668" y="3307850"/>
              <a:ext cx="360000" cy="246221"/>
            </a:xfrm>
            <a:prstGeom prst="rect">
              <a:avLst/>
            </a:prstGeom>
            <a:noFill/>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out</a:t>
              </a:r>
              <a:endParaRPr lang="zh-TW" altLang="en-US" sz="1000" dirty="0">
                <a:latin typeface="Times New Roman" panose="02020603050405020304" pitchFamily="18" charset="0"/>
                <a:cs typeface="Times New Roman" panose="02020603050405020304" pitchFamily="18" charset="0"/>
              </a:endParaRPr>
            </a:p>
          </p:txBody>
        </p:sp>
        <p:cxnSp>
          <p:nvCxnSpPr>
            <p:cNvPr id="216" name="直線單箭頭接點 215">
              <a:extLst>
                <a:ext uri="{FF2B5EF4-FFF2-40B4-BE49-F238E27FC236}">
                  <a16:creationId xmlns:a16="http://schemas.microsoft.com/office/drawing/2014/main" id="{70C72C05-73D4-47EA-B256-B303D7B91B6F}"/>
                </a:ext>
              </a:extLst>
            </p:cNvPr>
            <p:cNvCxnSpPr>
              <a:cxnSpLocks/>
              <a:endCxn id="239" idx="0"/>
            </p:cNvCxnSpPr>
            <p:nvPr/>
          </p:nvCxnSpPr>
          <p:spPr>
            <a:xfrm>
              <a:off x="5511816" y="2099198"/>
              <a:ext cx="0" cy="15095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17" name="橢圓 216">
              <a:extLst>
                <a:ext uri="{FF2B5EF4-FFF2-40B4-BE49-F238E27FC236}">
                  <a16:creationId xmlns:a16="http://schemas.microsoft.com/office/drawing/2014/main" id="{7E131F5F-971E-4EDE-9956-9DB3CD96EC05}"/>
                </a:ext>
              </a:extLst>
            </p:cNvPr>
            <p:cNvSpPr/>
            <p:nvPr/>
          </p:nvSpPr>
          <p:spPr>
            <a:xfrm>
              <a:off x="5493816" y="2084143"/>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cxnSp>
          <p:nvCxnSpPr>
            <p:cNvPr id="218" name="接點: 肘形 217">
              <a:extLst>
                <a:ext uri="{FF2B5EF4-FFF2-40B4-BE49-F238E27FC236}">
                  <a16:creationId xmlns:a16="http://schemas.microsoft.com/office/drawing/2014/main" id="{1B103E4F-9197-4186-A1CF-305C95A79C84}"/>
                </a:ext>
              </a:extLst>
            </p:cNvPr>
            <p:cNvCxnSpPr>
              <a:cxnSpLocks/>
              <a:stCxn id="239" idx="6"/>
            </p:cNvCxnSpPr>
            <p:nvPr/>
          </p:nvCxnSpPr>
          <p:spPr>
            <a:xfrm>
              <a:off x="5601816" y="3698715"/>
              <a:ext cx="67179" cy="1047445"/>
            </a:xfrm>
            <a:prstGeom prst="bentConnector2">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9" name="接點: 肘形 218">
              <a:extLst>
                <a:ext uri="{FF2B5EF4-FFF2-40B4-BE49-F238E27FC236}">
                  <a16:creationId xmlns:a16="http://schemas.microsoft.com/office/drawing/2014/main" id="{78876C97-63B4-4E37-AA48-5D43C5B022CD}"/>
                </a:ext>
              </a:extLst>
            </p:cNvPr>
            <p:cNvCxnSpPr>
              <a:cxnSpLocks/>
              <a:endCxn id="215" idx="1"/>
            </p:cNvCxnSpPr>
            <p:nvPr/>
          </p:nvCxnSpPr>
          <p:spPr>
            <a:xfrm flipV="1">
              <a:off x="5668995" y="3430961"/>
              <a:ext cx="2995673" cy="1315199"/>
            </a:xfrm>
            <a:prstGeom prst="bentConnector3">
              <a:avLst>
                <a:gd name="adj1" fmla="val 9273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0" name="橢圓 219">
              <a:extLst>
                <a:ext uri="{FF2B5EF4-FFF2-40B4-BE49-F238E27FC236}">
                  <a16:creationId xmlns:a16="http://schemas.microsoft.com/office/drawing/2014/main" id="{6990BD52-FD8A-484C-9954-EB0DB6A3D22B}"/>
                </a:ext>
              </a:extLst>
            </p:cNvPr>
            <p:cNvSpPr/>
            <p:nvPr/>
          </p:nvSpPr>
          <p:spPr>
            <a:xfrm>
              <a:off x="5652900" y="3681458"/>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221" name="橢圓 220">
              <a:extLst>
                <a:ext uri="{FF2B5EF4-FFF2-40B4-BE49-F238E27FC236}">
                  <a16:creationId xmlns:a16="http://schemas.microsoft.com/office/drawing/2014/main" id="{7BC9C4E7-AFAB-461F-9856-95177FF761C0}"/>
                </a:ext>
              </a:extLst>
            </p:cNvPr>
            <p:cNvSpPr/>
            <p:nvPr/>
          </p:nvSpPr>
          <p:spPr>
            <a:xfrm>
              <a:off x="8429641" y="3413214"/>
              <a:ext cx="36000" cy="36000"/>
            </a:xfrm>
            <a:prstGeom prst="ellipse">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cxnSp>
          <p:nvCxnSpPr>
            <p:cNvPr id="222" name="直線單箭頭接點 221">
              <a:extLst>
                <a:ext uri="{FF2B5EF4-FFF2-40B4-BE49-F238E27FC236}">
                  <a16:creationId xmlns:a16="http://schemas.microsoft.com/office/drawing/2014/main" id="{2FA93B68-C6BF-4049-B6B7-5E6EB85B4881}"/>
                </a:ext>
              </a:extLst>
            </p:cNvPr>
            <p:cNvCxnSpPr>
              <a:cxnSpLocks/>
              <a:stCxn id="211" idx="3"/>
              <a:endCxn id="223" idx="1"/>
            </p:cNvCxnSpPr>
            <p:nvPr/>
          </p:nvCxnSpPr>
          <p:spPr>
            <a:xfrm>
              <a:off x="7870170" y="2502612"/>
              <a:ext cx="794497" cy="71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3" name="文字方塊 222">
              <a:extLst>
                <a:ext uri="{FF2B5EF4-FFF2-40B4-BE49-F238E27FC236}">
                  <a16:creationId xmlns:a16="http://schemas.microsoft.com/office/drawing/2014/main" id="{AED175D5-094E-434B-9754-6C10C5BEE6CF}"/>
                </a:ext>
              </a:extLst>
            </p:cNvPr>
            <p:cNvSpPr txBox="1"/>
            <p:nvPr/>
          </p:nvSpPr>
          <p:spPr>
            <a:xfrm>
              <a:off x="8664667" y="2380220"/>
              <a:ext cx="686215" cy="246221"/>
            </a:xfrm>
            <a:prstGeom prst="rect">
              <a:avLst/>
            </a:prstGeom>
            <a:noFill/>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tag_valid</a:t>
              </a:r>
              <a:endParaRPr lang="zh-TW" altLang="en-US" sz="1000" dirty="0">
                <a:latin typeface="Times New Roman" panose="02020603050405020304" pitchFamily="18" charset="0"/>
                <a:cs typeface="Times New Roman" panose="02020603050405020304" pitchFamily="18" charset="0"/>
              </a:endParaRPr>
            </a:p>
          </p:txBody>
        </p:sp>
        <p:grpSp>
          <p:nvGrpSpPr>
            <p:cNvPr id="224" name="群組 223">
              <a:extLst>
                <a:ext uri="{FF2B5EF4-FFF2-40B4-BE49-F238E27FC236}">
                  <a16:creationId xmlns:a16="http://schemas.microsoft.com/office/drawing/2014/main" id="{8CBE1688-14B7-47E2-84C4-B1C7CEFF29A0}"/>
                </a:ext>
              </a:extLst>
            </p:cNvPr>
            <p:cNvGrpSpPr/>
            <p:nvPr/>
          </p:nvGrpSpPr>
          <p:grpSpPr>
            <a:xfrm>
              <a:off x="6714747" y="3428944"/>
              <a:ext cx="216000" cy="540000"/>
              <a:chOff x="6535005" y="5431115"/>
              <a:chExt cx="288736" cy="720000"/>
            </a:xfrm>
          </p:grpSpPr>
          <p:sp>
            <p:nvSpPr>
              <p:cNvPr id="230" name="矩形 229">
                <a:extLst>
                  <a:ext uri="{FF2B5EF4-FFF2-40B4-BE49-F238E27FC236}">
                    <a16:creationId xmlns:a16="http://schemas.microsoft.com/office/drawing/2014/main" id="{28C5CE32-0E87-4A3A-A460-75560DB147CB}"/>
                  </a:ext>
                </a:extLst>
              </p:cNvPr>
              <p:cNvSpPr/>
              <p:nvPr/>
            </p:nvSpPr>
            <p:spPr>
              <a:xfrm rot="5400000">
                <a:off x="6319741" y="5647115"/>
                <a:ext cx="720000" cy="288000"/>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231" name="等腰三角形 230">
                <a:extLst>
                  <a:ext uri="{FF2B5EF4-FFF2-40B4-BE49-F238E27FC236}">
                    <a16:creationId xmlns:a16="http://schemas.microsoft.com/office/drawing/2014/main" id="{A5B68D66-A7E8-4D9D-96ED-4219FD14CAD7}"/>
                  </a:ext>
                </a:extLst>
              </p:cNvPr>
              <p:cNvSpPr/>
              <p:nvPr/>
            </p:nvSpPr>
            <p:spPr>
              <a:xfrm rot="5400000">
                <a:off x="6526005" y="5956325"/>
                <a:ext cx="126000" cy="108000"/>
              </a:xfrm>
              <a:prstGeom prst="triangl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225" name="直線單箭頭接點 224">
              <a:extLst>
                <a:ext uri="{FF2B5EF4-FFF2-40B4-BE49-F238E27FC236}">
                  <a16:creationId xmlns:a16="http://schemas.microsoft.com/office/drawing/2014/main" id="{14843A6D-DFF4-4C31-A838-BF2606F16087}"/>
                </a:ext>
              </a:extLst>
            </p:cNvPr>
            <p:cNvCxnSpPr>
              <a:cxnSpLocks/>
              <a:stCxn id="230" idx="0"/>
            </p:cNvCxnSpPr>
            <p:nvPr/>
          </p:nvCxnSpPr>
          <p:spPr>
            <a:xfrm>
              <a:off x="6930747" y="3698944"/>
              <a:ext cx="184084" cy="107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226" name="群組 225">
              <a:extLst>
                <a:ext uri="{FF2B5EF4-FFF2-40B4-BE49-F238E27FC236}">
                  <a16:creationId xmlns:a16="http://schemas.microsoft.com/office/drawing/2014/main" id="{6F03BEA8-B87D-47B1-9331-31F61A8709BC}"/>
                </a:ext>
              </a:extLst>
            </p:cNvPr>
            <p:cNvGrpSpPr/>
            <p:nvPr/>
          </p:nvGrpSpPr>
          <p:grpSpPr>
            <a:xfrm>
              <a:off x="1459888" y="3052577"/>
              <a:ext cx="360000" cy="216004"/>
              <a:chOff x="5167086" y="1868328"/>
              <a:chExt cx="540000" cy="324006"/>
            </a:xfrm>
            <a:solidFill>
              <a:schemeClr val="bg2">
                <a:lumMod val="90000"/>
              </a:schemeClr>
            </a:solidFill>
          </p:grpSpPr>
          <p:sp>
            <p:nvSpPr>
              <p:cNvPr id="228" name="矩形 227">
                <a:extLst>
                  <a:ext uri="{FF2B5EF4-FFF2-40B4-BE49-F238E27FC236}">
                    <a16:creationId xmlns:a16="http://schemas.microsoft.com/office/drawing/2014/main" id="{3A53E431-AD4A-4751-B68D-2FAEC65406DB}"/>
                  </a:ext>
                </a:extLst>
              </p:cNvPr>
              <p:cNvSpPr/>
              <p:nvPr/>
            </p:nvSpPr>
            <p:spPr>
              <a:xfrm>
                <a:off x="5167086" y="1868334"/>
                <a:ext cx="540000" cy="324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TW" sz="1000" dirty="0">
                    <a:solidFill>
                      <a:srgbClr val="000000"/>
                    </a:solidFill>
                    <a:latin typeface="Times New Roman" panose="02020603050405020304" pitchFamily="18" charset="0"/>
                    <a:cs typeface="Times New Roman" panose="02020603050405020304" pitchFamily="18" charset="0"/>
                  </a:rPr>
                  <a:t>IV</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sp>
            <p:nvSpPr>
              <p:cNvPr id="229" name="等腰三角形 228">
                <a:extLst>
                  <a:ext uri="{FF2B5EF4-FFF2-40B4-BE49-F238E27FC236}">
                    <a16:creationId xmlns:a16="http://schemas.microsoft.com/office/drawing/2014/main" id="{92367F61-2EF4-48D3-AA06-125E605A1FB2}"/>
                  </a:ext>
                </a:extLst>
              </p:cNvPr>
              <p:cNvSpPr/>
              <p:nvPr/>
            </p:nvSpPr>
            <p:spPr>
              <a:xfrm rot="10800000">
                <a:off x="5214329" y="1868328"/>
                <a:ext cx="101250" cy="108000"/>
              </a:xfrm>
              <a:prstGeom prst="triangle">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TW" altLang="en-US" sz="1000" dirty="0"/>
              </a:p>
            </p:txBody>
          </p:sp>
        </p:grpSp>
        <p:cxnSp>
          <p:nvCxnSpPr>
            <p:cNvPr id="227" name="接點: 肘形 226">
              <a:extLst>
                <a:ext uri="{FF2B5EF4-FFF2-40B4-BE49-F238E27FC236}">
                  <a16:creationId xmlns:a16="http://schemas.microsoft.com/office/drawing/2014/main" id="{F5F637C2-AF50-4FC9-8163-9BA437FBF9E0}"/>
                </a:ext>
              </a:extLst>
            </p:cNvPr>
            <p:cNvCxnSpPr>
              <a:stCxn id="180" idx="3"/>
              <a:endCxn id="228" idx="0"/>
            </p:cNvCxnSpPr>
            <p:nvPr/>
          </p:nvCxnSpPr>
          <p:spPr>
            <a:xfrm>
              <a:off x="1351352" y="2602865"/>
              <a:ext cx="288536" cy="449716"/>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100" name="文字方塊 99">
            <a:extLst>
              <a:ext uri="{FF2B5EF4-FFF2-40B4-BE49-F238E27FC236}">
                <a16:creationId xmlns:a16="http://schemas.microsoft.com/office/drawing/2014/main" id="{339ED05B-C6A0-4EF3-947F-0CB66DBE05C6}"/>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01" name="文字方塊 100">
            <a:extLst>
              <a:ext uri="{FF2B5EF4-FFF2-40B4-BE49-F238E27FC236}">
                <a16:creationId xmlns:a16="http://schemas.microsoft.com/office/drawing/2014/main" id="{475AAB13-41E3-42B9-9162-43EA18200796}"/>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8138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4547381"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Symmetric encryption</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7AFFA271-E472-4879-8561-30D6C3B2C6B9}"/>
              </a:ext>
            </a:extLst>
          </p:cNvPr>
          <p:cNvSpPr txBox="1"/>
          <p:nvPr/>
        </p:nvSpPr>
        <p:spPr>
          <a:xfrm>
            <a:off x="805900" y="1270129"/>
            <a:ext cx="11060979" cy="1115947"/>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Symmetric encryption</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Mathematical operations are relatively less complicated, lower hardware costs, and faster speed.</a:t>
            </a:r>
          </a:p>
        </p:txBody>
      </p:sp>
      <p:grpSp>
        <p:nvGrpSpPr>
          <p:cNvPr id="14" name="群組 13">
            <a:extLst>
              <a:ext uri="{FF2B5EF4-FFF2-40B4-BE49-F238E27FC236}">
                <a16:creationId xmlns:a16="http://schemas.microsoft.com/office/drawing/2014/main" id="{75A63928-85C3-4BB0-9F2D-C27672F2467B}"/>
              </a:ext>
            </a:extLst>
          </p:cNvPr>
          <p:cNvGrpSpPr/>
          <p:nvPr/>
        </p:nvGrpSpPr>
        <p:grpSpPr>
          <a:xfrm>
            <a:off x="2417680" y="3191372"/>
            <a:ext cx="861060" cy="996223"/>
            <a:chOff x="1281493" y="4149188"/>
            <a:chExt cx="861060" cy="996223"/>
          </a:xfrm>
        </p:grpSpPr>
        <p:pic>
          <p:nvPicPr>
            <p:cNvPr id="50" name="圖片 49">
              <a:extLst>
                <a:ext uri="{FF2B5EF4-FFF2-40B4-BE49-F238E27FC236}">
                  <a16:creationId xmlns:a16="http://schemas.microsoft.com/office/drawing/2014/main" id="{07C021A7-3D10-4435-A52A-7D8F88D213C1}"/>
                </a:ext>
              </a:extLst>
            </p:cNvPr>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51" name="文字方塊 50">
              <a:extLst>
                <a:ext uri="{FF2B5EF4-FFF2-40B4-BE49-F238E27FC236}">
                  <a16:creationId xmlns:a16="http://schemas.microsoft.com/office/drawing/2014/main" id="{2FADDAA5-E030-411D-8C94-4FE5EF3094C8}"/>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16" name="群組 15">
            <a:extLst>
              <a:ext uri="{FF2B5EF4-FFF2-40B4-BE49-F238E27FC236}">
                <a16:creationId xmlns:a16="http://schemas.microsoft.com/office/drawing/2014/main" id="{D28FD5D4-6E10-437A-A97B-844440446C4C}"/>
              </a:ext>
            </a:extLst>
          </p:cNvPr>
          <p:cNvGrpSpPr/>
          <p:nvPr/>
        </p:nvGrpSpPr>
        <p:grpSpPr>
          <a:xfrm>
            <a:off x="8213935" y="3370858"/>
            <a:ext cx="861060" cy="818751"/>
            <a:chOff x="7077746" y="4328674"/>
            <a:chExt cx="861060" cy="818751"/>
          </a:xfrm>
        </p:grpSpPr>
        <p:pic>
          <p:nvPicPr>
            <p:cNvPr id="48" name="圖片 47">
              <a:extLst>
                <a:ext uri="{FF2B5EF4-FFF2-40B4-BE49-F238E27FC236}">
                  <a16:creationId xmlns:a16="http://schemas.microsoft.com/office/drawing/2014/main" id="{42D32F53-26CC-4709-9BC0-C793D4C38F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49" name="文字方塊 48">
              <a:extLst>
                <a:ext uri="{FF2B5EF4-FFF2-40B4-BE49-F238E27FC236}">
                  <a16:creationId xmlns:a16="http://schemas.microsoft.com/office/drawing/2014/main" id="{60EFC0C8-E1F0-4D95-A600-72373FDC1252}"/>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19" name="群組 18">
            <a:extLst>
              <a:ext uri="{FF2B5EF4-FFF2-40B4-BE49-F238E27FC236}">
                <a16:creationId xmlns:a16="http://schemas.microsoft.com/office/drawing/2014/main" id="{413D2CD6-6305-43B3-ACDF-DC9D44B646CD}"/>
              </a:ext>
            </a:extLst>
          </p:cNvPr>
          <p:cNvGrpSpPr/>
          <p:nvPr/>
        </p:nvGrpSpPr>
        <p:grpSpPr>
          <a:xfrm>
            <a:off x="8917069" y="3190858"/>
            <a:ext cx="861060" cy="996223"/>
            <a:chOff x="1281493" y="4149188"/>
            <a:chExt cx="861060" cy="996223"/>
          </a:xfrm>
        </p:grpSpPr>
        <p:pic>
          <p:nvPicPr>
            <p:cNvPr id="46" name="圖片 45">
              <a:extLst>
                <a:ext uri="{FF2B5EF4-FFF2-40B4-BE49-F238E27FC236}">
                  <a16:creationId xmlns:a16="http://schemas.microsoft.com/office/drawing/2014/main" id="{7E472413-AE6A-46B0-98DB-4C1982F4C163}"/>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47" name="文字方塊 46">
              <a:extLst>
                <a:ext uri="{FF2B5EF4-FFF2-40B4-BE49-F238E27FC236}">
                  <a16:creationId xmlns:a16="http://schemas.microsoft.com/office/drawing/2014/main" id="{D26B2D2D-2EDF-4E6D-964C-5F27EE62B3AF}"/>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20" name="群組 19">
            <a:extLst>
              <a:ext uri="{FF2B5EF4-FFF2-40B4-BE49-F238E27FC236}">
                <a16:creationId xmlns:a16="http://schemas.microsoft.com/office/drawing/2014/main" id="{6EE19C5B-85B8-4A5C-BEAE-E43AEA298D70}"/>
              </a:ext>
            </a:extLst>
          </p:cNvPr>
          <p:cNvGrpSpPr/>
          <p:nvPr/>
        </p:nvGrpSpPr>
        <p:grpSpPr>
          <a:xfrm>
            <a:off x="3120814" y="3370858"/>
            <a:ext cx="861060" cy="818751"/>
            <a:chOff x="7077746" y="4328674"/>
            <a:chExt cx="861060" cy="818751"/>
          </a:xfrm>
        </p:grpSpPr>
        <p:pic>
          <p:nvPicPr>
            <p:cNvPr id="44" name="圖片 43">
              <a:extLst>
                <a:ext uri="{FF2B5EF4-FFF2-40B4-BE49-F238E27FC236}">
                  <a16:creationId xmlns:a16="http://schemas.microsoft.com/office/drawing/2014/main" id="{5C13B373-DA36-4B38-851E-6FB2E99399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45" name="文字方塊 44">
              <a:extLst>
                <a:ext uri="{FF2B5EF4-FFF2-40B4-BE49-F238E27FC236}">
                  <a16:creationId xmlns:a16="http://schemas.microsoft.com/office/drawing/2014/main" id="{0C32A804-522F-4C7E-8EC4-BA486653DC31}"/>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21" name="群組 20">
            <a:extLst>
              <a:ext uri="{FF2B5EF4-FFF2-40B4-BE49-F238E27FC236}">
                <a16:creationId xmlns:a16="http://schemas.microsoft.com/office/drawing/2014/main" id="{24812B10-E1CA-4A04-962E-BBCB4A0BF05E}"/>
              </a:ext>
            </a:extLst>
          </p:cNvPr>
          <p:cNvGrpSpPr/>
          <p:nvPr/>
        </p:nvGrpSpPr>
        <p:grpSpPr>
          <a:xfrm>
            <a:off x="3965760" y="3459547"/>
            <a:ext cx="861060" cy="634375"/>
            <a:chOff x="5561337" y="4418674"/>
            <a:chExt cx="861060" cy="634375"/>
          </a:xfrm>
        </p:grpSpPr>
        <p:pic>
          <p:nvPicPr>
            <p:cNvPr id="42" name="圖片 41">
              <a:extLst>
                <a:ext uri="{FF2B5EF4-FFF2-40B4-BE49-F238E27FC236}">
                  <a16:creationId xmlns:a16="http://schemas.microsoft.com/office/drawing/2014/main" id="{C23948C8-49F4-4109-9BB8-189B65C9CF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43" name="文字方塊 42">
              <a:extLst>
                <a:ext uri="{FF2B5EF4-FFF2-40B4-BE49-F238E27FC236}">
                  <a16:creationId xmlns:a16="http://schemas.microsoft.com/office/drawing/2014/main" id="{4BB269E8-9645-4CC7-B2C4-9C76EA082624}"/>
                </a:ext>
              </a:extLst>
            </p:cNvPr>
            <p:cNvSpPr txBox="1"/>
            <p:nvPr/>
          </p:nvSpPr>
          <p:spPr>
            <a:xfrm>
              <a:off x="5561337" y="4776050"/>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22" name="群組 21">
            <a:extLst>
              <a:ext uri="{FF2B5EF4-FFF2-40B4-BE49-F238E27FC236}">
                <a16:creationId xmlns:a16="http://schemas.microsoft.com/office/drawing/2014/main" id="{C1D875DA-C581-4E5D-8E2A-991A29FC11F8}"/>
              </a:ext>
            </a:extLst>
          </p:cNvPr>
          <p:cNvGrpSpPr/>
          <p:nvPr/>
        </p:nvGrpSpPr>
        <p:grpSpPr>
          <a:xfrm>
            <a:off x="7352875" y="3460858"/>
            <a:ext cx="861060" cy="634376"/>
            <a:chOff x="6467170" y="4418674"/>
            <a:chExt cx="861060" cy="634376"/>
          </a:xfrm>
        </p:grpSpPr>
        <p:pic>
          <p:nvPicPr>
            <p:cNvPr id="40" name="圖片 39">
              <a:extLst>
                <a:ext uri="{FF2B5EF4-FFF2-40B4-BE49-F238E27FC236}">
                  <a16:creationId xmlns:a16="http://schemas.microsoft.com/office/drawing/2014/main" id="{E51E732B-88BB-4EDD-B151-7D970F8259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41" name="文字方塊 40">
              <a:extLst>
                <a:ext uri="{FF2B5EF4-FFF2-40B4-BE49-F238E27FC236}">
                  <a16:creationId xmlns:a16="http://schemas.microsoft.com/office/drawing/2014/main" id="{ED124DEF-41C3-4337-B9D8-581A644ACEAA}"/>
                </a:ext>
              </a:extLst>
            </p:cNvPr>
            <p:cNvSpPr txBox="1"/>
            <p:nvPr/>
          </p:nvSpPr>
          <p:spPr>
            <a:xfrm>
              <a:off x="6467170" y="4776051"/>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23" name="直線單箭頭接點 22">
            <a:extLst>
              <a:ext uri="{FF2B5EF4-FFF2-40B4-BE49-F238E27FC236}">
                <a16:creationId xmlns:a16="http://schemas.microsoft.com/office/drawing/2014/main" id="{0B064B61-CC85-4652-B782-2D9AEFB80421}"/>
              </a:ext>
            </a:extLst>
          </p:cNvPr>
          <p:cNvCxnSpPr>
            <a:cxnSpLocks/>
          </p:cNvCxnSpPr>
          <p:nvPr/>
        </p:nvCxnSpPr>
        <p:spPr>
          <a:xfrm>
            <a:off x="8033212" y="365799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5F9AFC76-164A-424E-9DE9-A4B18E1C90CB}"/>
              </a:ext>
            </a:extLst>
          </p:cNvPr>
          <p:cNvCxnSpPr>
            <a:cxnSpLocks/>
          </p:cNvCxnSpPr>
          <p:nvPr/>
        </p:nvCxnSpPr>
        <p:spPr>
          <a:xfrm>
            <a:off x="3857162" y="365863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群組 24">
            <a:extLst>
              <a:ext uri="{FF2B5EF4-FFF2-40B4-BE49-F238E27FC236}">
                <a16:creationId xmlns:a16="http://schemas.microsoft.com/office/drawing/2014/main" id="{6B79B68A-1D61-4D23-9EB0-99A1ADE17641}"/>
              </a:ext>
            </a:extLst>
          </p:cNvPr>
          <p:cNvGrpSpPr/>
          <p:nvPr/>
        </p:nvGrpSpPr>
        <p:grpSpPr>
          <a:xfrm>
            <a:off x="4796364" y="3317239"/>
            <a:ext cx="861060" cy="869842"/>
            <a:chOff x="4100657" y="4273363"/>
            <a:chExt cx="861060" cy="869842"/>
          </a:xfrm>
        </p:grpSpPr>
        <p:pic>
          <p:nvPicPr>
            <p:cNvPr id="38" name="圖片 37">
              <a:extLst>
                <a:ext uri="{FF2B5EF4-FFF2-40B4-BE49-F238E27FC236}">
                  <a16:creationId xmlns:a16="http://schemas.microsoft.com/office/drawing/2014/main" id="{B875BC30-F63D-49CB-B743-C144F5F654B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9" name="文字方塊 38">
              <a:extLst>
                <a:ext uri="{FF2B5EF4-FFF2-40B4-BE49-F238E27FC236}">
                  <a16:creationId xmlns:a16="http://schemas.microsoft.com/office/drawing/2014/main" id="{0C40F510-186C-4443-BF01-0911B2B08997}"/>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28" name="群組 27">
            <a:extLst>
              <a:ext uri="{FF2B5EF4-FFF2-40B4-BE49-F238E27FC236}">
                <a16:creationId xmlns:a16="http://schemas.microsoft.com/office/drawing/2014/main" id="{7EFAFA5D-0E4F-46EB-B89E-594F3F8BDB24}"/>
              </a:ext>
            </a:extLst>
          </p:cNvPr>
          <p:cNvGrpSpPr/>
          <p:nvPr/>
        </p:nvGrpSpPr>
        <p:grpSpPr>
          <a:xfrm>
            <a:off x="6482826" y="3317239"/>
            <a:ext cx="861060" cy="869842"/>
            <a:chOff x="4100657" y="4273363"/>
            <a:chExt cx="861060" cy="869842"/>
          </a:xfrm>
        </p:grpSpPr>
        <p:pic>
          <p:nvPicPr>
            <p:cNvPr id="36" name="圖片 35">
              <a:extLst>
                <a:ext uri="{FF2B5EF4-FFF2-40B4-BE49-F238E27FC236}">
                  <a16:creationId xmlns:a16="http://schemas.microsoft.com/office/drawing/2014/main" id="{6EE4A74F-2839-41B3-8565-2599F6241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7" name="文字方塊 36">
              <a:extLst>
                <a:ext uri="{FF2B5EF4-FFF2-40B4-BE49-F238E27FC236}">
                  <a16:creationId xmlns:a16="http://schemas.microsoft.com/office/drawing/2014/main" id="{38B4925C-5166-4925-A515-A3D825C79C48}"/>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29" name="直線單箭頭接點 28">
            <a:extLst>
              <a:ext uri="{FF2B5EF4-FFF2-40B4-BE49-F238E27FC236}">
                <a16:creationId xmlns:a16="http://schemas.microsoft.com/office/drawing/2014/main" id="{AC6334EE-36CE-46C6-8DEF-C93E1EE33EB8}"/>
              </a:ext>
            </a:extLst>
          </p:cNvPr>
          <p:cNvCxnSpPr>
            <a:cxnSpLocks/>
          </p:cNvCxnSpPr>
          <p:nvPr/>
        </p:nvCxnSpPr>
        <p:spPr>
          <a:xfrm>
            <a:off x="4649325" y="365863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1BCE73A5-B216-46EF-B3CD-642E9641D989}"/>
              </a:ext>
            </a:extLst>
          </p:cNvPr>
          <p:cNvCxnSpPr>
            <a:cxnSpLocks/>
          </p:cNvCxnSpPr>
          <p:nvPr/>
        </p:nvCxnSpPr>
        <p:spPr>
          <a:xfrm>
            <a:off x="7241050" y="365799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AE7D64D7-6B0C-4EE6-8E83-B9ED58C6DC06}"/>
              </a:ext>
            </a:extLst>
          </p:cNvPr>
          <p:cNvSpPr txBox="1"/>
          <p:nvPr/>
        </p:nvSpPr>
        <p:spPr>
          <a:xfrm>
            <a:off x="5732744" y="3121831"/>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key</a:t>
            </a:r>
            <a:endParaRPr lang="zh-TW" altLang="en-US" sz="1100" dirty="0">
              <a:latin typeface="Times New Roman" panose="02020603050405020304" pitchFamily="18" charset="0"/>
              <a:cs typeface="Times New Roman" panose="02020603050405020304" pitchFamily="18" charset="0"/>
            </a:endParaRPr>
          </a:p>
        </p:txBody>
      </p:sp>
      <p:cxnSp>
        <p:nvCxnSpPr>
          <p:cNvPr id="32" name="直線單箭頭接點 31">
            <a:extLst>
              <a:ext uri="{FF2B5EF4-FFF2-40B4-BE49-F238E27FC236}">
                <a16:creationId xmlns:a16="http://schemas.microsoft.com/office/drawing/2014/main" id="{63B8BEFE-3914-477B-88B9-5DD1CC63606E}"/>
              </a:ext>
            </a:extLst>
          </p:cNvPr>
          <p:cNvCxnSpPr>
            <a:stCxn id="38" idx="3"/>
            <a:endCxn id="36" idx="1"/>
          </p:cNvCxnSpPr>
          <p:nvPr/>
        </p:nvCxnSpPr>
        <p:spPr>
          <a:xfrm>
            <a:off x="5548002" y="3641239"/>
            <a:ext cx="10384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20CEE801-72EE-4677-8CBA-B5580BCF551E}"/>
              </a:ext>
            </a:extLst>
          </p:cNvPr>
          <p:cNvSpPr txBox="1"/>
          <p:nvPr/>
        </p:nvSpPr>
        <p:spPr>
          <a:xfrm>
            <a:off x="5500535" y="3635079"/>
            <a:ext cx="1176071"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transmission</a:t>
            </a:r>
            <a:endParaRPr lang="zh-TW" altLang="en-US" sz="1100" dirty="0">
              <a:latin typeface="Times New Roman" panose="02020603050405020304" pitchFamily="18" charset="0"/>
              <a:cs typeface="Times New Roman" panose="02020603050405020304" pitchFamily="18" charset="0"/>
            </a:endParaRPr>
          </a:p>
        </p:txBody>
      </p:sp>
      <p:cxnSp>
        <p:nvCxnSpPr>
          <p:cNvPr id="34" name="接點: 肘形 33">
            <a:extLst>
              <a:ext uri="{FF2B5EF4-FFF2-40B4-BE49-F238E27FC236}">
                <a16:creationId xmlns:a16="http://schemas.microsoft.com/office/drawing/2014/main" id="{7D297DBB-C4D0-4608-A82C-7E76B74BDD6B}"/>
              </a:ext>
            </a:extLst>
          </p:cNvPr>
          <p:cNvCxnSpPr>
            <a:cxnSpLocks/>
            <a:endCxn id="40" idx="0"/>
          </p:cNvCxnSpPr>
          <p:nvPr/>
        </p:nvCxnSpPr>
        <p:spPr>
          <a:xfrm>
            <a:off x="6358168" y="2978723"/>
            <a:ext cx="1421881" cy="48213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接點: 肘形 34">
            <a:extLst>
              <a:ext uri="{FF2B5EF4-FFF2-40B4-BE49-F238E27FC236}">
                <a16:creationId xmlns:a16="http://schemas.microsoft.com/office/drawing/2014/main" id="{F1D468B9-B929-4848-8166-973CB7C2548F}"/>
              </a:ext>
            </a:extLst>
          </p:cNvPr>
          <p:cNvCxnSpPr>
            <a:cxnSpLocks/>
            <a:endCxn id="42" idx="0"/>
          </p:cNvCxnSpPr>
          <p:nvPr/>
        </p:nvCxnSpPr>
        <p:spPr>
          <a:xfrm rot="10800000" flipV="1">
            <a:off x="4396290" y="2978723"/>
            <a:ext cx="1421878" cy="48082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圖片 12">
            <a:extLst>
              <a:ext uri="{FF2B5EF4-FFF2-40B4-BE49-F238E27FC236}">
                <a16:creationId xmlns:a16="http://schemas.microsoft.com/office/drawing/2014/main" id="{88835FAE-D899-4747-9286-F555B606B94C}"/>
              </a:ext>
            </a:extLst>
          </p:cNvPr>
          <p:cNvPicPr>
            <a:picLocks noChangeAspect="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5907986" y="2762645"/>
            <a:ext cx="360000" cy="360000"/>
          </a:xfrm>
          <a:prstGeom prst="rect">
            <a:avLst/>
          </a:prstGeom>
        </p:spPr>
      </p:pic>
      <p:pic>
        <p:nvPicPr>
          <p:cNvPr id="52" name="圖片 51">
            <a:extLst>
              <a:ext uri="{FF2B5EF4-FFF2-40B4-BE49-F238E27FC236}">
                <a16:creationId xmlns:a16="http://schemas.microsoft.com/office/drawing/2014/main" id="{8F1A9584-412F-4712-8DBE-DD489B263AD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40824" y="4577396"/>
            <a:ext cx="5694324" cy="1800000"/>
          </a:xfrm>
          <a:prstGeom prst="rect">
            <a:avLst/>
          </a:prstGeom>
        </p:spPr>
      </p:pic>
      <p:sp>
        <p:nvSpPr>
          <p:cNvPr id="53" name="矩形 52">
            <a:extLst>
              <a:ext uri="{FF2B5EF4-FFF2-40B4-BE49-F238E27FC236}">
                <a16:creationId xmlns:a16="http://schemas.microsoft.com/office/drawing/2014/main" id="{D8D4C257-ADA4-4815-9015-EE6F2AFF3C26}"/>
              </a:ext>
            </a:extLst>
          </p:cNvPr>
          <p:cNvSpPr/>
          <p:nvPr/>
        </p:nvSpPr>
        <p:spPr>
          <a:xfrm>
            <a:off x="9074995" y="5123142"/>
            <a:ext cx="1622560" cy="738664"/>
          </a:xfrm>
          <a:prstGeom prst="rect">
            <a:avLst/>
          </a:prstGeom>
        </p:spPr>
        <p:txBody>
          <a:bodyPr wrap="none">
            <a:spAutoFit/>
          </a:bodyPr>
          <a:lstStyle/>
          <a:p>
            <a:r>
              <a:rPr lang="en-US" altLang="zh-TW" sz="1400" dirty="0">
                <a:latin typeface="Times New Roman" panose="02020603050405020304" pitchFamily="18" charset="0"/>
                <a:ea typeface="微軟正黑體" panose="020B0604030504040204" pitchFamily="34" charset="-120"/>
                <a:cs typeface="Times New Roman" panose="02020603050405020304" pitchFamily="18" charset="0"/>
              </a:rPr>
              <a:t>C</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400" dirty="0">
                <a:latin typeface="Times New Roman" panose="02020603050405020304" pitchFamily="18" charset="0"/>
                <a:ea typeface="微軟正黑體" panose="020B0604030504040204" pitchFamily="34" charset="-120"/>
                <a:cs typeface="Times New Roman" panose="02020603050405020304" pitchFamily="18" charset="0"/>
              </a:rPr>
              <a:t>MAC</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400" dirty="0">
                <a:latin typeface="Times New Roman" panose="02020603050405020304" pitchFamily="18" charset="0"/>
                <a:ea typeface="微軟正黑體" panose="020B0604030504040204" pitchFamily="34" charset="-120"/>
                <a:cs typeface="Times New Roman" panose="02020603050405020304" pitchFamily="18" charset="0"/>
              </a:rPr>
              <a:t>Function</a:t>
            </a:r>
          </a:p>
          <a:p>
            <a:r>
              <a:rPr lang="en-US" altLang="zh-TW" sz="1400" dirty="0">
                <a:latin typeface="Times New Roman" panose="02020603050405020304" pitchFamily="18" charset="0"/>
                <a:ea typeface="微軟正黑體" panose="020B0604030504040204" pitchFamily="34" charset="-120"/>
                <a:cs typeface="Times New Roman" panose="02020603050405020304" pitchFamily="18" charset="0"/>
              </a:rPr>
              <a:t>K</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400" dirty="0">
                <a:latin typeface="Times New Roman" panose="02020603050405020304" pitchFamily="18" charset="0"/>
                <a:ea typeface="微軟正黑體" panose="020B0604030504040204" pitchFamily="34" charset="-120"/>
                <a:cs typeface="Times New Roman" panose="02020603050405020304" pitchFamily="18" charset="0"/>
              </a:rPr>
              <a:t>Key</a:t>
            </a:r>
            <a:endParaRPr lang="zh-TW" altLang="en-US" sz="1400" dirty="0">
              <a:latin typeface="Times New Roman" panose="02020603050405020304" pitchFamily="18" charset="0"/>
              <a:cs typeface="Times New Roman" panose="02020603050405020304" pitchFamily="18" charset="0"/>
            </a:endParaRPr>
          </a:p>
          <a:p>
            <a:r>
              <a:rPr lang="en-US" altLang="zh-TW" sz="1400" dirty="0">
                <a:latin typeface="Times New Roman" panose="02020603050405020304" pitchFamily="18" charset="0"/>
                <a:ea typeface="微軟正黑體" panose="020B0604030504040204" pitchFamily="34" charset="-120"/>
                <a:cs typeface="Times New Roman" panose="02020603050405020304" pitchFamily="18" charset="0"/>
              </a:rPr>
              <a:t>M</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400" dirty="0">
                <a:latin typeface="Times New Roman" panose="02020603050405020304" pitchFamily="18" charset="0"/>
                <a:ea typeface="微軟正黑體" panose="020B0604030504040204" pitchFamily="34" charset="-120"/>
                <a:cs typeface="Times New Roman" panose="02020603050405020304" pitchFamily="18" charset="0"/>
              </a:rPr>
              <a:t>Message</a:t>
            </a:r>
            <a:endParaRPr lang="zh-TW" altLang="en-US" sz="1400" dirty="0">
              <a:latin typeface="Times New Roman" panose="02020603050405020304" pitchFamily="18" charset="0"/>
              <a:cs typeface="Times New Roman" panose="02020603050405020304" pitchFamily="18" charset="0"/>
            </a:endParaRPr>
          </a:p>
        </p:txBody>
      </p:sp>
      <p:sp>
        <p:nvSpPr>
          <p:cNvPr id="54" name="文字方塊 53">
            <a:extLst>
              <a:ext uri="{FF2B5EF4-FFF2-40B4-BE49-F238E27FC236}">
                <a16:creationId xmlns:a16="http://schemas.microsoft.com/office/drawing/2014/main" id="{FC8E0AA2-5742-45E6-9200-6304E1908EFF}"/>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55" name="文字方塊 54">
            <a:extLst>
              <a:ext uri="{FF2B5EF4-FFF2-40B4-BE49-F238E27FC236}">
                <a16:creationId xmlns:a16="http://schemas.microsoft.com/office/drawing/2014/main" id="{9ED91CBC-1958-43F6-A80A-AA2117D46082}"/>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23480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53"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320496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Test Pattern</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05</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graphicFrame>
        <p:nvGraphicFramePr>
          <p:cNvPr id="9" name="表格 2">
            <a:extLst>
              <a:ext uri="{FF2B5EF4-FFF2-40B4-BE49-F238E27FC236}">
                <a16:creationId xmlns:a16="http://schemas.microsoft.com/office/drawing/2014/main" id="{71073424-EF7B-4D0E-8C16-D64BD4F2764A}"/>
              </a:ext>
            </a:extLst>
          </p:cNvPr>
          <p:cNvGraphicFramePr>
            <a:graphicFrameLocks noGrp="1"/>
          </p:cNvGraphicFramePr>
          <p:nvPr>
            <p:extLst>
              <p:ext uri="{D42A27DB-BD31-4B8C-83A1-F6EECF244321}">
                <p14:modId xmlns:p14="http://schemas.microsoft.com/office/powerpoint/2010/main" val="3225480211"/>
              </p:ext>
            </p:extLst>
          </p:nvPr>
        </p:nvGraphicFramePr>
        <p:xfrm>
          <a:off x="1299491" y="1486341"/>
          <a:ext cx="9000000" cy="4389120"/>
        </p:xfrm>
        <a:graphic>
          <a:graphicData uri="http://schemas.openxmlformats.org/drawingml/2006/table">
            <a:tbl>
              <a:tblPr firstRow="1" bandRow="1"/>
              <a:tblGrid>
                <a:gridCol w="1980000">
                  <a:extLst>
                    <a:ext uri="{9D8B030D-6E8A-4147-A177-3AD203B41FA5}">
                      <a16:colId xmlns:a16="http://schemas.microsoft.com/office/drawing/2014/main" val="2347221059"/>
                    </a:ext>
                  </a:extLst>
                </a:gridCol>
                <a:gridCol w="2520000">
                  <a:extLst>
                    <a:ext uri="{9D8B030D-6E8A-4147-A177-3AD203B41FA5}">
                      <a16:colId xmlns:a16="http://schemas.microsoft.com/office/drawing/2014/main" val="2587115206"/>
                    </a:ext>
                  </a:extLst>
                </a:gridCol>
                <a:gridCol w="4500000">
                  <a:extLst>
                    <a:ext uri="{9D8B030D-6E8A-4147-A177-3AD203B41FA5}">
                      <a16:colId xmlns:a16="http://schemas.microsoft.com/office/drawing/2014/main" val="771052195"/>
                    </a:ext>
                  </a:extLst>
                </a:gridCol>
              </a:tblGrid>
              <a:tr h="0">
                <a:tc gridSpan="3">
                  <a:txBody>
                    <a:bodyPr/>
                    <a:lstStyle/>
                    <a:p>
                      <a:pPr algn="ctr"/>
                      <a:r>
                        <a:rPr lang="en-US" altLang="zh-TW" sz="1600" dirty="0">
                          <a:solidFill>
                            <a:sysClr val="windowText" lastClr="000000"/>
                          </a:solidFill>
                          <a:latin typeface="Times New Roman" panose="02020603050405020304" pitchFamily="18" charset="0"/>
                          <a:ea typeface="微軟正黑體" panose="020B0604030504040204" pitchFamily="34" charset="-120"/>
                          <a:cs typeface="Times New Roman" panose="02020603050405020304" pitchFamily="18" charset="0"/>
                        </a:rPr>
                        <a:t>Test Pattern 1 – mode</a:t>
                      </a:r>
                      <a:endParaRPr lang="zh-TW" altLang="en-US" sz="1600" dirty="0">
                        <a:solidFill>
                          <a:sysClr val="windowText" lastClr="000000"/>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pPr algn="ctr"/>
                      <a:r>
                        <a:rPr lang="en-US" altLang="zh-TW" sz="1200" dirty="0">
                          <a:solidFill>
                            <a:sysClr val="windowText" lastClr="000000"/>
                          </a:solidFill>
                          <a:latin typeface="Times New Roman" panose="02020603050405020304" pitchFamily="18" charset="0"/>
                          <a:ea typeface="標楷體" panose="03000509000000000000" pitchFamily="65" charset="-120"/>
                          <a:cs typeface="Times New Roman" panose="02020603050405020304" pitchFamily="18" charset="0"/>
                        </a:rPr>
                        <a:t>Test Pattern 1 – mode 0 (</a:t>
                      </a:r>
                      <a:r>
                        <a:rPr lang="zh-TW" altLang="en-US" sz="1200" dirty="0">
                          <a:solidFill>
                            <a:sysClr val="windowText" lastClr="000000"/>
                          </a:solidFill>
                          <a:latin typeface="Times New Roman" panose="02020603050405020304" pitchFamily="18" charset="0"/>
                          <a:ea typeface="標楷體" panose="03000509000000000000" pitchFamily="65" charset="-120"/>
                          <a:cs typeface="Times New Roman" panose="02020603050405020304" pitchFamily="18" charset="0"/>
                        </a:rPr>
                        <a:t>加密</a:t>
                      </a:r>
                      <a:r>
                        <a:rPr lang="en-US" altLang="zh-TW" sz="1200" dirty="0">
                          <a:solidFill>
                            <a:sysClr val="windowText" lastClr="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200" dirty="0">
                        <a:solidFill>
                          <a:sysClr val="windowText" lastClr="000000"/>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5000"/>
                      </a:schemeClr>
                    </a:solidFill>
                  </a:tcPr>
                </a:tc>
                <a:tc hMerge="1">
                  <a:txBody>
                    <a:bodyPr/>
                    <a:lstStyle/>
                    <a:p>
                      <a:pPr algn="ctr"/>
                      <a:endParaRPr lang="zh-TW" altLang="en-US" sz="12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870704343"/>
                  </a:ext>
                </a:extLst>
              </a:tr>
              <a:tr h="0">
                <a:tc>
                  <a:txBody>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I/O</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Variable</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Hexadecimal Value</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140082813"/>
                  </a:ext>
                </a:extLst>
              </a:tr>
              <a:tr h="0">
                <a:tc rowSpan="4">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Input</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Key</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feffe9928665731c6d6a8f9467308308</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0030459"/>
                  </a:ext>
                </a:extLst>
              </a:tr>
              <a:tr h="0">
                <a:tc vMerge="1">
                  <a:txBody>
                    <a:bodyPr/>
                    <a:lstStyle/>
                    <a:p>
                      <a:pPr algn="ct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IV</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cafebabefacedbaddecaf888</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0701009"/>
                  </a:ext>
                </a:extLst>
              </a:tr>
              <a:tr h="0">
                <a:tc vMerge="1">
                  <a:txBody>
                    <a:bodyPr/>
                    <a:lstStyle/>
                    <a:p>
                      <a:pPr algn="ct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AAD</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600" dirty="0" err="1">
                          <a:latin typeface="Times New Roman" panose="02020603050405020304" pitchFamily="18" charset="0"/>
                          <a:ea typeface="微軟正黑體" panose="020B0604030504040204" pitchFamily="34" charset="-120"/>
                          <a:cs typeface="Times New Roman" panose="02020603050405020304" pitchFamily="18" charset="0"/>
                        </a:rPr>
                        <a:t>feedfacedeadbeeffeedfacedeadbeef</a:t>
                      </a:r>
                      <a:endPar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endParaRPr>
                    </a:p>
                    <a:p>
                      <a:pPr algn="l"/>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abaddad2</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7649240"/>
                  </a:ext>
                </a:extLst>
              </a:tr>
              <a:tr h="0">
                <a:tc vMerge="1">
                  <a:txBody>
                    <a:bodyPr/>
                    <a:lstStyle/>
                    <a:p>
                      <a:pPr algn="ct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Plaintext</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d9313225f88406e5a55909c5aff5269a</a:t>
                      </a:r>
                    </a:p>
                    <a:p>
                      <a:pPr algn="l"/>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86a7a9531534f7da2e4c303d8a318a72</a:t>
                      </a:r>
                    </a:p>
                    <a:p>
                      <a:pPr algn="l"/>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1c3c0c95956809532fcf0e2449a6b525</a:t>
                      </a:r>
                    </a:p>
                    <a:p>
                      <a:pPr algn="l"/>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b16aedf5aa0de657ba637b39</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8232404"/>
                  </a:ext>
                </a:extLst>
              </a:tr>
              <a:tr h="0">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Output</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Ciphertext</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42831ec2217774244b7221b784d0d49c</a:t>
                      </a:r>
                    </a:p>
                    <a:p>
                      <a:pPr algn="l"/>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e3aa212f2c02a4e035c17e2329aca12e</a:t>
                      </a:r>
                    </a:p>
                    <a:p>
                      <a:pPr algn="l"/>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21d514b25466931c7d8f6a5aac84aa05</a:t>
                      </a:r>
                    </a:p>
                    <a:p>
                      <a:pPr algn="l"/>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1ba30b396a0aac973d58e091</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8779214"/>
                  </a:ext>
                </a:extLst>
              </a:tr>
              <a:tr h="0">
                <a:tc vMerge="1">
                  <a:txBody>
                    <a:bodyPr/>
                    <a:lstStyle/>
                    <a:p>
                      <a:pPr algn="ct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Tag</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5bc94fbc3221a5db94fae95ae7121a47</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2343192"/>
                  </a:ext>
                </a:extLst>
              </a:tr>
            </a:tbl>
          </a:graphicData>
        </a:graphic>
      </p:graphicFrame>
    </p:spTree>
    <p:extLst>
      <p:ext uri="{BB962C8B-B14F-4D97-AF65-F5344CB8AC3E}">
        <p14:creationId xmlns:p14="http://schemas.microsoft.com/office/powerpoint/2010/main" val="22844200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38991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Simulation Result – FPGA</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t>
            </a:r>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Post-Route</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t>
            </a:r>
            <a:endPar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05</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80C0E130-B645-4B6A-801B-48935A4BAB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7032" y="2054579"/>
            <a:ext cx="10800000" cy="1643153"/>
          </a:xfrm>
          <a:prstGeom prst="rect">
            <a:avLst/>
          </a:prstGeom>
        </p:spPr>
      </p:pic>
      <p:pic>
        <p:nvPicPr>
          <p:cNvPr id="14" name="圖片 13">
            <a:extLst>
              <a:ext uri="{FF2B5EF4-FFF2-40B4-BE49-F238E27FC236}">
                <a16:creationId xmlns:a16="http://schemas.microsoft.com/office/drawing/2014/main" id="{296CB73A-1C32-44B6-A536-E62A5629FF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77032" y="4365364"/>
            <a:ext cx="10800000" cy="1641360"/>
          </a:xfrm>
          <a:prstGeom prst="rect">
            <a:avLst/>
          </a:prstGeom>
        </p:spPr>
      </p:pic>
      <p:sp>
        <p:nvSpPr>
          <p:cNvPr id="10" name="文字方塊 9">
            <a:extLst>
              <a:ext uri="{FF2B5EF4-FFF2-40B4-BE49-F238E27FC236}">
                <a16:creationId xmlns:a16="http://schemas.microsoft.com/office/drawing/2014/main" id="{8079AD3B-7FCD-4161-9EC1-6A8433A49052}"/>
              </a:ext>
            </a:extLst>
          </p:cNvPr>
          <p:cNvSpPr txBox="1"/>
          <p:nvPr/>
        </p:nvSpPr>
        <p:spPr>
          <a:xfrm>
            <a:off x="802736" y="4035812"/>
            <a:ext cx="3139343" cy="338554"/>
          </a:xfrm>
          <a:prstGeom prst="rect">
            <a:avLst/>
          </a:prstGeom>
          <a:noFill/>
        </p:spPr>
        <p:txBody>
          <a:bodyPr wrap="square" rtlCol="0">
            <a:spAutoFit/>
          </a:bodyPr>
          <a:lstStyle/>
          <a:p>
            <a:r>
              <a:rPr lang="en-US" altLang="zh-CN" sz="1600" dirty="0">
                <a:latin typeface="Times New Roman" panose="02020603050405020304" pitchFamily="18" charset="0"/>
                <a:ea typeface="Open Sans" panose="020B0606030504020204" pitchFamily="34" charset="0"/>
                <a:cs typeface="Times New Roman" panose="02020603050405020304" pitchFamily="18" charset="0"/>
              </a:rPr>
              <a:t>Plaintext input &amp; ciphertext output</a:t>
            </a:r>
          </a:p>
        </p:txBody>
      </p:sp>
      <p:sp>
        <p:nvSpPr>
          <p:cNvPr id="19" name="文字方塊 18">
            <a:extLst>
              <a:ext uri="{FF2B5EF4-FFF2-40B4-BE49-F238E27FC236}">
                <a16:creationId xmlns:a16="http://schemas.microsoft.com/office/drawing/2014/main" id="{A3346006-AC13-4D66-A8EE-2D1389188F7D}"/>
              </a:ext>
            </a:extLst>
          </p:cNvPr>
          <p:cNvSpPr txBox="1"/>
          <p:nvPr/>
        </p:nvSpPr>
        <p:spPr>
          <a:xfrm>
            <a:off x="802736" y="1269973"/>
            <a:ext cx="1605183" cy="369332"/>
          </a:xfrm>
          <a:prstGeom prst="rect">
            <a:avLst/>
          </a:prstGeom>
          <a:noFill/>
        </p:spPr>
        <p:txBody>
          <a:bodyPr wrap="square" rtlCol="0">
            <a:spAutoFit/>
          </a:bodyPr>
          <a:lstStyle/>
          <a:p>
            <a:r>
              <a:rPr lang="en-US" altLang="zh-CN" b="1" dirty="0">
                <a:latin typeface="Times New Roman" panose="02020603050405020304" pitchFamily="18" charset="0"/>
                <a:ea typeface="Open Sans" panose="020B0606030504020204" pitchFamily="34" charset="0"/>
                <a:cs typeface="Times New Roman" panose="02020603050405020304" pitchFamily="18" charset="0"/>
              </a:rPr>
              <a:t>Encryption</a:t>
            </a:r>
            <a:endParaRPr lang="zh-TW" altLang="en-US" sz="1600" b="1" dirty="0"/>
          </a:p>
        </p:txBody>
      </p:sp>
      <p:sp>
        <p:nvSpPr>
          <p:cNvPr id="11" name="矩形 10">
            <a:extLst>
              <a:ext uri="{FF2B5EF4-FFF2-40B4-BE49-F238E27FC236}">
                <a16:creationId xmlns:a16="http://schemas.microsoft.com/office/drawing/2014/main" id="{1E8F2D58-DBEC-4AD3-99C0-78F79CA267B1}"/>
              </a:ext>
            </a:extLst>
          </p:cNvPr>
          <p:cNvSpPr/>
          <p:nvPr/>
        </p:nvSpPr>
        <p:spPr>
          <a:xfrm>
            <a:off x="802736" y="1715455"/>
            <a:ext cx="950901" cy="338554"/>
          </a:xfrm>
          <a:prstGeom prst="rect">
            <a:avLst/>
          </a:prstGeom>
        </p:spPr>
        <p:txBody>
          <a:bodyPr wrap="none">
            <a:spAutoFit/>
          </a:bodyPr>
          <a:lstStyle/>
          <a:p>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Pre-input</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矩形 1">
            <a:extLst>
              <a:ext uri="{FF2B5EF4-FFF2-40B4-BE49-F238E27FC236}">
                <a16:creationId xmlns:a16="http://schemas.microsoft.com/office/drawing/2014/main" id="{934D2325-9445-403F-8485-D973766D1ACE}"/>
              </a:ext>
            </a:extLst>
          </p:cNvPr>
          <p:cNvSpPr/>
          <p:nvPr/>
        </p:nvSpPr>
        <p:spPr>
          <a:xfrm>
            <a:off x="3798570" y="2322195"/>
            <a:ext cx="1044000" cy="72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矩形 12">
            <a:extLst>
              <a:ext uri="{FF2B5EF4-FFF2-40B4-BE49-F238E27FC236}">
                <a16:creationId xmlns:a16="http://schemas.microsoft.com/office/drawing/2014/main" id="{DE33B4FA-81A3-4A96-8820-15401E897AC6}"/>
              </a:ext>
            </a:extLst>
          </p:cNvPr>
          <p:cNvSpPr/>
          <p:nvPr/>
        </p:nvSpPr>
        <p:spPr>
          <a:xfrm>
            <a:off x="4842569" y="2322195"/>
            <a:ext cx="1396305" cy="72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文字方塊 15">
            <a:extLst>
              <a:ext uri="{FF2B5EF4-FFF2-40B4-BE49-F238E27FC236}">
                <a16:creationId xmlns:a16="http://schemas.microsoft.com/office/drawing/2014/main" id="{734AC289-63C3-4918-9347-38130D97A5F4}"/>
              </a:ext>
            </a:extLst>
          </p:cNvPr>
          <p:cNvSpPr txBox="1"/>
          <p:nvPr/>
        </p:nvSpPr>
        <p:spPr>
          <a:xfrm>
            <a:off x="4133660" y="2012513"/>
            <a:ext cx="373820"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IV</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1BAB71E2-D593-4898-87AC-61353AB4B933}"/>
              </a:ext>
            </a:extLst>
          </p:cNvPr>
          <p:cNvSpPr txBox="1"/>
          <p:nvPr/>
        </p:nvSpPr>
        <p:spPr>
          <a:xfrm>
            <a:off x="5298508" y="2012099"/>
            <a:ext cx="484428"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Key</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81C2A585-F5A2-411E-8A3C-B2D95885CC0C}"/>
              </a:ext>
            </a:extLst>
          </p:cNvPr>
          <p:cNvSpPr/>
          <p:nvPr/>
        </p:nvSpPr>
        <p:spPr>
          <a:xfrm>
            <a:off x="8662026" y="2318385"/>
            <a:ext cx="2874654" cy="72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文字方塊 21">
            <a:extLst>
              <a:ext uri="{FF2B5EF4-FFF2-40B4-BE49-F238E27FC236}">
                <a16:creationId xmlns:a16="http://schemas.microsoft.com/office/drawing/2014/main" id="{229C6D6D-8962-40EA-978B-81E13A5F9C35}"/>
              </a:ext>
            </a:extLst>
          </p:cNvPr>
          <p:cNvSpPr txBox="1"/>
          <p:nvPr/>
        </p:nvSpPr>
        <p:spPr>
          <a:xfrm>
            <a:off x="9857139" y="2008708"/>
            <a:ext cx="574196"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AAD</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229CEB42-78B3-43F9-B044-FC3416AECD3F}"/>
              </a:ext>
            </a:extLst>
          </p:cNvPr>
          <p:cNvSpPr/>
          <p:nvPr/>
        </p:nvSpPr>
        <p:spPr>
          <a:xfrm>
            <a:off x="2794626" y="4644716"/>
            <a:ext cx="5867400" cy="72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文字方塊 23">
            <a:extLst>
              <a:ext uri="{FF2B5EF4-FFF2-40B4-BE49-F238E27FC236}">
                <a16:creationId xmlns:a16="http://schemas.microsoft.com/office/drawing/2014/main" id="{07EB5855-845C-43FB-BBAC-EE912042FB8C}"/>
              </a:ext>
            </a:extLst>
          </p:cNvPr>
          <p:cNvSpPr txBox="1"/>
          <p:nvPr/>
        </p:nvSpPr>
        <p:spPr>
          <a:xfrm>
            <a:off x="5316995" y="4334361"/>
            <a:ext cx="822661"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Plaintext</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D11BC75F-7096-442C-97F3-47F72A795D58}"/>
              </a:ext>
            </a:extLst>
          </p:cNvPr>
          <p:cNvSpPr/>
          <p:nvPr/>
        </p:nvSpPr>
        <p:spPr>
          <a:xfrm>
            <a:off x="4075429" y="5466724"/>
            <a:ext cx="6106796" cy="54000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 name="文字方塊 28">
            <a:extLst>
              <a:ext uri="{FF2B5EF4-FFF2-40B4-BE49-F238E27FC236}">
                <a16:creationId xmlns:a16="http://schemas.microsoft.com/office/drawing/2014/main" id="{0E2B639D-E69B-4D81-8527-468CD1C32474}"/>
              </a:ext>
            </a:extLst>
          </p:cNvPr>
          <p:cNvSpPr txBox="1"/>
          <p:nvPr/>
        </p:nvSpPr>
        <p:spPr>
          <a:xfrm>
            <a:off x="6657383" y="6007790"/>
            <a:ext cx="942887" cy="307777"/>
          </a:xfrm>
          <a:prstGeom prst="rect">
            <a:avLst/>
          </a:prstGeom>
          <a:noFill/>
        </p:spPr>
        <p:txBody>
          <a:bodyPr wrap="none" rtlCol="0">
            <a:spAutoFit/>
          </a:bodyPr>
          <a:lstStyle/>
          <a:p>
            <a:r>
              <a:rPr lang="en-US" altLang="zh-TW" sz="1400" dirty="0">
                <a:solidFill>
                  <a:srgbClr val="0070C0"/>
                </a:solidFill>
                <a:latin typeface="Times New Roman" panose="02020603050405020304" pitchFamily="18" charset="0"/>
                <a:cs typeface="Times New Roman" panose="02020603050405020304" pitchFamily="18" charset="0"/>
              </a:rPr>
              <a:t>Ciphertext</a:t>
            </a:r>
            <a:endParaRPr lang="zh-TW" altLang="en-US" dirty="0">
              <a:solidFill>
                <a:srgbClr val="0070C0"/>
              </a:solidFill>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5B61D5FF-1CCE-4E38-8843-533E69946FF5}"/>
              </a:ext>
            </a:extLst>
          </p:cNvPr>
          <p:cNvSpPr/>
          <p:nvPr/>
        </p:nvSpPr>
        <p:spPr>
          <a:xfrm>
            <a:off x="10182224" y="5463753"/>
            <a:ext cx="1420496" cy="54000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 name="文字方塊 30">
            <a:extLst>
              <a:ext uri="{FF2B5EF4-FFF2-40B4-BE49-F238E27FC236}">
                <a16:creationId xmlns:a16="http://schemas.microsoft.com/office/drawing/2014/main" id="{FBCCDB5A-2EBD-4824-9BDF-8F09F39DC092}"/>
              </a:ext>
            </a:extLst>
          </p:cNvPr>
          <p:cNvSpPr txBox="1"/>
          <p:nvPr/>
        </p:nvSpPr>
        <p:spPr>
          <a:xfrm>
            <a:off x="10666962" y="6003980"/>
            <a:ext cx="451021" cy="307777"/>
          </a:xfrm>
          <a:prstGeom prst="rect">
            <a:avLst/>
          </a:prstGeom>
          <a:noFill/>
        </p:spPr>
        <p:txBody>
          <a:bodyPr wrap="none" rtlCol="0">
            <a:spAutoFit/>
          </a:bodyPr>
          <a:lstStyle/>
          <a:p>
            <a:r>
              <a:rPr lang="en-US" altLang="zh-TW" sz="1400" dirty="0">
                <a:solidFill>
                  <a:srgbClr val="0070C0"/>
                </a:solidFill>
                <a:latin typeface="Times New Roman" panose="02020603050405020304" pitchFamily="18" charset="0"/>
                <a:cs typeface="Times New Roman" panose="02020603050405020304" pitchFamily="18" charset="0"/>
              </a:rPr>
              <a:t>Tag</a:t>
            </a:r>
            <a:endParaRPr lang="zh-TW" altLang="en-US"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72518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6" grpId="0"/>
      <p:bldP spid="20" grpId="0"/>
      <p:bldP spid="21" grpId="0" animBg="1"/>
      <p:bldP spid="22" grpId="0"/>
      <p:bldP spid="23" grpId="0" animBg="1"/>
      <p:bldP spid="24" grpId="0"/>
      <p:bldP spid="28" grpId="0" animBg="1"/>
      <p:bldP spid="29" grpId="0"/>
      <p:bldP spid="30" grpId="0" animBg="1"/>
      <p:bldP spid="31"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80C0E130-B645-4B6A-801B-48935A4BAB62}"/>
              </a:ext>
            </a:extLst>
          </p:cNvPr>
          <p:cNvPicPr>
            <a:picLocks noChangeAspect="1"/>
          </p:cNvPicPr>
          <p:nvPr/>
        </p:nvPicPr>
        <p:blipFill rotWithShape="1">
          <a:blip r:embed="rId3">
            <a:extLst>
              <a:ext uri="{28A0092B-C50C-407E-A947-70E740481C1C}">
                <a14:useLocalDpi xmlns:a14="http://schemas.microsoft.com/office/drawing/2010/main" val="0"/>
              </a:ext>
            </a:extLst>
          </a:blip>
          <a:srcRect t="43560" b="-1"/>
          <a:stretch/>
        </p:blipFill>
        <p:spPr>
          <a:xfrm>
            <a:off x="876618" y="2059698"/>
            <a:ext cx="10800000" cy="1644707"/>
          </a:xfrm>
          <a:prstGeom prst="rect">
            <a:avLst/>
          </a:prstGeom>
        </p:spPr>
      </p:pic>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538991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Simulation Result – FPGA</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t>
            </a:r>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Post-Route</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t>
            </a:r>
            <a:endPar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05</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pic>
        <p:nvPicPr>
          <p:cNvPr id="14" name="圖片 13">
            <a:extLst>
              <a:ext uri="{FF2B5EF4-FFF2-40B4-BE49-F238E27FC236}">
                <a16:creationId xmlns:a16="http://schemas.microsoft.com/office/drawing/2014/main" id="{296CB73A-1C32-44B6-A536-E62A5629FF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77032" y="4372499"/>
            <a:ext cx="10800000" cy="1627090"/>
          </a:xfrm>
          <a:prstGeom prst="rect">
            <a:avLst/>
          </a:prstGeom>
        </p:spPr>
      </p:pic>
      <p:sp>
        <p:nvSpPr>
          <p:cNvPr id="10" name="文字方塊 9">
            <a:extLst>
              <a:ext uri="{FF2B5EF4-FFF2-40B4-BE49-F238E27FC236}">
                <a16:creationId xmlns:a16="http://schemas.microsoft.com/office/drawing/2014/main" id="{8079AD3B-7FCD-4161-9EC1-6A8433A49052}"/>
              </a:ext>
            </a:extLst>
          </p:cNvPr>
          <p:cNvSpPr txBox="1"/>
          <p:nvPr/>
        </p:nvSpPr>
        <p:spPr>
          <a:xfrm>
            <a:off x="802736" y="4035812"/>
            <a:ext cx="3139343" cy="338554"/>
          </a:xfrm>
          <a:prstGeom prst="rect">
            <a:avLst/>
          </a:prstGeom>
          <a:noFill/>
        </p:spPr>
        <p:txBody>
          <a:bodyPr wrap="square" rtlCol="0">
            <a:spAutoFit/>
          </a:bodyPr>
          <a:lstStyle/>
          <a:p>
            <a:r>
              <a:rPr lang="en-US" altLang="zh-CN" sz="1600" dirty="0">
                <a:latin typeface="Times New Roman" panose="02020603050405020304" pitchFamily="18" charset="0"/>
                <a:ea typeface="Open Sans" panose="020B0606030504020204" pitchFamily="34" charset="0"/>
                <a:cs typeface="Times New Roman" panose="02020603050405020304" pitchFamily="18" charset="0"/>
              </a:rPr>
              <a:t>Ciphertext input &amp; </a:t>
            </a:r>
            <a:r>
              <a:rPr lang="en-US" altLang="zh-CN" sz="1600" dirty="0" err="1">
                <a:latin typeface="Times New Roman" panose="02020603050405020304" pitchFamily="18" charset="0"/>
                <a:ea typeface="Open Sans" panose="020B0606030504020204" pitchFamily="34" charset="0"/>
                <a:cs typeface="Times New Roman" panose="02020603050405020304" pitchFamily="18" charset="0"/>
              </a:rPr>
              <a:t>paintext</a:t>
            </a:r>
            <a:r>
              <a:rPr lang="en-US" altLang="zh-CN" sz="1600" dirty="0">
                <a:latin typeface="Times New Roman" panose="02020603050405020304" pitchFamily="18" charset="0"/>
                <a:ea typeface="Open Sans" panose="020B0606030504020204" pitchFamily="34" charset="0"/>
                <a:cs typeface="Times New Roman" panose="02020603050405020304" pitchFamily="18" charset="0"/>
              </a:rPr>
              <a:t> output</a:t>
            </a:r>
          </a:p>
        </p:txBody>
      </p:sp>
      <p:sp>
        <p:nvSpPr>
          <p:cNvPr id="19" name="文字方塊 18">
            <a:extLst>
              <a:ext uri="{FF2B5EF4-FFF2-40B4-BE49-F238E27FC236}">
                <a16:creationId xmlns:a16="http://schemas.microsoft.com/office/drawing/2014/main" id="{A3346006-AC13-4D66-A8EE-2D1389188F7D}"/>
              </a:ext>
            </a:extLst>
          </p:cNvPr>
          <p:cNvSpPr txBox="1"/>
          <p:nvPr/>
        </p:nvSpPr>
        <p:spPr>
          <a:xfrm>
            <a:off x="802736" y="1269973"/>
            <a:ext cx="1605183" cy="369332"/>
          </a:xfrm>
          <a:prstGeom prst="rect">
            <a:avLst/>
          </a:prstGeom>
          <a:noFill/>
        </p:spPr>
        <p:txBody>
          <a:bodyPr wrap="square" rtlCol="0">
            <a:spAutoFit/>
          </a:bodyPr>
          <a:lstStyle/>
          <a:p>
            <a:r>
              <a:rPr lang="en-US" altLang="zh-CN" b="1" dirty="0">
                <a:latin typeface="Times New Roman" panose="02020603050405020304" pitchFamily="18" charset="0"/>
                <a:ea typeface="Open Sans" panose="020B0606030504020204" pitchFamily="34" charset="0"/>
                <a:cs typeface="Times New Roman" panose="02020603050405020304" pitchFamily="18" charset="0"/>
              </a:rPr>
              <a:t>Decryption</a:t>
            </a:r>
            <a:endParaRPr lang="zh-TW" altLang="en-US" sz="1600" b="1" dirty="0"/>
          </a:p>
        </p:txBody>
      </p:sp>
      <p:sp>
        <p:nvSpPr>
          <p:cNvPr id="11" name="矩形 10">
            <a:extLst>
              <a:ext uri="{FF2B5EF4-FFF2-40B4-BE49-F238E27FC236}">
                <a16:creationId xmlns:a16="http://schemas.microsoft.com/office/drawing/2014/main" id="{1E8F2D58-DBEC-4AD3-99C0-78F79CA267B1}"/>
              </a:ext>
            </a:extLst>
          </p:cNvPr>
          <p:cNvSpPr/>
          <p:nvPr/>
        </p:nvSpPr>
        <p:spPr>
          <a:xfrm>
            <a:off x="802736" y="1715455"/>
            <a:ext cx="950901" cy="338554"/>
          </a:xfrm>
          <a:prstGeom prst="rect">
            <a:avLst/>
          </a:prstGeom>
        </p:spPr>
        <p:txBody>
          <a:bodyPr wrap="none">
            <a:spAutoFit/>
          </a:bodyPr>
          <a:lstStyle/>
          <a:p>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Pre-input</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矩形 1">
            <a:extLst>
              <a:ext uri="{FF2B5EF4-FFF2-40B4-BE49-F238E27FC236}">
                <a16:creationId xmlns:a16="http://schemas.microsoft.com/office/drawing/2014/main" id="{934D2325-9445-403F-8485-D973766D1ACE}"/>
              </a:ext>
            </a:extLst>
          </p:cNvPr>
          <p:cNvSpPr/>
          <p:nvPr/>
        </p:nvSpPr>
        <p:spPr>
          <a:xfrm>
            <a:off x="3792474" y="2322195"/>
            <a:ext cx="1044000" cy="72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矩形 12">
            <a:extLst>
              <a:ext uri="{FF2B5EF4-FFF2-40B4-BE49-F238E27FC236}">
                <a16:creationId xmlns:a16="http://schemas.microsoft.com/office/drawing/2014/main" id="{DE33B4FA-81A3-4A96-8820-15401E897AC6}"/>
              </a:ext>
            </a:extLst>
          </p:cNvPr>
          <p:cNvSpPr/>
          <p:nvPr/>
        </p:nvSpPr>
        <p:spPr>
          <a:xfrm>
            <a:off x="4836473" y="2322195"/>
            <a:ext cx="1396305" cy="72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文字方塊 15">
            <a:extLst>
              <a:ext uri="{FF2B5EF4-FFF2-40B4-BE49-F238E27FC236}">
                <a16:creationId xmlns:a16="http://schemas.microsoft.com/office/drawing/2014/main" id="{734AC289-63C3-4918-9347-38130D97A5F4}"/>
              </a:ext>
            </a:extLst>
          </p:cNvPr>
          <p:cNvSpPr txBox="1"/>
          <p:nvPr/>
        </p:nvSpPr>
        <p:spPr>
          <a:xfrm>
            <a:off x="4127564" y="2012513"/>
            <a:ext cx="373820"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IV</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1BAB71E2-D593-4898-87AC-61353AB4B933}"/>
              </a:ext>
            </a:extLst>
          </p:cNvPr>
          <p:cNvSpPr txBox="1"/>
          <p:nvPr/>
        </p:nvSpPr>
        <p:spPr>
          <a:xfrm>
            <a:off x="5292412" y="2012099"/>
            <a:ext cx="484428"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Key</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81C2A585-F5A2-411E-8A3C-B2D95885CC0C}"/>
              </a:ext>
            </a:extLst>
          </p:cNvPr>
          <p:cNvSpPr/>
          <p:nvPr/>
        </p:nvSpPr>
        <p:spPr>
          <a:xfrm>
            <a:off x="8674218" y="2318385"/>
            <a:ext cx="2874654" cy="72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文字方塊 21">
            <a:extLst>
              <a:ext uri="{FF2B5EF4-FFF2-40B4-BE49-F238E27FC236}">
                <a16:creationId xmlns:a16="http://schemas.microsoft.com/office/drawing/2014/main" id="{229C6D6D-8962-40EA-978B-81E13A5F9C35}"/>
              </a:ext>
            </a:extLst>
          </p:cNvPr>
          <p:cNvSpPr txBox="1"/>
          <p:nvPr/>
        </p:nvSpPr>
        <p:spPr>
          <a:xfrm>
            <a:off x="9869331" y="2008708"/>
            <a:ext cx="574196"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AAD</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229CEB42-78B3-43F9-B044-FC3416AECD3F}"/>
              </a:ext>
            </a:extLst>
          </p:cNvPr>
          <p:cNvSpPr/>
          <p:nvPr/>
        </p:nvSpPr>
        <p:spPr>
          <a:xfrm>
            <a:off x="2794626" y="4644716"/>
            <a:ext cx="5904000" cy="72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文字方塊 23">
            <a:extLst>
              <a:ext uri="{FF2B5EF4-FFF2-40B4-BE49-F238E27FC236}">
                <a16:creationId xmlns:a16="http://schemas.microsoft.com/office/drawing/2014/main" id="{07EB5855-845C-43FB-BBAC-EE912042FB8C}"/>
              </a:ext>
            </a:extLst>
          </p:cNvPr>
          <p:cNvSpPr txBox="1"/>
          <p:nvPr/>
        </p:nvSpPr>
        <p:spPr>
          <a:xfrm>
            <a:off x="5316995" y="4334361"/>
            <a:ext cx="1094530" cy="307777"/>
          </a:xfrm>
          <a:prstGeom prst="rect">
            <a:avLst/>
          </a:prstGeom>
          <a:noFill/>
        </p:spPr>
        <p:txBody>
          <a:bodyPr wrap="none" rtlCol="0">
            <a:spAutoFit/>
          </a:bodyPr>
          <a:lstStyle/>
          <a:p>
            <a:r>
              <a:rPr lang="en-US" altLang="zh-TW" sz="1400" b="1" dirty="0">
                <a:solidFill>
                  <a:srgbClr val="FF0000"/>
                </a:solidFill>
                <a:latin typeface="微軟正黑體" panose="020B0604030504040204" pitchFamily="34" charset="-120"/>
                <a:ea typeface="微軟正黑體" panose="020B0604030504040204" pitchFamily="34" charset="-120"/>
              </a:rPr>
              <a:t>Ciphertext</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D11BC75F-7096-442C-97F3-47F72A795D58}"/>
              </a:ext>
            </a:extLst>
          </p:cNvPr>
          <p:cNvSpPr/>
          <p:nvPr/>
        </p:nvSpPr>
        <p:spPr>
          <a:xfrm>
            <a:off x="4113529" y="5466724"/>
            <a:ext cx="6106796" cy="54000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 name="文字方塊 28">
            <a:extLst>
              <a:ext uri="{FF2B5EF4-FFF2-40B4-BE49-F238E27FC236}">
                <a16:creationId xmlns:a16="http://schemas.microsoft.com/office/drawing/2014/main" id="{0E2B639D-E69B-4D81-8527-468CD1C32474}"/>
              </a:ext>
            </a:extLst>
          </p:cNvPr>
          <p:cNvSpPr txBox="1"/>
          <p:nvPr/>
        </p:nvSpPr>
        <p:spPr>
          <a:xfrm>
            <a:off x="6752633" y="6007790"/>
            <a:ext cx="822661" cy="307777"/>
          </a:xfrm>
          <a:prstGeom prst="rect">
            <a:avLst/>
          </a:prstGeom>
          <a:noFill/>
        </p:spPr>
        <p:txBody>
          <a:bodyPr wrap="none" rtlCol="0">
            <a:spAutoFit/>
          </a:bodyPr>
          <a:lstStyle/>
          <a:p>
            <a:r>
              <a:rPr lang="en-US" altLang="zh-TW" sz="1400" dirty="0">
                <a:solidFill>
                  <a:srgbClr val="0070C0"/>
                </a:solidFill>
                <a:latin typeface="Times New Roman" panose="02020603050405020304" pitchFamily="18" charset="0"/>
                <a:cs typeface="Times New Roman" panose="02020603050405020304" pitchFamily="18" charset="0"/>
              </a:rPr>
              <a:t>Plaintext</a:t>
            </a:r>
            <a:endParaRPr lang="zh-TW" altLang="en-US" dirty="0">
              <a:solidFill>
                <a:srgbClr val="0070C0"/>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BE736453-1D15-418C-883F-E9FB2F6DC902}"/>
              </a:ext>
            </a:extLst>
          </p:cNvPr>
          <p:cNvSpPr/>
          <p:nvPr/>
        </p:nvSpPr>
        <p:spPr>
          <a:xfrm>
            <a:off x="10220324" y="5463753"/>
            <a:ext cx="1420496" cy="54000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文字方塊 31">
            <a:extLst>
              <a:ext uri="{FF2B5EF4-FFF2-40B4-BE49-F238E27FC236}">
                <a16:creationId xmlns:a16="http://schemas.microsoft.com/office/drawing/2014/main" id="{5A5D9F38-2802-442E-81C4-07301876B2DD}"/>
              </a:ext>
            </a:extLst>
          </p:cNvPr>
          <p:cNvSpPr txBox="1"/>
          <p:nvPr/>
        </p:nvSpPr>
        <p:spPr>
          <a:xfrm>
            <a:off x="10705062" y="6003980"/>
            <a:ext cx="451021" cy="307777"/>
          </a:xfrm>
          <a:prstGeom prst="rect">
            <a:avLst/>
          </a:prstGeom>
          <a:noFill/>
        </p:spPr>
        <p:txBody>
          <a:bodyPr wrap="none" rtlCol="0">
            <a:spAutoFit/>
          </a:bodyPr>
          <a:lstStyle/>
          <a:p>
            <a:r>
              <a:rPr lang="en-US" altLang="zh-TW" sz="1400" dirty="0">
                <a:solidFill>
                  <a:srgbClr val="0070C0"/>
                </a:solidFill>
                <a:latin typeface="Times New Roman" panose="02020603050405020304" pitchFamily="18" charset="0"/>
                <a:cs typeface="Times New Roman" panose="02020603050405020304" pitchFamily="18" charset="0"/>
              </a:rPr>
              <a:t>Tag</a:t>
            </a:r>
            <a:endParaRPr lang="zh-TW" altLang="en-US"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041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6" grpId="0"/>
      <p:bldP spid="20" grpId="0"/>
      <p:bldP spid="21" grpId="0" animBg="1"/>
      <p:bldP spid="22" grpId="0"/>
      <p:bldP spid="23" grpId="0" animBg="1"/>
      <p:bldP spid="24" grpId="0"/>
      <p:bldP spid="28" grpId="0" animBg="1"/>
      <p:bldP spid="29" grpId="0"/>
      <p:bldP spid="25" grpId="0" animBg="1"/>
      <p:bldP spid="32"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4" y="459113"/>
            <a:ext cx="4357779"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Simulation Result – ASIC</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t>
            </a:r>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ICC</a:t>
            </a:r>
            <a:r>
              <a:rPr lang="zh-TW" altLang="en-US"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t>
            </a:r>
            <a:endPar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05</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pic>
        <p:nvPicPr>
          <p:cNvPr id="14" name="圖片 13">
            <a:extLst>
              <a:ext uri="{FF2B5EF4-FFF2-40B4-BE49-F238E27FC236}">
                <a16:creationId xmlns:a16="http://schemas.microsoft.com/office/drawing/2014/main" id="{237F608B-74E3-4FBC-869A-7CAD1C0AE758}"/>
              </a:ext>
            </a:extLst>
          </p:cNvPr>
          <p:cNvPicPr>
            <a:picLocks noChangeAspect="1"/>
          </p:cNvPicPr>
          <p:nvPr/>
        </p:nvPicPr>
        <p:blipFill rotWithShape="1">
          <a:blip r:embed="rId3">
            <a:extLst>
              <a:ext uri="{28A0092B-C50C-407E-A947-70E740481C1C}">
                <a14:useLocalDpi xmlns:a14="http://schemas.microsoft.com/office/drawing/2010/main" val="0"/>
              </a:ext>
            </a:extLst>
          </a:blip>
          <a:srcRect l="-1" t="15045" r="1119" b="15485"/>
          <a:stretch/>
        </p:blipFill>
        <p:spPr>
          <a:xfrm>
            <a:off x="913303" y="4331969"/>
            <a:ext cx="10800000" cy="1643508"/>
          </a:xfrm>
          <a:prstGeom prst="rect">
            <a:avLst/>
          </a:prstGeom>
        </p:spPr>
      </p:pic>
      <p:pic>
        <p:nvPicPr>
          <p:cNvPr id="19" name="圖片 18">
            <a:extLst>
              <a:ext uri="{FF2B5EF4-FFF2-40B4-BE49-F238E27FC236}">
                <a16:creationId xmlns:a16="http://schemas.microsoft.com/office/drawing/2014/main" id="{E83EBC95-E9A8-4AED-A37E-03E22C2AB354}"/>
              </a:ext>
            </a:extLst>
          </p:cNvPr>
          <p:cNvPicPr>
            <a:picLocks noChangeAspect="1"/>
          </p:cNvPicPr>
          <p:nvPr/>
        </p:nvPicPr>
        <p:blipFill rotWithShape="1">
          <a:blip r:embed="rId4">
            <a:extLst>
              <a:ext uri="{28A0092B-C50C-407E-A947-70E740481C1C}">
                <a14:useLocalDpi xmlns:a14="http://schemas.microsoft.com/office/drawing/2010/main" val="0"/>
              </a:ext>
            </a:extLst>
          </a:blip>
          <a:srcRect l="1159" t="14693" r="2067" b="14782"/>
          <a:stretch/>
        </p:blipFill>
        <p:spPr>
          <a:xfrm>
            <a:off x="912214" y="1809750"/>
            <a:ext cx="10800000" cy="1664676"/>
          </a:xfrm>
          <a:prstGeom prst="rect">
            <a:avLst/>
          </a:prstGeom>
        </p:spPr>
      </p:pic>
      <p:sp>
        <p:nvSpPr>
          <p:cNvPr id="22" name="文字方塊 21">
            <a:extLst>
              <a:ext uri="{FF2B5EF4-FFF2-40B4-BE49-F238E27FC236}">
                <a16:creationId xmlns:a16="http://schemas.microsoft.com/office/drawing/2014/main" id="{A2E66248-CBE7-4EBA-805D-C96CEFCE3E96}"/>
              </a:ext>
            </a:extLst>
          </p:cNvPr>
          <p:cNvSpPr txBox="1"/>
          <p:nvPr/>
        </p:nvSpPr>
        <p:spPr>
          <a:xfrm>
            <a:off x="802737" y="3988286"/>
            <a:ext cx="1265780" cy="338554"/>
          </a:xfrm>
          <a:prstGeom prst="rect">
            <a:avLst/>
          </a:prstGeom>
          <a:noFill/>
        </p:spPr>
        <p:txBody>
          <a:bodyPr wrap="square" rtlCol="0">
            <a:spAutoFit/>
          </a:bodyPr>
          <a:lstStyle/>
          <a:p>
            <a:r>
              <a:rPr lang="en-US" altLang="zh-CN" sz="1600" dirty="0">
                <a:latin typeface="Times New Roman" panose="02020603050405020304" pitchFamily="18" charset="0"/>
                <a:ea typeface="Open Sans" panose="020B0606030504020204" pitchFamily="34" charset="0"/>
                <a:cs typeface="Times New Roman" panose="02020603050405020304" pitchFamily="18" charset="0"/>
              </a:rPr>
              <a:t>Decryption</a:t>
            </a:r>
            <a:endParaRPr lang="zh-TW" altLang="en-US" sz="1600" dirty="0"/>
          </a:p>
        </p:txBody>
      </p:sp>
      <p:sp>
        <p:nvSpPr>
          <p:cNvPr id="23" name="文字方塊 22">
            <a:extLst>
              <a:ext uri="{FF2B5EF4-FFF2-40B4-BE49-F238E27FC236}">
                <a16:creationId xmlns:a16="http://schemas.microsoft.com/office/drawing/2014/main" id="{DA3D5CB5-DA72-43DB-BAC5-B9F43A11445B}"/>
              </a:ext>
            </a:extLst>
          </p:cNvPr>
          <p:cNvSpPr txBox="1"/>
          <p:nvPr/>
        </p:nvSpPr>
        <p:spPr>
          <a:xfrm>
            <a:off x="802737" y="1466106"/>
            <a:ext cx="1265780" cy="338554"/>
          </a:xfrm>
          <a:prstGeom prst="rect">
            <a:avLst/>
          </a:prstGeom>
          <a:noFill/>
        </p:spPr>
        <p:txBody>
          <a:bodyPr wrap="square" rtlCol="0">
            <a:spAutoFit/>
          </a:bodyPr>
          <a:lstStyle/>
          <a:p>
            <a:r>
              <a:rPr lang="en-US" altLang="zh-CN" sz="1600" dirty="0">
                <a:latin typeface="Times New Roman" panose="02020603050405020304" pitchFamily="18" charset="0"/>
                <a:ea typeface="Open Sans" panose="020B0606030504020204" pitchFamily="34" charset="0"/>
                <a:cs typeface="Times New Roman" panose="02020603050405020304" pitchFamily="18" charset="0"/>
              </a:rPr>
              <a:t>Encryption</a:t>
            </a:r>
            <a:endParaRPr lang="zh-TW" altLang="en-US" sz="1600" dirty="0"/>
          </a:p>
        </p:txBody>
      </p:sp>
      <p:sp>
        <p:nvSpPr>
          <p:cNvPr id="2" name="矩形 1">
            <a:extLst>
              <a:ext uri="{FF2B5EF4-FFF2-40B4-BE49-F238E27FC236}">
                <a16:creationId xmlns:a16="http://schemas.microsoft.com/office/drawing/2014/main" id="{948D5BA5-776E-4367-B5F4-BB1997ACEAE3}"/>
              </a:ext>
            </a:extLst>
          </p:cNvPr>
          <p:cNvSpPr/>
          <p:nvPr/>
        </p:nvSpPr>
        <p:spPr>
          <a:xfrm>
            <a:off x="7837713" y="2884714"/>
            <a:ext cx="3132000" cy="57600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C3BE9BE3-9013-4F3A-9AD5-B0BB502B2450}"/>
              </a:ext>
            </a:extLst>
          </p:cNvPr>
          <p:cNvSpPr txBox="1"/>
          <p:nvPr/>
        </p:nvSpPr>
        <p:spPr>
          <a:xfrm>
            <a:off x="8992382" y="3463130"/>
            <a:ext cx="942887" cy="307777"/>
          </a:xfrm>
          <a:prstGeom prst="rect">
            <a:avLst/>
          </a:prstGeom>
          <a:noFill/>
        </p:spPr>
        <p:txBody>
          <a:bodyPr wrap="none" rtlCol="0">
            <a:spAutoFit/>
          </a:bodyPr>
          <a:lstStyle/>
          <a:p>
            <a:r>
              <a:rPr lang="en-US" altLang="zh-TW" sz="1400" dirty="0">
                <a:solidFill>
                  <a:srgbClr val="0070C0"/>
                </a:solidFill>
                <a:latin typeface="Times New Roman" panose="02020603050405020304" pitchFamily="18" charset="0"/>
                <a:cs typeface="Times New Roman" panose="02020603050405020304" pitchFamily="18" charset="0"/>
              </a:rPr>
              <a:t>Ciphertext</a:t>
            </a:r>
            <a:endParaRPr lang="zh-TW" altLang="en-US" sz="1400" dirty="0">
              <a:solidFill>
                <a:srgbClr val="0070C0"/>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3DAA0614-DC26-46AA-92DF-F95896E64187}"/>
              </a:ext>
            </a:extLst>
          </p:cNvPr>
          <p:cNvSpPr/>
          <p:nvPr/>
        </p:nvSpPr>
        <p:spPr>
          <a:xfrm>
            <a:off x="10983249" y="2884101"/>
            <a:ext cx="720000" cy="57600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4CAF8D7A-ED4E-4619-8F27-0FBAD9596D57}"/>
              </a:ext>
            </a:extLst>
          </p:cNvPr>
          <p:cNvSpPr txBox="1"/>
          <p:nvPr/>
        </p:nvSpPr>
        <p:spPr>
          <a:xfrm>
            <a:off x="11115453" y="3463130"/>
            <a:ext cx="451021" cy="307777"/>
          </a:xfrm>
          <a:prstGeom prst="rect">
            <a:avLst/>
          </a:prstGeom>
          <a:noFill/>
        </p:spPr>
        <p:txBody>
          <a:bodyPr wrap="none" rtlCol="0">
            <a:spAutoFit/>
          </a:bodyPr>
          <a:lstStyle/>
          <a:p>
            <a:r>
              <a:rPr lang="en-US" altLang="zh-TW" sz="1400" dirty="0">
                <a:solidFill>
                  <a:srgbClr val="0070C0"/>
                </a:solidFill>
                <a:latin typeface="Times New Roman" panose="02020603050405020304" pitchFamily="18" charset="0"/>
                <a:cs typeface="Times New Roman" panose="02020603050405020304" pitchFamily="18" charset="0"/>
              </a:rPr>
              <a:t>Tag</a:t>
            </a:r>
            <a:endParaRPr lang="zh-TW" altLang="en-US" sz="1400" dirty="0">
              <a:solidFill>
                <a:srgbClr val="0070C0"/>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03AA09E0-A70A-46FF-A59F-C6CF03582452}"/>
              </a:ext>
            </a:extLst>
          </p:cNvPr>
          <p:cNvSpPr/>
          <p:nvPr/>
        </p:nvSpPr>
        <p:spPr>
          <a:xfrm>
            <a:off x="3177268" y="2209800"/>
            <a:ext cx="540000" cy="5769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B64996BD-0624-4ACB-BDF8-E2964D8FA108}"/>
              </a:ext>
            </a:extLst>
          </p:cNvPr>
          <p:cNvSpPr txBox="1"/>
          <p:nvPr/>
        </p:nvSpPr>
        <p:spPr>
          <a:xfrm>
            <a:off x="3259235" y="1907738"/>
            <a:ext cx="373820"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IV</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2EA410AF-E180-45CC-912D-0F7925F5574C}"/>
              </a:ext>
            </a:extLst>
          </p:cNvPr>
          <p:cNvSpPr/>
          <p:nvPr/>
        </p:nvSpPr>
        <p:spPr>
          <a:xfrm>
            <a:off x="3715022" y="2209800"/>
            <a:ext cx="684000" cy="5769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2394845D-572E-4E18-9594-FA65F3AEF7D4}"/>
              </a:ext>
            </a:extLst>
          </p:cNvPr>
          <p:cNvSpPr txBox="1"/>
          <p:nvPr/>
        </p:nvSpPr>
        <p:spPr>
          <a:xfrm>
            <a:off x="3814808" y="1908983"/>
            <a:ext cx="484428"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Key</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D0D96B6D-1119-4A43-A623-1E8005898E9F}"/>
              </a:ext>
            </a:extLst>
          </p:cNvPr>
          <p:cNvSpPr/>
          <p:nvPr/>
        </p:nvSpPr>
        <p:spPr>
          <a:xfrm>
            <a:off x="7847873" y="5390424"/>
            <a:ext cx="3132000" cy="57600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w="0"/>
              <a:solidFill>
                <a:schemeClr val="tx1"/>
              </a:solidFill>
              <a:effectLst>
                <a:outerShdw blurRad="38100" dist="19050" dir="2700000" algn="tl" rotWithShape="0">
                  <a:schemeClr val="dk1">
                    <a:alpha val="40000"/>
                  </a:schemeClr>
                </a:outerShdw>
              </a:effectLst>
            </a:endParaRPr>
          </a:p>
        </p:txBody>
      </p:sp>
      <p:sp>
        <p:nvSpPr>
          <p:cNvPr id="25" name="文字方塊 24">
            <a:extLst>
              <a:ext uri="{FF2B5EF4-FFF2-40B4-BE49-F238E27FC236}">
                <a16:creationId xmlns:a16="http://schemas.microsoft.com/office/drawing/2014/main" id="{ADA9DA9A-2A4F-4E57-988E-D2C9272BA8ED}"/>
              </a:ext>
            </a:extLst>
          </p:cNvPr>
          <p:cNvSpPr txBox="1"/>
          <p:nvPr/>
        </p:nvSpPr>
        <p:spPr>
          <a:xfrm>
            <a:off x="9002542" y="5972650"/>
            <a:ext cx="822661" cy="307777"/>
          </a:xfrm>
          <a:prstGeom prst="rect">
            <a:avLst/>
          </a:prstGeom>
          <a:noFill/>
        </p:spPr>
        <p:txBody>
          <a:bodyPr wrap="none" rtlCol="0">
            <a:spAutoFit/>
          </a:bodyPr>
          <a:lstStyle/>
          <a:p>
            <a:r>
              <a:rPr lang="en-US" altLang="zh-TW" sz="1400" dirty="0">
                <a:solidFill>
                  <a:srgbClr val="0070C0"/>
                </a:solidFill>
                <a:latin typeface="Times New Roman" panose="02020603050405020304" pitchFamily="18" charset="0"/>
                <a:cs typeface="Times New Roman" panose="02020603050405020304" pitchFamily="18" charset="0"/>
              </a:rPr>
              <a:t>Plaintext</a:t>
            </a:r>
            <a:endParaRPr lang="zh-TW" altLang="en-US" sz="1400" dirty="0">
              <a:solidFill>
                <a:srgbClr val="0070C0"/>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83BCBEB5-E565-4131-B7B5-29700D8425D1}"/>
              </a:ext>
            </a:extLst>
          </p:cNvPr>
          <p:cNvSpPr/>
          <p:nvPr/>
        </p:nvSpPr>
        <p:spPr>
          <a:xfrm>
            <a:off x="5617986" y="2209800"/>
            <a:ext cx="1463533" cy="5769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23B7C81A-C166-47AF-9FC0-AC22720E6C07}"/>
              </a:ext>
            </a:extLst>
          </p:cNvPr>
          <p:cNvSpPr txBox="1"/>
          <p:nvPr/>
        </p:nvSpPr>
        <p:spPr>
          <a:xfrm>
            <a:off x="5793956" y="1905897"/>
            <a:ext cx="1036515" cy="307777"/>
          </a:xfrm>
          <a:prstGeom prst="rect">
            <a:avLst/>
          </a:prstGeom>
          <a:noFill/>
        </p:spPr>
        <p:txBody>
          <a:bodyPr wrap="square" rtlCol="0">
            <a:spAutoFit/>
          </a:bodyPr>
          <a:lstStyle/>
          <a:p>
            <a:pPr algn="ctr"/>
            <a:r>
              <a:rPr lang="en-US" altLang="zh-TW" sz="1400" dirty="0">
                <a:solidFill>
                  <a:srgbClr val="FF0000"/>
                </a:solidFill>
                <a:latin typeface="Times New Roman" panose="02020603050405020304" pitchFamily="18" charset="0"/>
                <a:cs typeface="Times New Roman" panose="02020603050405020304" pitchFamily="18" charset="0"/>
              </a:rPr>
              <a:t>AAD</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99644621-88D0-4B22-863B-0A8D8A60323E}"/>
              </a:ext>
            </a:extLst>
          </p:cNvPr>
          <p:cNvSpPr/>
          <p:nvPr/>
        </p:nvSpPr>
        <p:spPr>
          <a:xfrm>
            <a:off x="7124701" y="2209800"/>
            <a:ext cx="3074670" cy="5769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E75F4B44-C3B6-491C-B54A-EB1B512C3463}"/>
              </a:ext>
            </a:extLst>
          </p:cNvPr>
          <p:cNvSpPr txBox="1"/>
          <p:nvPr/>
        </p:nvSpPr>
        <p:spPr>
          <a:xfrm>
            <a:off x="7311447" y="1905897"/>
            <a:ext cx="2169935" cy="307777"/>
          </a:xfrm>
          <a:prstGeom prst="rect">
            <a:avLst/>
          </a:prstGeom>
          <a:noFill/>
        </p:spPr>
        <p:txBody>
          <a:bodyPr wrap="square" rtlCol="0">
            <a:spAutoFit/>
          </a:bodyPr>
          <a:lstStyle/>
          <a:p>
            <a:pPr algn="ctr"/>
            <a:r>
              <a:rPr lang="en-US" altLang="zh-TW" sz="1400" dirty="0">
                <a:solidFill>
                  <a:srgbClr val="FF0000"/>
                </a:solidFill>
                <a:latin typeface="Times New Roman" panose="02020603050405020304" pitchFamily="18" charset="0"/>
                <a:cs typeface="Times New Roman" panose="02020603050405020304" pitchFamily="18" charset="0"/>
              </a:rPr>
              <a:t>Plaintext</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B68F1236-D685-465C-B504-B18A8BCD11F0}"/>
              </a:ext>
            </a:extLst>
          </p:cNvPr>
          <p:cNvSpPr/>
          <p:nvPr/>
        </p:nvSpPr>
        <p:spPr>
          <a:xfrm>
            <a:off x="3293040" y="4738836"/>
            <a:ext cx="540000" cy="5769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文字方塊 60">
            <a:extLst>
              <a:ext uri="{FF2B5EF4-FFF2-40B4-BE49-F238E27FC236}">
                <a16:creationId xmlns:a16="http://schemas.microsoft.com/office/drawing/2014/main" id="{D93D5FA3-3ED2-4088-B3F7-7A8B268F9744}"/>
              </a:ext>
            </a:extLst>
          </p:cNvPr>
          <p:cNvSpPr txBox="1"/>
          <p:nvPr/>
        </p:nvSpPr>
        <p:spPr>
          <a:xfrm>
            <a:off x="3375007" y="4436774"/>
            <a:ext cx="373820"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IV</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04373600-BB4A-4B25-9001-6BC681C46EBF}"/>
              </a:ext>
            </a:extLst>
          </p:cNvPr>
          <p:cNvSpPr/>
          <p:nvPr/>
        </p:nvSpPr>
        <p:spPr>
          <a:xfrm>
            <a:off x="3830794" y="4738836"/>
            <a:ext cx="684000" cy="5769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文字方塊 62">
            <a:extLst>
              <a:ext uri="{FF2B5EF4-FFF2-40B4-BE49-F238E27FC236}">
                <a16:creationId xmlns:a16="http://schemas.microsoft.com/office/drawing/2014/main" id="{98FC90BD-0E01-4B2A-8EEF-D9E19871A783}"/>
              </a:ext>
            </a:extLst>
          </p:cNvPr>
          <p:cNvSpPr txBox="1"/>
          <p:nvPr/>
        </p:nvSpPr>
        <p:spPr>
          <a:xfrm>
            <a:off x="3930580" y="4438019"/>
            <a:ext cx="484428"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Key</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64" name="矩形 63">
            <a:extLst>
              <a:ext uri="{FF2B5EF4-FFF2-40B4-BE49-F238E27FC236}">
                <a16:creationId xmlns:a16="http://schemas.microsoft.com/office/drawing/2014/main" id="{9389A6E0-12E6-4898-9524-34594748E528}"/>
              </a:ext>
            </a:extLst>
          </p:cNvPr>
          <p:cNvSpPr/>
          <p:nvPr/>
        </p:nvSpPr>
        <p:spPr>
          <a:xfrm>
            <a:off x="5733758" y="4738836"/>
            <a:ext cx="1463533" cy="5769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文字方塊 64">
            <a:extLst>
              <a:ext uri="{FF2B5EF4-FFF2-40B4-BE49-F238E27FC236}">
                <a16:creationId xmlns:a16="http://schemas.microsoft.com/office/drawing/2014/main" id="{E3A227CD-5B44-4E4B-BBD5-AC579CF7A194}"/>
              </a:ext>
            </a:extLst>
          </p:cNvPr>
          <p:cNvSpPr txBox="1"/>
          <p:nvPr/>
        </p:nvSpPr>
        <p:spPr>
          <a:xfrm>
            <a:off x="5909728" y="4434933"/>
            <a:ext cx="1036515" cy="307777"/>
          </a:xfrm>
          <a:prstGeom prst="rect">
            <a:avLst/>
          </a:prstGeom>
          <a:noFill/>
        </p:spPr>
        <p:txBody>
          <a:bodyPr wrap="square" rtlCol="0">
            <a:spAutoFit/>
          </a:bodyPr>
          <a:lstStyle/>
          <a:p>
            <a:pPr algn="ctr"/>
            <a:r>
              <a:rPr lang="en-US" altLang="zh-TW" sz="1400" dirty="0">
                <a:solidFill>
                  <a:srgbClr val="FF0000"/>
                </a:solidFill>
                <a:latin typeface="Times New Roman" panose="02020603050405020304" pitchFamily="18" charset="0"/>
                <a:cs typeface="Times New Roman" panose="02020603050405020304" pitchFamily="18" charset="0"/>
              </a:rPr>
              <a:t>AAD</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66" name="矩形 65">
            <a:extLst>
              <a:ext uri="{FF2B5EF4-FFF2-40B4-BE49-F238E27FC236}">
                <a16:creationId xmlns:a16="http://schemas.microsoft.com/office/drawing/2014/main" id="{80361570-9683-42F9-9354-826CECAA3C84}"/>
              </a:ext>
            </a:extLst>
          </p:cNvPr>
          <p:cNvSpPr/>
          <p:nvPr/>
        </p:nvSpPr>
        <p:spPr>
          <a:xfrm>
            <a:off x="7240473" y="4738836"/>
            <a:ext cx="3074670" cy="5769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文字方塊 66">
            <a:extLst>
              <a:ext uri="{FF2B5EF4-FFF2-40B4-BE49-F238E27FC236}">
                <a16:creationId xmlns:a16="http://schemas.microsoft.com/office/drawing/2014/main" id="{3D27461F-5AC5-43D4-BF88-C6B5B0F8E8B6}"/>
              </a:ext>
            </a:extLst>
          </p:cNvPr>
          <p:cNvSpPr txBox="1"/>
          <p:nvPr/>
        </p:nvSpPr>
        <p:spPr>
          <a:xfrm>
            <a:off x="7427219" y="4434933"/>
            <a:ext cx="2169935" cy="307777"/>
          </a:xfrm>
          <a:prstGeom prst="rect">
            <a:avLst/>
          </a:prstGeom>
          <a:noFill/>
        </p:spPr>
        <p:txBody>
          <a:bodyPr wrap="square" rtlCol="0">
            <a:spAutoFit/>
          </a:bodyPr>
          <a:lstStyle/>
          <a:p>
            <a:pPr algn="ctr"/>
            <a:r>
              <a:rPr lang="en-US" altLang="zh-TW" sz="1400" dirty="0">
                <a:solidFill>
                  <a:srgbClr val="FF0000"/>
                </a:solidFill>
                <a:latin typeface="Times New Roman" panose="02020603050405020304" pitchFamily="18" charset="0"/>
                <a:cs typeface="Times New Roman" panose="02020603050405020304" pitchFamily="18" charset="0"/>
              </a:rPr>
              <a:t>Ciphertext</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1A66C387-5096-4ABF-B367-3E11D6C59A0F}"/>
              </a:ext>
            </a:extLst>
          </p:cNvPr>
          <p:cNvSpPr/>
          <p:nvPr/>
        </p:nvSpPr>
        <p:spPr>
          <a:xfrm>
            <a:off x="10980187" y="5391205"/>
            <a:ext cx="684000" cy="57600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文字方塊 68">
            <a:extLst>
              <a:ext uri="{FF2B5EF4-FFF2-40B4-BE49-F238E27FC236}">
                <a16:creationId xmlns:a16="http://schemas.microsoft.com/office/drawing/2014/main" id="{A70BC88D-DF1C-4B9C-902C-C5465603F5FC}"/>
              </a:ext>
            </a:extLst>
          </p:cNvPr>
          <p:cNvSpPr txBox="1"/>
          <p:nvPr/>
        </p:nvSpPr>
        <p:spPr>
          <a:xfrm>
            <a:off x="11099056" y="5970234"/>
            <a:ext cx="451021" cy="307777"/>
          </a:xfrm>
          <a:prstGeom prst="rect">
            <a:avLst/>
          </a:prstGeom>
          <a:noFill/>
        </p:spPr>
        <p:txBody>
          <a:bodyPr wrap="none" rtlCol="0">
            <a:spAutoFit/>
          </a:bodyPr>
          <a:lstStyle/>
          <a:p>
            <a:r>
              <a:rPr lang="en-US" altLang="zh-TW" sz="1400" dirty="0">
                <a:solidFill>
                  <a:srgbClr val="0070C0"/>
                </a:solidFill>
                <a:latin typeface="Times New Roman" panose="02020603050405020304" pitchFamily="18" charset="0"/>
                <a:cs typeface="Times New Roman" panose="02020603050405020304" pitchFamily="18" charset="0"/>
              </a:rPr>
              <a:t>Tag</a:t>
            </a:r>
            <a:endParaRPr lang="zh-TW" altLang="en-US" sz="14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25546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4546378" cy="461665"/>
          </a:xfrm>
          <a:prstGeom prst="rect">
            <a:avLst/>
          </a:prstGeom>
        </p:spPr>
        <p:txBody>
          <a:bodyPr wrap="square">
            <a:spAutoFit/>
          </a:bodyPr>
          <a:lstStyle/>
          <a:p>
            <a:r>
              <a:rPr lang="en-US" altLang="zh-CN" sz="2400" b="1"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Conclusion and Future Work</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06</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46C61B24-46B7-404F-864F-800874E14D95}"/>
              </a:ext>
            </a:extLst>
          </p:cNvPr>
          <p:cNvSpPr txBox="1"/>
          <p:nvPr/>
        </p:nvSpPr>
        <p:spPr>
          <a:xfrm>
            <a:off x="804317" y="1269810"/>
            <a:ext cx="10747603" cy="4428392"/>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b="1" dirty="0">
                <a:latin typeface="Times New Roman" panose="02020603050405020304" pitchFamily="18" charset="0"/>
                <a:ea typeface="微软雅黑" pitchFamily="34" charset="-122"/>
                <a:cs typeface="Times New Roman" panose="02020603050405020304" pitchFamily="18" charset="0"/>
              </a:rPr>
              <a:t>AES algorithm</a:t>
            </a:r>
          </a:p>
          <a:p>
            <a:pPr marL="742950" lvl="1" indent="-285750">
              <a:lnSpc>
                <a:spcPct val="150000"/>
              </a:lnSpc>
              <a:buFont typeface="Wingdings" panose="05000000000000000000" pitchFamily="2" charset="2"/>
              <a:buChar char="ü"/>
            </a:pPr>
            <a:r>
              <a:rPr lang="en-US" altLang="zh-CN" dirty="0">
                <a:latin typeface="Times New Roman" panose="02020603050405020304" pitchFamily="18" charset="0"/>
                <a:ea typeface="微软雅黑" pitchFamily="34" charset="-122"/>
                <a:cs typeface="Times New Roman" panose="02020603050405020304" pitchFamily="18" charset="0"/>
              </a:rPr>
              <a:t>FPGA: Use direct logic mapping to save approximately 32.9% of LUTs.</a:t>
            </a:r>
          </a:p>
          <a:p>
            <a:pPr marL="742950" lvl="1" indent="-285750">
              <a:lnSpc>
                <a:spcPct val="150000"/>
              </a:lnSpc>
              <a:buFont typeface="Wingdings" panose="05000000000000000000" pitchFamily="2" charset="2"/>
              <a:buChar char="ü"/>
            </a:pPr>
            <a:r>
              <a:rPr lang="en-US" altLang="zh-CN" dirty="0">
                <a:latin typeface="Times New Roman" panose="02020603050405020304" pitchFamily="18" charset="0"/>
                <a:ea typeface="微软雅黑" pitchFamily="34" charset="-122"/>
                <a:cs typeface="Times New Roman" panose="02020603050405020304" pitchFamily="18" charset="0"/>
              </a:rPr>
              <a:t>ASIC: Utilize composite field operations to save about 55.6% of equivalent logic gates.</a:t>
            </a:r>
          </a:p>
          <a:p>
            <a:pPr marL="285750" indent="-285750">
              <a:lnSpc>
                <a:spcPct val="150000"/>
              </a:lnSpc>
              <a:buFont typeface="Wingdings" panose="05000000000000000000" pitchFamily="2" charset="2"/>
              <a:buChar char="u"/>
            </a:pPr>
            <a:r>
              <a:rPr lang="en-US" altLang="zh-CN" b="1" dirty="0">
                <a:latin typeface="Times New Roman" panose="02020603050405020304" pitchFamily="18" charset="0"/>
                <a:ea typeface="微软雅黑" pitchFamily="34" charset="-122"/>
                <a:cs typeface="Times New Roman" panose="02020603050405020304" pitchFamily="18" charset="0"/>
              </a:rPr>
              <a:t>GHASH module:</a:t>
            </a:r>
          </a:p>
          <a:p>
            <a:pPr marL="742950" lvl="1" indent="-285750">
              <a:lnSpc>
                <a:spcPct val="150000"/>
              </a:lnSpc>
              <a:buFont typeface="Wingdings" panose="05000000000000000000" pitchFamily="2" charset="2"/>
              <a:buChar char="ü"/>
            </a:pPr>
            <a:r>
              <a:rPr lang="en-US" altLang="zh-CN" dirty="0">
                <a:latin typeface="Times New Roman" panose="02020603050405020304" pitchFamily="18" charset="0"/>
                <a:ea typeface="微软雅黑" pitchFamily="34" charset="-122"/>
                <a:cs typeface="Times New Roman" panose="02020603050405020304" pitchFamily="18" charset="0"/>
              </a:rPr>
              <a:t>Implement a finite field multiplier using Karatsuba algorithm to save around 50.7% of hardware resources.</a:t>
            </a:r>
          </a:p>
          <a:p>
            <a:pPr marL="285750" indent="-285750">
              <a:lnSpc>
                <a:spcPct val="150000"/>
              </a:lnSpc>
              <a:spcBef>
                <a:spcPts val="1800"/>
              </a:spcBef>
              <a:buFont typeface="Wingdings" panose="05000000000000000000" pitchFamily="2" charset="2"/>
              <a:buChar char="u"/>
            </a:pPr>
            <a:r>
              <a:rPr lang="en-US" altLang="zh-CN" b="1" dirty="0">
                <a:latin typeface="Times New Roman" panose="02020603050405020304" pitchFamily="18" charset="0"/>
                <a:ea typeface="微软雅黑" pitchFamily="34" charset="-122"/>
                <a:cs typeface="Times New Roman" panose="02020603050405020304" pitchFamily="18" charset="0"/>
              </a:rPr>
              <a:t>Future research</a:t>
            </a:r>
          </a:p>
          <a:p>
            <a:pPr marL="742950" lvl="1" indent="-285750">
              <a:lnSpc>
                <a:spcPct val="150000"/>
              </a:lnSpc>
              <a:buFont typeface="Wingdings" panose="05000000000000000000" pitchFamily="2" charset="2"/>
              <a:buChar char="ü"/>
            </a:pPr>
            <a:r>
              <a:rPr lang="en-US" altLang="zh-CN" dirty="0">
                <a:latin typeface="Times New Roman" panose="02020603050405020304" pitchFamily="18" charset="0"/>
                <a:ea typeface="微软雅黑" pitchFamily="34" charset="-122"/>
                <a:cs typeface="Times New Roman" panose="02020603050405020304" pitchFamily="18" charset="0"/>
              </a:rPr>
              <a:t>Coordinate module designs to reduce critical path delay and improve overall throughput.</a:t>
            </a:r>
          </a:p>
          <a:p>
            <a:pPr marL="742950" lvl="1" indent="-285750">
              <a:lnSpc>
                <a:spcPct val="150000"/>
              </a:lnSpc>
              <a:buFont typeface="Wingdings" panose="05000000000000000000" pitchFamily="2" charset="2"/>
              <a:buChar char="ü"/>
            </a:pPr>
            <a:r>
              <a:rPr lang="en-US" altLang="zh-CN" dirty="0">
                <a:latin typeface="Times New Roman" panose="02020603050405020304" pitchFamily="18" charset="0"/>
                <a:ea typeface="微软雅黑" pitchFamily="34" charset="-122"/>
                <a:cs typeface="Times New Roman" panose="02020603050405020304" pitchFamily="18" charset="0"/>
              </a:rPr>
              <a:t>Analyze power consumption of small modules and incorporate clock gating and control signals to minimize unnecessary register switching activity, reducing dynamic power consumption.</a:t>
            </a:r>
          </a:p>
          <a:p>
            <a:pPr marL="742950" lvl="1" indent="-285750">
              <a:lnSpc>
                <a:spcPct val="150000"/>
              </a:lnSpc>
              <a:buFont typeface="Wingdings" panose="05000000000000000000" pitchFamily="2" charset="2"/>
              <a:buChar char="ü"/>
            </a:pPr>
            <a:r>
              <a:rPr lang="en-US" altLang="zh-CN" dirty="0">
                <a:latin typeface="Times New Roman" panose="02020603050405020304" pitchFamily="18" charset="0"/>
                <a:ea typeface="微软雅黑" pitchFamily="34" charset="-122"/>
                <a:cs typeface="Times New Roman" panose="02020603050405020304" pitchFamily="18" charset="0"/>
              </a:rPr>
              <a:t>Develop a low-area and low-power AES-GCM hardware architecture.</a:t>
            </a:r>
          </a:p>
        </p:txBody>
      </p:sp>
    </p:spTree>
    <p:extLst>
      <p:ext uri="{BB962C8B-B14F-4D97-AF65-F5344CB8AC3E}">
        <p14:creationId xmlns:p14="http://schemas.microsoft.com/office/powerpoint/2010/main" val="41936199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320496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Block Cipher Operation</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2B64675C-3809-4278-975A-A118808CEC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2128" y="2713483"/>
            <a:ext cx="5517174" cy="1800000"/>
          </a:xfrm>
          <a:prstGeom prst="rect">
            <a:avLst/>
          </a:prstGeom>
        </p:spPr>
      </p:pic>
      <p:sp>
        <p:nvSpPr>
          <p:cNvPr id="32" name="文字方塊 31">
            <a:extLst>
              <a:ext uri="{FF2B5EF4-FFF2-40B4-BE49-F238E27FC236}">
                <a16:creationId xmlns:a16="http://schemas.microsoft.com/office/drawing/2014/main" id="{2DC1CE8F-CE14-4639-9E93-4C24A0C6CA95}"/>
              </a:ext>
            </a:extLst>
          </p:cNvPr>
          <p:cNvSpPr txBox="1"/>
          <p:nvPr/>
        </p:nvSpPr>
        <p:spPr>
          <a:xfrm>
            <a:off x="7597282" y="1979372"/>
            <a:ext cx="1706866"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Counter Mode</a:t>
            </a:r>
            <a:endParaRPr lang="zh-CN" altLang="en-US" dirty="0">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F86B4421-03CF-4980-9B8C-ADBD12C56EF4}"/>
              </a:ext>
            </a:extLst>
          </p:cNvPr>
          <p:cNvSpPr/>
          <p:nvPr/>
        </p:nvSpPr>
        <p:spPr>
          <a:xfrm>
            <a:off x="1081979" y="3500195"/>
            <a:ext cx="3600000" cy="360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008C6C1E-51FF-4740-B898-D413457F9A38}"/>
                  </a:ext>
                </a:extLst>
              </p:cNvPr>
              <p:cNvSpPr/>
              <p:nvPr/>
            </p:nvSpPr>
            <p:spPr>
              <a:xfrm>
                <a:off x="1083490" y="3500195"/>
                <a:ext cx="432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sSub>
                        <m:sSubPr>
                          <m:ctrlPr>
                            <a:rPr lang="en-US" altLang="zh-TW" sz="1200" i="1" dirty="0" smtClean="0">
                              <a:solidFill>
                                <a:schemeClr val="tx1"/>
                              </a:solidFill>
                              <a:latin typeface="Cambria Math" panose="02040503050406030204" pitchFamily="18" charset="0"/>
                              <a:cs typeface="Times New Roman" panose="02020603050405020304" pitchFamily="18" charset="0"/>
                            </a:rPr>
                          </m:ctrlPr>
                        </m:sSubPr>
                        <m:e>
                          <m:r>
                            <m:rPr>
                              <m:sty m:val="p"/>
                            </m:rPr>
                            <a:rPr lang="en-US" altLang="zh-TW" sz="1200" b="0" i="0" dirty="0" smtClean="0">
                              <a:solidFill>
                                <a:schemeClr val="tx1"/>
                              </a:solidFill>
                              <a:latin typeface="Cambria Math" panose="02040503050406030204" pitchFamily="18" charset="0"/>
                              <a:cs typeface="Times New Roman" panose="02020603050405020304" pitchFamily="18" charset="0"/>
                            </a:rPr>
                            <m:t>B</m:t>
                          </m:r>
                        </m:e>
                        <m:sub>
                          <m:r>
                            <a:rPr lang="en-US" altLang="zh-TW" sz="1200" b="0" i="1" dirty="0" smtClean="0">
                              <a:solidFill>
                                <a:schemeClr val="tx1"/>
                              </a:solidFill>
                              <a:latin typeface="Cambria Math" panose="02040503050406030204" pitchFamily="18" charset="0"/>
                              <a:cs typeface="Times New Roman" panose="02020603050405020304" pitchFamily="18" charset="0"/>
                            </a:rPr>
                            <m:t>1</m:t>
                          </m:r>
                        </m:sub>
                      </m:sSub>
                    </m:oMath>
                  </m:oMathPara>
                </a14:m>
                <a:endParaRPr lang="zh-TW"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4" name="矩形 33">
                <a:extLst>
                  <a:ext uri="{FF2B5EF4-FFF2-40B4-BE49-F238E27FC236}">
                    <a16:creationId xmlns:a16="http://schemas.microsoft.com/office/drawing/2014/main" id="{008C6C1E-51FF-4740-B898-D413457F9A38}"/>
                  </a:ext>
                </a:extLst>
              </p:cNvPr>
              <p:cNvSpPr>
                <a:spLocks noRot="1" noChangeAspect="1" noMove="1" noResize="1" noEditPoints="1" noAdjustHandles="1" noChangeArrowheads="1" noChangeShapeType="1" noTextEdit="1"/>
              </p:cNvSpPr>
              <p:nvPr/>
            </p:nvSpPr>
            <p:spPr>
              <a:xfrm>
                <a:off x="1083490" y="3500195"/>
                <a:ext cx="432000" cy="360000"/>
              </a:xfrm>
              <a:prstGeom prst="rect">
                <a:avLst/>
              </a:prstGeom>
              <a:blipFill>
                <a:blip r:embed="rId5"/>
                <a:stretch>
                  <a:fillRect/>
                </a:stretch>
              </a:blipFill>
              <a:ln>
                <a:solidFill>
                  <a:schemeClr val="tx1"/>
                </a:solidFill>
              </a:ln>
            </p:spPr>
            <p:txBody>
              <a:bodyPr/>
              <a:lstStyle/>
              <a:p>
                <a:r>
                  <a:rPr lang="zh-TW" altLang="en-US">
                    <a:noFill/>
                  </a:rPr>
                  <a:t> </a:t>
                </a:r>
              </a:p>
            </p:txBody>
          </p:sp>
        </mc:Fallback>
      </mc:AlternateContent>
      <p:sp>
        <p:nvSpPr>
          <p:cNvPr id="35" name="左大括弧 34">
            <a:extLst>
              <a:ext uri="{FF2B5EF4-FFF2-40B4-BE49-F238E27FC236}">
                <a16:creationId xmlns:a16="http://schemas.microsoft.com/office/drawing/2014/main" id="{24E01BA4-0ACE-4B35-BB58-690729F83AEC}"/>
              </a:ext>
            </a:extLst>
          </p:cNvPr>
          <p:cNvSpPr/>
          <p:nvPr/>
        </p:nvSpPr>
        <p:spPr>
          <a:xfrm rot="5400000" flipV="1">
            <a:off x="2773889" y="1521000"/>
            <a:ext cx="216000" cy="360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7BFC22BE-9D17-439B-95FC-368200420539}"/>
              </a:ext>
            </a:extLst>
          </p:cNvPr>
          <p:cNvSpPr txBox="1"/>
          <p:nvPr/>
        </p:nvSpPr>
        <p:spPr>
          <a:xfrm>
            <a:off x="2636177" y="2934394"/>
            <a:ext cx="492444" cy="276999"/>
          </a:xfrm>
          <a:prstGeom prst="rect">
            <a:avLst/>
          </a:prstGeom>
          <a:noFill/>
        </p:spPr>
        <p:txBody>
          <a:bodyPr wrap="none" rtlCol="0">
            <a:spAutoFit/>
          </a:bodyPr>
          <a:lstStyle/>
          <a:p>
            <a:pPr algn="ctr"/>
            <a:r>
              <a:rPr lang="en-US" altLang="zh-TW" sz="1200" dirty="0">
                <a:latin typeface="Times New Roman" panose="02020603050405020304" pitchFamily="18" charset="0"/>
                <a:cs typeface="Times New Roman" panose="02020603050405020304" pitchFamily="18" charset="0"/>
              </a:rPr>
              <a:t>128n</a:t>
            </a:r>
            <a:endParaRPr lang="zh-TW"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016821A5-C8FA-4735-827F-44C83C74837E}"/>
                  </a:ext>
                </a:extLst>
              </p:cNvPr>
              <p:cNvSpPr/>
              <p:nvPr/>
            </p:nvSpPr>
            <p:spPr>
              <a:xfrm>
                <a:off x="1517001" y="3500195"/>
                <a:ext cx="432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sSub>
                        <m:sSubPr>
                          <m:ctrlPr>
                            <a:rPr lang="en-US" altLang="zh-TW" sz="1200" i="1" dirty="0" smtClean="0">
                              <a:solidFill>
                                <a:schemeClr val="tx1"/>
                              </a:solidFill>
                              <a:latin typeface="Cambria Math" panose="02040503050406030204" pitchFamily="18" charset="0"/>
                              <a:cs typeface="Times New Roman" panose="02020603050405020304" pitchFamily="18" charset="0"/>
                            </a:rPr>
                          </m:ctrlPr>
                        </m:sSubPr>
                        <m:e>
                          <m:r>
                            <m:rPr>
                              <m:sty m:val="p"/>
                            </m:rPr>
                            <a:rPr lang="en-US" altLang="zh-TW" sz="1200" b="0" i="0" dirty="0" smtClean="0">
                              <a:solidFill>
                                <a:schemeClr val="tx1"/>
                              </a:solidFill>
                              <a:latin typeface="Cambria Math" panose="02040503050406030204" pitchFamily="18" charset="0"/>
                              <a:cs typeface="Times New Roman" panose="02020603050405020304" pitchFamily="18" charset="0"/>
                            </a:rPr>
                            <m:t>B</m:t>
                          </m:r>
                        </m:e>
                        <m:sub>
                          <m:r>
                            <a:rPr lang="en-US" altLang="zh-TW" sz="1200" b="0" i="1" dirty="0" smtClean="0">
                              <a:solidFill>
                                <a:schemeClr val="tx1"/>
                              </a:solidFill>
                              <a:latin typeface="Cambria Math" panose="02040503050406030204" pitchFamily="18" charset="0"/>
                              <a:cs typeface="Times New Roman" panose="02020603050405020304" pitchFamily="18" charset="0"/>
                            </a:rPr>
                            <m:t>2</m:t>
                          </m:r>
                        </m:sub>
                      </m:sSub>
                    </m:oMath>
                  </m:oMathPara>
                </a14:m>
                <a:endParaRPr lang="zh-TW"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7" name="矩形 36">
                <a:extLst>
                  <a:ext uri="{FF2B5EF4-FFF2-40B4-BE49-F238E27FC236}">
                    <a16:creationId xmlns:a16="http://schemas.microsoft.com/office/drawing/2014/main" id="{016821A5-C8FA-4735-827F-44C83C74837E}"/>
                  </a:ext>
                </a:extLst>
              </p:cNvPr>
              <p:cNvSpPr>
                <a:spLocks noRot="1" noChangeAspect="1" noMove="1" noResize="1" noEditPoints="1" noAdjustHandles="1" noChangeArrowheads="1" noChangeShapeType="1" noTextEdit="1"/>
              </p:cNvSpPr>
              <p:nvPr/>
            </p:nvSpPr>
            <p:spPr>
              <a:xfrm>
                <a:off x="1517001" y="3500195"/>
                <a:ext cx="432000" cy="360000"/>
              </a:xfrm>
              <a:prstGeom prst="rect">
                <a:avLst/>
              </a:prstGeom>
              <a:blipFill>
                <a:blip r:embed="rId6"/>
                <a:stretch>
                  <a:fillRect/>
                </a:stretch>
              </a:blipFill>
              <a:ln>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E413D5E5-E67C-437E-A970-5BA2F42353FF}"/>
                  </a:ext>
                </a:extLst>
              </p:cNvPr>
              <p:cNvSpPr/>
              <p:nvPr/>
            </p:nvSpPr>
            <p:spPr>
              <a:xfrm>
                <a:off x="4249889" y="3500195"/>
                <a:ext cx="432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sSub>
                        <m:sSubPr>
                          <m:ctrlPr>
                            <a:rPr lang="en-US" altLang="zh-TW" sz="1200" i="1" dirty="0" smtClean="0">
                              <a:solidFill>
                                <a:schemeClr val="tx1"/>
                              </a:solidFill>
                              <a:latin typeface="Cambria Math" panose="02040503050406030204" pitchFamily="18" charset="0"/>
                              <a:cs typeface="Times New Roman" panose="02020603050405020304" pitchFamily="18" charset="0"/>
                            </a:rPr>
                          </m:ctrlPr>
                        </m:sSubPr>
                        <m:e>
                          <m:r>
                            <m:rPr>
                              <m:sty m:val="p"/>
                            </m:rPr>
                            <a:rPr lang="en-US" altLang="zh-TW" sz="1200" b="0" i="0" dirty="0" smtClean="0">
                              <a:solidFill>
                                <a:schemeClr val="tx1"/>
                              </a:solidFill>
                              <a:latin typeface="Cambria Math" panose="02040503050406030204" pitchFamily="18" charset="0"/>
                              <a:cs typeface="Times New Roman" panose="02020603050405020304" pitchFamily="18" charset="0"/>
                            </a:rPr>
                            <m:t>B</m:t>
                          </m:r>
                        </m:e>
                        <m:sub>
                          <m:r>
                            <a:rPr lang="en-US" altLang="zh-TW" sz="1200" b="0" i="1" dirty="0" smtClean="0">
                              <a:solidFill>
                                <a:schemeClr val="tx1"/>
                              </a:solidFill>
                              <a:latin typeface="Cambria Math" panose="02040503050406030204" pitchFamily="18" charset="0"/>
                              <a:cs typeface="Times New Roman" panose="02020603050405020304" pitchFamily="18" charset="0"/>
                            </a:rPr>
                            <m:t>𝑛</m:t>
                          </m:r>
                        </m:sub>
                      </m:sSub>
                    </m:oMath>
                  </m:oMathPara>
                </a14:m>
                <a:endParaRPr lang="zh-TW"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8" name="矩形 37">
                <a:extLst>
                  <a:ext uri="{FF2B5EF4-FFF2-40B4-BE49-F238E27FC236}">
                    <a16:creationId xmlns:a16="http://schemas.microsoft.com/office/drawing/2014/main" id="{E413D5E5-E67C-437E-A970-5BA2F42353FF}"/>
                  </a:ext>
                </a:extLst>
              </p:cNvPr>
              <p:cNvSpPr>
                <a:spLocks noRot="1" noChangeAspect="1" noMove="1" noResize="1" noEditPoints="1" noAdjustHandles="1" noChangeArrowheads="1" noChangeShapeType="1" noTextEdit="1"/>
              </p:cNvSpPr>
              <p:nvPr/>
            </p:nvSpPr>
            <p:spPr>
              <a:xfrm>
                <a:off x="4249889" y="3500195"/>
                <a:ext cx="432000" cy="360000"/>
              </a:xfrm>
              <a:prstGeom prst="rect">
                <a:avLst/>
              </a:prstGeom>
              <a:blipFill>
                <a:blip r:embed="rId7"/>
                <a:stretch>
                  <a:fillRect/>
                </a:stretch>
              </a:blipFill>
              <a:ln>
                <a:solidFill>
                  <a:schemeClr val="tx1"/>
                </a:solidFill>
              </a:ln>
            </p:spPr>
            <p:txBody>
              <a:bodyPr/>
              <a:lstStyle/>
              <a:p>
                <a:r>
                  <a:rPr lang="zh-TW" altLang="en-US">
                    <a:noFill/>
                  </a:rPr>
                  <a:t> </a:t>
                </a:r>
              </a:p>
            </p:txBody>
          </p:sp>
        </mc:Fallback>
      </mc:AlternateContent>
      <p:sp>
        <p:nvSpPr>
          <p:cNvPr id="39" name="文字方塊 38">
            <a:extLst>
              <a:ext uri="{FF2B5EF4-FFF2-40B4-BE49-F238E27FC236}">
                <a16:creationId xmlns:a16="http://schemas.microsoft.com/office/drawing/2014/main" id="{382138D1-E1B8-4728-9229-A8717AEF2E26}"/>
              </a:ext>
            </a:extLst>
          </p:cNvPr>
          <p:cNvSpPr txBox="1"/>
          <p:nvPr/>
        </p:nvSpPr>
        <p:spPr>
          <a:xfrm>
            <a:off x="2891824" y="3501268"/>
            <a:ext cx="415498" cy="335989"/>
          </a:xfrm>
          <a:prstGeom prst="rect">
            <a:avLst/>
          </a:prstGeom>
          <a:noFill/>
        </p:spPr>
        <p:txBody>
          <a:bodyPr wrap="none" rtlCol="0">
            <a:spAutoFit/>
          </a:bodyPr>
          <a:lstStyle/>
          <a:p>
            <a:pPr algn="ctr">
              <a:lnSpc>
                <a:spcPts val="1900"/>
              </a:lnSpc>
            </a:pPr>
            <a:r>
              <a:rPr lang="en-US" altLang="zh-TW" b="1" dirty="0">
                <a:latin typeface="Times New Roman" panose="02020603050405020304" pitchFamily="18" charset="0"/>
                <a:cs typeface="Times New Roman" panose="02020603050405020304" pitchFamily="18" charset="0"/>
              </a:rPr>
              <a:t>…</a:t>
            </a:r>
            <a:endParaRPr lang="zh-TW" altLang="en-US" b="1" dirty="0">
              <a:latin typeface="Times New Roman" panose="02020603050405020304" pitchFamily="18" charset="0"/>
              <a:cs typeface="Times New Roman" panose="02020603050405020304" pitchFamily="18" charset="0"/>
            </a:endParaRPr>
          </a:p>
        </p:txBody>
      </p:sp>
      <p:sp>
        <p:nvSpPr>
          <p:cNvPr id="24" name="文字方塊 23">
            <a:extLst>
              <a:ext uri="{FF2B5EF4-FFF2-40B4-BE49-F238E27FC236}">
                <a16:creationId xmlns:a16="http://schemas.microsoft.com/office/drawing/2014/main" id="{00A3EC1B-B6FB-4158-993B-9A83A8AA66C8}"/>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25" name="文字方塊 24">
            <a:extLst>
              <a:ext uri="{FF2B5EF4-FFF2-40B4-BE49-F238E27FC236}">
                <a16:creationId xmlns:a16="http://schemas.microsoft.com/office/drawing/2014/main" id="{F81222A2-B24B-4DF0-8E7C-1011A89F9A25}"/>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8</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62906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P spid="34" grpId="0" animBg="1"/>
      <p:bldP spid="35" grpId="0" animBg="1"/>
      <p:bldP spid="36" grpId="0"/>
      <p:bldP spid="37" grpId="0" animBg="1"/>
      <p:bldP spid="38" grpId="0" animBg="1"/>
      <p:bldP spid="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4546378"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AES</a:t>
            </a:r>
            <a:r>
              <a:rPr lang="en-US" altLang="zh-TW"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-GCM</a:t>
            </a:r>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 Algorithm</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381B0854-2413-4840-B3C1-3C23886E8715}"/>
                  </a:ext>
                </a:extLst>
              </p:cNvPr>
              <p:cNvSpPr txBox="1"/>
              <p:nvPr/>
            </p:nvSpPr>
            <p:spPr>
              <a:xfrm>
                <a:off x="1432499" y="2175881"/>
                <a:ext cx="341869"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smtClean="0">
                              <a:latin typeface="Cambria Math" panose="02040503050406030204" pitchFamily="18" charset="0"/>
                              <a:cs typeface="Times New Roman" panose="02020603050405020304" pitchFamily="18" charset="0"/>
                            </a:rPr>
                            <m:t>Y</m:t>
                          </m:r>
                        </m:e>
                        <m:sub>
                          <m:r>
                            <a:rPr lang="en-US" altLang="zh-TW" sz="1000" b="0" i="0" dirty="0" smtClean="0">
                              <a:latin typeface="Cambria Math" panose="02040503050406030204" pitchFamily="18" charset="0"/>
                              <a:cs typeface="Times New Roman" panose="02020603050405020304" pitchFamily="18" charset="0"/>
                            </a:rPr>
                            <m:t>0</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4" name="文字方塊 13">
                <a:extLst>
                  <a:ext uri="{FF2B5EF4-FFF2-40B4-BE49-F238E27FC236}">
                    <a16:creationId xmlns:a16="http://schemas.microsoft.com/office/drawing/2014/main" id="{381B0854-2413-4840-B3C1-3C23886E8715}"/>
                  </a:ext>
                </a:extLst>
              </p:cNvPr>
              <p:cNvSpPr txBox="1">
                <a:spLocks noRot="1" noChangeAspect="1" noMove="1" noResize="1" noEditPoints="1" noAdjustHandles="1" noChangeArrowheads="1" noChangeShapeType="1" noTextEdit="1"/>
              </p:cNvSpPr>
              <p:nvPr/>
            </p:nvSpPr>
            <p:spPr>
              <a:xfrm>
                <a:off x="1432499" y="2175881"/>
                <a:ext cx="341869" cy="246901"/>
              </a:xfrm>
              <a:prstGeom prst="rect">
                <a:avLst/>
              </a:prstGeom>
              <a:blipFill>
                <a:blip r:embed="rId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65DEAFE4-09E3-437B-AEE8-7ADF958EA022}"/>
                  </a:ext>
                </a:extLst>
              </p:cNvPr>
              <p:cNvSpPr txBox="1"/>
              <p:nvPr/>
            </p:nvSpPr>
            <p:spPr>
              <a:xfrm>
                <a:off x="1279563" y="2639377"/>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CIPH</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6" name="文字方塊 15">
                <a:extLst>
                  <a:ext uri="{FF2B5EF4-FFF2-40B4-BE49-F238E27FC236}">
                    <a16:creationId xmlns:a16="http://schemas.microsoft.com/office/drawing/2014/main" id="{65DEAFE4-09E3-437B-AEE8-7ADF958EA022}"/>
                  </a:ext>
                </a:extLst>
              </p:cNvPr>
              <p:cNvSpPr txBox="1">
                <a:spLocks noRot="1" noChangeAspect="1" noMove="1" noResize="1" noEditPoints="1" noAdjustHandles="1" noChangeArrowheads="1" noChangeShapeType="1" noTextEdit="1"/>
              </p:cNvSpPr>
              <p:nvPr/>
            </p:nvSpPr>
            <p:spPr>
              <a:xfrm>
                <a:off x="1279563" y="2639377"/>
                <a:ext cx="649790" cy="246901"/>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cxnSp>
        <p:nvCxnSpPr>
          <p:cNvPr id="19" name="直線單箭頭接點 18">
            <a:extLst>
              <a:ext uri="{FF2B5EF4-FFF2-40B4-BE49-F238E27FC236}">
                <a16:creationId xmlns:a16="http://schemas.microsoft.com/office/drawing/2014/main" id="{BCC58E3C-CB32-4E0E-9488-51167B425C87}"/>
              </a:ext>
            </a:extLst>
          </p:cNvPr>
          <p:cNvCxnSpPr>
            <a:cxnSpLocks/>
            <a:stCxn id="14" idx="2"/>
            <a:endCxn id="16" idx="0"/>
          </p:cNvCxnSpPr>
          <p:nvPr/>
        </p:nvCxnSpPr>
        <p:spPr>
          <a:xfrm>
            <a:off x="1603434" y="2422782"/>
            <a:ext cx="1024" cy="21659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ABE6748B-6853-494A-B2EE-E323D86FD9CE}"/>
              </a:ext>
            </a:extLst>
          </p:cNvPr>
          <p:cNvCxnSpPr>
            <a:cxnSpLocks/>
            <a:stCxn id="16" idx="2"/>
            <a:endCxn id="21" idx="0"/>
          </p:cNvCxnSpPr>
          <p:nvPr/>
        </p:nvCxnSpPr>
        <p:spPr>
          <a:xfrm flipH="1">
            <a:off x="1604264" y="2886278"/>
            <a:ext cx="194" cy="21804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5F5771B8-C262-471C-9D5A-C0D457D0E636}"/>
                  </a:ext>
                </a:extLst>
              </p:cNvPr>
              <p:cNvSpPr txBox="1"/>
              <p:nvPr/>
            </p:nvSpPr>
            <p:spPr>
              <a:xfrm>
                <a:off x="1436674" y="3104327"/>
                <a:ext cx="335181"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nor/>
                            </m:rPr>
                            <a:rPr lang="en-US" altLang="zh-TW" sz="1000" dirty="0">
                              <a:latin typeface="Times New Roman" panose="02020603050405020304" pitchFamily="18" charset="0"/>
                              <a:cs typeface="Times New Roman" panose="02020603050405020304" pitchFamily="18" charset="0"/>
                            </a:rPr>
                            <m:t>J</m:t>
                          </m:r>
                        </m:e>
                        <m:sub>
                          <m:r>
                            <a:rPr lang="en-US" altLang="zh-TW" sz="1000" b="0" i="0" dirty="0" smtClean="0">
                              <a:latin typeface="Cambria Math" panose="02040503050406030204" pitchFamily="18" charset="0"/>
                              <a:cs typeface="Times New Roman" panose="02020603050405020304" pitchFamily="18" charset="0"/>
                            </a:rPr>
                            <m:t>0</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1" name="文字方塊 20">
                <a:extLst>
                  <a:ext uri="{FF2B5EF4-FFF2-40B4-BE49-F238E27FC236}">
                    <a16:creationId xmlns:a16="http://schemas.microsoft.com/office/drawing/2014/main" id="{5F5771B8-C262-471C-9D5A-C0D457D0E636}"/>
                  </a:ext>
                </a:extLst>
              </p:cNvPr>
              <p:cNvSpPr txBox="1">
                <a:spLocks noRot="1" noChangeAspect="1" noMove="1" noResize="1" noEditPoints="1" noAdjustHandles="1" noChangeArrowheads="1" noChangeShapeType="1" noTextEdit="1"/>
              </p:cNvSpPr>
              <p:nvPr/>
            </p:nvSpPr>
            <p:spPr>
              <a:xfrm>
                <a:off x="1436674" y="3104327"/>
                <a:ext cx="335181" cy="246901"/>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p:sp>
        <p:nvSpPr>
          <p:cNvPr id="22" name="文字方塊 21">
            <a:extLst>
              <a:ext uri="{FF2B5EF4-FFF2-40B4-BE49-F238E27FC236}">
                <a16:creationId xmlns:a16="http://schemas.microsoft.com/office/drawing/2014/main" id="{6457672D-397B-4352-9065-C517B9F9A7F9}"/>
              </a:ext>
            </a:extLst>
          </p:cNvPr>
          <p:cNvSpPr txBox="1"/>
          <p:nvPr/>
        </p:nvSpPr>
        <p:spPr>
          <a:xfrm>
            <a:off x="1442321" y="1711657"/>
            <a:ext cx="321808"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IV</a:t>
            </a:r>
            <a:endParaRPr lang="zh-TW" altLang="en-US" sz="1000" dirty="0">
              <a:latin typeface="Times New Roman" panose="02020603050405020304" pitchFamily="18" charset="0"/>
              <a:cs typeface="Times New Roman" panose="02020603050405020304" pitchFamily="18" charset="0"/>
            </a:endParaRPr>
          </a:p>
        </p:txBody>
      </p:sp>
      <p:cxnSp>
        <p:nvCxnSpPr>
          <p:cNvPr id="23" name="直線單箭頭接點 22">
            <a:extLst>
              <a:ext uri="{FF2B5EF4-FFF2-40B4-BE49-F238E27FC236}">
                <a16:creationId xmlns:a16="http://schemas.microsoft.com/office/drawing/2014/main" id="{5A20131F-AB6A-4682-8D9A-91F2C9D65372}"/>
              </a:ext>
            </a:extLst>
          </p:cNvPr>
          <p:cNvCxnSpPr>
            <a:cxnSpLocks/>
            <a:endCxn id="14" idx="0"/>
          </p:cNvCxnSpPr>
          <p:nvPr/>
        </p:nvCxnSpPr>
        <p:spPr>
          <a:xfrm>
            <a:off x="1603225" y="1958558"/>
            <a:ext cx="209" cy="21732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AF92E128-E892-4B3D-A5BA-2DC7C8C56E5C}"/>
                  </a:ext>
                </a:extLst>
              </p:cNvPr>
              <p:cNvSpPr txBox="1"/>
              <p:nvPr/>
            </p:nvSpPr>
            <p:spPr>
              <a:xfrm>
                <a:off x="2315859" y="2175880"/>
                <a:ext cx="505392" cy="24690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r>
                        <m:rPr>
                          <m:sty m:val="p"/>
                        </m:rPr>
                        <a:rPr lang="en-US" altLang="zh-TW" sz="1000" i="0" dirty="0" smtClean="0">
                          <a:latin typeface="Cambria Math" panose="02040503050406030204" pitchFamily="18" charset="0"/>
                          <a:cs typeface="Times New Roman" panose="02020603050405020304" pitchFamily="18" charset="0"/>
                        </a:rPr>
                        <m:t>incr</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4" name="文字方塊 23">
                <a:extLst>
                  <a:ext uri="{FF2B5EF4-FFF2-40B4-BE49-F238E27FC236}">
                    <a16:creationId xmlns:a16="http://schemas.microsoft.com/office/drawing/2014/main" id="{AF92E128-E892-4B3D-A5BA-2DC7C8C56E5C}"/>
                  </a:ext>
                </a:extLst>
              </p:cNvPr>
              <p:cNvSpPr txBox="1">
                <a:spLocks noRot="1" noChangeAspect="1" noMove="1" noResize="1" noEditPoints="1" noAdjustHandles="1" noChangeArrowheads="1" noChangeShapeType="1" noTextEdit="1"/>
              </p:cNvSpPr>
              <p:nvPr/>
            </p:nvSpPr>
            <p:spPr>
              <a:xfrm>
                <a:off x="2315859" y="2175880"/>
                <a:ext cx="505392" cy="246901"/>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p:cxnSp>
        <p:nvCxnSpPr>
          <p:cNvPr id="25" name="直線單箭頭接點 24">
            <a:extLst>
              <a:ext uri="{FF2B5EF4-FFF2-40B4-BE49-F238E27FC236}">
                <a16:creationId xmlns:a16="http://schemas.microsoft.com/office/drawing/2014/main" id="{00A1FA0B-F39F-4512-9B4D-8699BB961D0E}"/>
              </a:ext>
            </a:extLst>
          </p:cNvPr>
          <p:cNvCxnSpPr>
            <a:cxnSpLocks/>
            <a:stCxn id="14" idx="3"/>
            <a:endCxn id="24" idx="1"/>
          </p:cNvCxnSpPr>
          <p:nvPr/>
        </p:nvCxnSpPr>
        <p:spPr>
          <a:xfrm flipV="1">
            <a:off x="1774368" y="2299331"/>
            <a:ext cx="541491" cy="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07595C51-0311-48D4-BE03-8A0DAF8C6426}"/>
                  </a:ext>
                </a:extLst>
              </p:cNvPr>
              <p:cNvSpPr txBox="1"/>
              <p:nvPr/>
            </p:nvSpPr>
            <p:spPr>
              <a:xfrm>
                <a:off x="3362682" y="2175880"/>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GCTR</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8" name="文字方塊 27">
                <a:extLst>
                  <a:ext uri="{FF2B5EF4-FFF2-40B4-BE49-F238E27FC236}">
                    <a16:creationId xmlns:a16="http://schemas.microsoft.com/office/drawing/2014/main" id="{07595C51-0311-48D4-BE03-8A0DAF8C6426}"/>
                  </a:ext>
                </a:extLst>
              </p:cNvPr>
              <p:cNvSpPr txBox="1">
                <a:spLocks noRot="1" noChangeAspect="1" noMove="1" noResize="1" noEditPoints="1" noAdjustHandles="1" noChangeArrowheads="1" noChangeShapeType="1" noTextEdit="1"/>
              </p:cNvSpPr>
              <p:nvPr/>
            </p:nvSpPr>
            <p:spPr>
              <a:xfrm>
                <a:off x="3362682" y="2175880"/>
                <a:ext cx="649790" cy="246901"/>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p:cxnSp>
        <p:nvCxnSpPr>
          <p:cNvPr id="29" name="直線單箭頭接點 28">
            <a:extLst>
              <a:ext uri="{FF2B5EF4-FFF2-40B4-BE49-F238E27FC236}">
                <a16:creationId xmlns:a16="http://schemas.microsoft.com/office/drawing/2014/main" id="{D5ED0A0D-1725-4295-86B2-E132D064AE5D}"/>
              </a:ext>
            </a:extLst>
          </p:cNvPr>
          <p:cNvCxnSpPr>
            <a:stCxn id="24" idx="3"/>
            <a:endCxn id="28" idx="1"/>
          </p:cNvCxnSpPr>
          <p:nvPr/>
        </p:nvCxnSpPr>
        <p:spPr>
          <a:xfrm>
            <a:off x="2821251" y="2299331"/>
            <a:ext cx="541431"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2665EB83-2BBF-4FEB-963B-69C9E71A5482}"/>
              </a:ext>
            </a:extLst>
          </p:cNvPr>
          <p:cNvSpPr txBox="1"/>
          <p:nvPr/>
        </p:nvSpPr>
        <p:spPr>
          <a:xfrm>
            <a:off x="4132203" y="2732138"/>
            <a:ext cx="721989"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Plaintext</a:t>
            </a:r>
            <a:endParaRPr lang="zh-TW" altLang="en-US" sz="1000" dirty="0">
              <a:latin typeface="Times New Roman" panose="02020603050405020304" pitchFamily="18" charset="0"/>
              <a:cs typeface="Times New Roman" panose="02020603050405020304" pitchFamily="18" charset="0"/>
            </a:endParaRPr>
          </a:p>
        </p:txBody>
      </p:sp>
      <p:sp>
        <p:nvSpPr>
          <p:cNvPr id="31" name="文字方塊 30">
            <a:extLst>
              <a:ext uri="{FF2B5EF4-FFF2-40B4-BE49-F238E27FC236}">
                <a16:creationId xmlns:a16="http://schemas.microsoft.com/office/drawing/2014/main" id="{BF30ADBF-7775-461D-8831-A8A6392D7F11}"/>
              </a:ext>
            </a:extLst>
          </p:cNvPr>
          <p:cNvSpPr txBox="1"/>
          <p:nvPr/>
        </p:nvSpPr>
        <p:spPr>
          <a:xfrm>
            <a:off x="3326583" y="3383707"/>
            <a:ext cx="721989"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Ciphertext</a:t>
            </a:r>
            <a:endParaRPr lang="zh-TW" altLang="en-US" sz="1000" dirty="0">
              <a:latin typeface="Times New Roman" panose="02020603050405020304" pitchFamily="18" charset="0"/>
              <a:cs typeface="Times New Roman" panose="02020603050405020304" pitchFamily="18" charset="0"/>
            </a:endParaRPr>
          </a:p>
        </p:txBody>
      </p:sp>
      <p:sp>
        <p:nvSpPr>
          <p:cNvPr id="32" name="文字方塊 31">
            <a:extLst>
              <a:ext uri="{FF2B5EF4-FFF2-40B4-BE49-F238E27FC236}">
                <a16:creationId xmlns:a16="http://schemas.microsoft.com/office/drawing/2014/main" id="{F1CC2CD2-DA46-43F9-AAA5-61907B8BBD14}"/>
              </a:ext>
            </a:extLst>
          </p:cNvPr>
          <p:cNvSpPr txBox="1"/>
          <p:nvPr/>
        </p:nvSpPr>
        <p:spPr>
          <a:xfrm>
            <a:off x="2173183" y="3383707"/>
            <a:ext cx="721989"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AAD</a:t>
            </a:r>
            <a:endParaRPr lang="zh-TW"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0A473C39-7EE3-4D1F-ADF7-11F6995C9AF9}"/>
                  </a:ext>
                </a:extLst>
              </p:cNvPr>
              <p:cNvSpPr txBox="1"/>
              <p:nvPr/>
            </p:nvSpPr>
            <p:spPr>
              <a:xfrm>
                <a:off x="2965619" y="3383707"/>
                <a:ext cx="288795" cy="24690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p>
                        <m:sSupPr>
                          <m:ctrlPr>
                            <a:rPr lang="en-US" altLang="zh-TW" sz="1000" i="1" dirty="0" smtClean="0">
                              <a:latin typeface="Cambria Math" panose="02040503050406030204" pitchFamily="18" charset="0"/>
                              <a:cs typeface="Times New Roman" panose="02020603050405020304" pitchFamily="18" charset="0"/>
                            </a:rPr>
                          </m:ctrlPr>
                        </m:sSupPr>
                        <m:e>
                          <m:r>
                            <a:rPr lang="en-US" altLang="zh-TW" sz="1000" b="0" i="0" dirty="0" smtClean="0">
                              <a:latin typeface="Cambria Math" panose="02040503050406030204" pitchFamily="18" charset="0"/>
                              <a:cs typeface="Times New Roman" panose="02020603050405020304" pitchFamily="18" charset="0"/>
                            </a:rPr>
                            <m:t>0</m:t>
                          </m:r>
                        </m:e>
                        <m:sup>
                          <m:r>
                            <a:rPr lang="en-US" altLang="zh-TW" sz="1000" b="0" i="1" dirty="0" smtClean="0">
                              <a:latin typeface="Cambria Math" panose="02040503050406030204" pitchFamily="18" charset="0"/>
                              <a:cs typeface="Times New Roman" panose="02020603050405020304" pitchFamily="18" charset="0"/>
                            </a:rPr>
                            <m:t>𝑣</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3" name="文字方塊 32">
                <a:extLst>
                  <a:ext uri="{FF2B5EF4-FFF2-40B4-BE49-F238E27FC236}">
                    <a16:creationId xmlns:a16="http://schemas.microsoft.com/office/drawing/2014/main" id="{0A473C39-7EE3-4D1F-ADF7-11F6995C9AF9}"/>
                  </a:ext>
                </a:extLst>
              </p:cNvPr>
              <p:cNvSpPr txBox="1">
                <a:spLocks noRot="1" noChangeAspect="1" noMove="1" noResize="1" noEditPoints="1" noAdjustHandles="1" noChangeArrowheads="1" noChangeShapeType="1" noTextEdit="1"/>
              </p:cNvSpPr>
              <p:nvPr/>
            </p:nvSpPr>
            <p:spPr>
              <a:xfrm>
                <a:off x="2965619" y="3383707"/>
                <a:ext cx="288795" cy="246901"/>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F591983A-12A0-42FE-83AE-8C9F21533C94}"/>
                  </a:ext>
                </a:extLst>
              </p:cNvPr>
              <p:cNvSpPr txBox="1"/>
              <p:nvPr/>
            </p:nvSpPr>
            <p:spPr>
              <a:xfrm>
                <a:off x="4120770" y="3383707"/>
                <a:ext cx="288795" cy="24690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p>
                        <m:sSupPr>
                          <m:ctrlPr>
                            <a:rPr lang="en-US" altLang="zh-TW" sz="1000" i="1" dirty="0" smtClean="0">
                              <a:latin typeface="Cambria Math" panose="02040503050406030204" pitchFamily="18" charset="0"/>
                              <a:cs typeface="Times New Roman" panose="02020603050405020304" pitchFamily="18" charset="0"/>
                            </a:rPr>
                          </m:ctrlPr>
                        </m:sSupPr>
                        <m:e>
                          <m:r>
                            <a:rPr lang="en-US" altLang="zh-TW" sz="1000" b="0" i="0" dirty="0" smtClean="0">
                              <a:latin typeface="Cambria Math" panose="02040503050406030204" pitchFamily="18" charset="0"/>
                              <a:cs typeface="Times New Roman" panose="02020603050405020304" pitchFamily="18" charset="0"/>
                            </a:rPr>
                            <m:t>0</m:t>
                          </m:r>
                        </m:e>
                        <m:sup>
                          <m:r>
                            <a:rPr lang="en-US" altLang="zh-TW" sz="1000" b="0" i="1" dirty="0" smtClean="0">
                              <a:latin typeface="Cambria Math" panose="02040503050406030204" pitchFamily="18" charset="0"/>
                              <a:cs typeface="Times New Roman" panose="02020603050405020304" pitchFamily="18" charset="0"/>
                            </a:rPr>
                            <m:t>𝑢</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4" name="文字方塊 33">
                <a:extLst>
                  <a:ext uri="{FF2B5EF4-FFF2-40B4-BE49-F238E27FC236}">
                    <a16:creationId xmlns:a16="http://schemas.microsoft.com/office/drawing/2014/main" id="{F591983A-12A0-42FE-83AE-8C9F21533C94}"/>
                  </a:ext>
                </a:extLst>
              </p:cNvPr>
              <p:cNvSpPr txBox="1">
                <a:spLocks noRot="1" noChangeAspect="1" noMove="1" noResize="1" noEditPoints="1" noAdjustHandles="1" noChangeArrowheads="1" noChangeShapeType="1" noTextEdit="1"/>
              </p:cNvSpPr>
              <p:nvPr/>
            </p:nvSpPr>
            <p:spPr>
              <a:xfrm>
                <a:off x="4120770" y="3383707"/>
                <a:ext cx="288795" cy="246901"/>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EED9BBCC-75A5-4658-82F6-F7C14BE01D5B}"/>
                  </a:ext>
                </a:extLst>
              </p:cNvPr>
              <p:cNvSpPr txBox="1"/>
              <p:nvPr/>
            </p:nvSpPr>
            <p:spPr>
              <a:xfrm>
                <a:off x="4479984" y="3383707"/>
                <a:ext cx="1299579" cy="24690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len</m:t>
                          </m:r>
                          <m:d>
                            <m:dPr>
                              <m:ctrlPr>
                                <a:rPr lang="en-US" altLang="zh-TW" sz="1000" b="0" i="1" dirty="0" smtClean="0">
                                  <a:latin typeface="Cambria Math" panose="02040503050406030204" pitchFamily="18" charset="0"/>
                                  <a:cs typeface="Times New Roman" panose="02020603050405020304" pitchFamily="18" charset="0"/>
                                </a:rPr>
                              </m:ctrlPr>
                            </m:dPr>
                            <m:e>
                              <m:r>
                                <m:rPr>
                                  <m:sty m:val="p"/>
                                </m:rPr>
                                <a:rPr lang="en-US" altLang="zh-TW" sz="1000" b="0" i="0" dirty="0" smtClean="0">
                                  <a:latin typeface="Cambria Math" panose="02040503050406030204" pitchFamily="18" charset="0"/>
                                  <a:cs typeface="Times New Roman" panose="02020603050405020304" pitchFamily="18" charset="0"/>
                                </a:rPr>
                                <m:t>A</m:t>
                              </m:r>
                            </m:e>
                          </m:d>
                        </m:e>
                        <m:sub>
                          <m:r>
                            <a:rPr lang="en-US" altLang="zh-TW" sz="1000" b="0" i="0" dirty="0" smtClean="0">
                              <a:latin typeface="Cambria Math" panose="02040503050406030204" pitchFamily="18" charset="0"/>
                              <a:cs typeface="Times New Roman" panose="02020603050405020304" pitchFamily="18" charset="0"/>
                            </a:rPr>
                            <m:t>64</m:t>
                          </m:r>
                        </m:sub>
                      </m:sSub>
                      <m:r>
                        <a:rPr lang="en-US" altLang="zh-TW" sz="1000" i="0"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1000" i="1" dirty="0">
                              <a:latin typeface="Cambria Math" panose="02040503050406030204" pitchFamily="18" charset="0"/>
                              <a:cs typeface="Times New Roman" panose="02020603050405020304" pitchFamily="18" charset="0"/>
                            </a:rPr>
                          </m:ctrlPr>
                        </m:sSubPr>
                        <m:e>
                          <m:r>
                            <m:rPr>
                              <m:sty m:val="p"/>
                            </m:rPr>
                            <a:rPr lang="en-US" altLang="zh-TW" sz="1000" i="0" dirty="0" smtClean="0">
                              <a:latin typeface="Cambria Math" panose="02040503050406030204" pitchFamily="18" charset="0"/>
                              <a:cs typeface="Times New Roman" panose="02020603050405020304" pitchFamily="18" charset="0"/>
                            </a:rPr>
                            <m:t>len</m:t>
                          </m:r>
                          <m:d>
                            <m:dPr>
                              <m:ctrlPr>
                                <a:rPr lang="en-US" altLang="zh-TW" sz="1000" i="1" dirty="0">
                                  <a:latin typeface="Cambria Math" panose="02040503050406030204" pitchFamily="18" charset="0"/>
                                  <a:cs typeface="Times New Roman" panose="02020603050405020304" pitchFamily="18" charset="0"/>
                                </a:rPr>
                              </m:ctrlPr>
                            </m:dPr>
                            <m:e>
                              <m:r>
                                <m:rPr>
                                  <m:sty m:val="p"/>
                                </m:rPr>
                                <a:rPr lang="en-US" altLang="zh-TW" sz="1000" b="0" i="0" dirty="0" smtClean="0">
                                  <a:latin typeface="Cambria Math" panose="02040503050406030204" pitchFamily="18" charset="0"/>
                                  <a:cs typeface="Times New Roman" panose="02020603050405020304" pitchFamily="18" charset="0"/>
                                </a:rPr>
                                <m:t>C</m:t>
                              </m:r>
                            </m:e>
                          </m:d>
                        </m:e>
                        <m:sub>
                          <m:r>
                            <a:rPr lang="en-US" altLang="zh-TW" sz="1000" i="0" dirty="0" smtClean="0">
                              <a:latin typeface="Cambria Math" panose="02040503050406030204" pitchFamily="18" charset="0"/>
                              <a:cs typeface="Times New Roman" panose="02020603050405020304" pitchFamily="18" charset="0"/>
                            </a:rPr>
                            <m:t>6</m:t>
                          </m:r>
                          <m:r>
                            <a:rPr lang="en-US" altLang="zh-TW" sz="1000" b="0" i="0" dirty="0" smtClean="0">
                              <a:latin typeface="Cambria Math" panose="02040503050406030204" pitchFamily="18" charset="0"/>
                              <a:cs typeface="Times New Roman" panose="02020603050405020304" pitchFamily="18" charset="0"/>
                            </a:rPr>
                            <m:t>4</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5" name="文字方塊 34">
                <a:extLst>
                  <a:ext uri="{FF2B5EF4-FFF2-40B4-BE49-F238E27FC236}">
                    <a16:creationId xmlns:a16="http://schemas.microsoft.com/office/drawing/2014/main" id="{EED9BBCC-75A5-4658-82F6-F7C14BE01D5B}"/>
                  </a:ext>
                </a:extLst>
              </p:cNvPr>
              <p:cNvSpPr txBox="1">
                <a:spLocks noRot="1" noChangeAspect="1" noMove="1" noResize="1" noEditPoints="1" noAdjustHandles="1" noChangeArrowheads="1" noChangeShapeType="1" noTextEdit="1"/>
              </p:cNvSpPr>
              <p:nvPr/>
            </p:nvSpPr>
            <p:spPr>
              <a:xfrm>
                <a:off x="4479984" y="3383707"/>
                <a:ext cx="1299579" cy="246901"/>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36" name="右大括弧 35">
            <a:extLst>
              <a:ext uri="{FF2B5EF4-FFF2-40B4-BE49-F238E27FC236}">
                <a16:creationId xmlns:a16="http://schemas.microsoft.com/office/drawing/2014/main" id="{8409E5D0-30B5-4D20-B28A-5B2EC2155B72}"/>
              </a:ext>
            </a:extLst>
          </p:cNvPr>
          <p:cNvSpPr/>
          <p:nvPr/>
        </p:nvSpPr>
        <p:spPr>
          <a:xfrm rot="5400000">
            <a:off x="3905034" y="1927356"/>
            <a:ext cx="142676" cy="3606379"/>
          </a:xfrm>
          <a:prstGeom prst="rightBrace">
            <a:avLst>
              <a:gd name="adj1" fmla="val 27970"/>
              <a:gd name="adj2" fmla="val 50000"/>
            </a:avLst>
          </a:pr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FF7E91FB-3C6D-45D5-AA1A-3B48054FC57A}"/>
                  </a:ext>
                </a:extLst>
              </p:cNvPr>
              <p:cNvSpPr txBox="1"/>
              <p:nvPr/>
            </p:nvSpPr>
            <p:spPr>
              <a:xfrm>
                <a:off x="3651477" y="4343374"/>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r>
                        <m:rPr>
                          <m:sty m:val="p"/>
                        </m:rPr>
                        <a:rPr lang="en-US" altLang="zh-TW" sz="1000" i="0" dirty="0" smtClean="0">
                          <a:latin typeface="Cambria Math" panose="02040503050406030204" pitchFamily="18" charset="0"/>
                          <a:cs typeface="Times New Roman" panose="02020603050405020304" pitchFamily="18" charset="0"/>
                        </a:rPr>
                        <m:t>G</m:t>
                      </m:r>
                      <m:r>
                        <m:rPr>
                          <m:sty m:val="p"/>
                        </m:rPr>
                        <a:rPr lang="en-US" altLang="zh-TW" sz="1000" b="0" i="0" dirty="0" smtClean="0">
                          <a:latin typeface="Cambria Math" panose="02040503050406030204" pitchFamily="18" charset="0"/>
                          <a:cs typeface="Times New Roman" panose="02020603050405020304" pitchFamily="18" charset="0"/>
                        </a:rPr>
                        <m:t>HASH</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7" name="文字方塊 36">
                <a:extLst>
                  <a:ext uri="{FF2B5EF4-FFF2-40B4-BE49-F238E27FC236}">
                    <a16:creationId xmlns:a16="http://schemas.microsoft.com/office/drawing/2014/main" id="{FF7E91FB-3C6D-45D5-AA1A-3B48054FC57A}"/>
                  </a:ext>
                </a:extLst>
              </p:cNvPr>
              <p:cNvSpPr txBox="1">
                <a:spLocks noRot="1" noChangeAspect="1" noMove="1" noResize="1" noEditPoints="1" noAdjustHandles="1" noChangeArrowheads="1" noChangeShapeType="1" noTextEdit="1"/>
              </p:cNvSpPr>
              <p:nvPr/>
            </p:nvSpPr>
            <p:spPr>
              <a:xfrm>
                <a:off x="3651477" y="4343374"/>
                <a:ext cx="649790" cy="246901"/>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p:cxnSp>
        <p:nvCxnSpPr>
          <p:cNvPr id="38" name="直線單箭頭接點 37">
            <a:extLst>
              <a:ext uri="{FF2B5EF4-FFF2-40B4-BE49-F238E27FC236}">
                <a16:creationId xmlns:a16="http://schemas.microsoft.com/office/drawing/2014/main" id="{BE963311-AC25-4482-BDCB-47CBF7B6A8E4}"/>
              </a:ext>
            </a:extLst>
          </p:cNvPr>
          <p:cNvCxnSpPr>
            <a:cxnSpLocks/>
            <a:stCxn id="36" idx="1"/>
            <a:endCxn id="37" idx="0"/>
          </p:cNvCxnSpPr>
          <p:nvPr/>
        </p:nvCxnSpPr>
        <p:spPr>
          <a:xfrm flipH="1">
            <a:off x="3976372" y="3801884"/>
            <a:ext cx="1" cy="54149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4F53B4F6-FF56-4439-822F-48488CF5F4E9}"/>
                  </a:ext>
                </a:extLst>
              </p:cNvPr>
              <p:cNvSpPr txBox="1"/>
              <p:nvPr/>
            </p:nvSpPr>
            <p:spPr>
              <a:xfrm>
                <a:off x="4889896" y="4333823"/>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CIPH</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9" name="文字方塊 38">
                <a:extLst>
                  <a:ext uri="{FF2B5EF4-FFF2-40B4-BE49-F238E27FC236}">
                    <a16:creationId xmlns:a16="http://schemas.microsoft.com/office/drawing/2014/main" id="{4F53B4F6-FF56-4439-822F-48488CF5F4E9}"/>
                  </a:ext>
                </a:extLst>
              </p:cNvPr>
              <p:cNvSpPr txBox="1">
                <a:spLocks noRot="1" noChangeAspect="1" noMove="1" noResize="1" noEditPoints="1" noAdjustHandles="1" noChangeArrowheads="1" noChangeShapeType="1" noTextEdit="1"/>
              </p:cNvSpPr>
              <p:nvPr/>
            </p:nvSpPr>
            <p:spPr>
              <a:xfrm>
                <a:off x="4889896" y="4333823"/>
                <a:ext cx="649790" cy="246901"/>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p:cxnSp>
        <p:nvCxnSpPr>
          <p:cNvPr id="40" name="直線單箭頭接點 39">
            <a:extLst>
              <a:ext uri="{FF2B5EF4-FFF2-40B4-BE49-F238E27FC236}">
                <a16:creationId xmlns:a16="http://schemas.microsoft.com/office/drawing/2014/main" id="{00F89425-082B-46CC-9E0C-2B6CE6850074}"/>
              </a:ext>
            </a:extLst>
          </p:cNvPr>
          <p:cNvCxnSpPr>
            <a:stCxn id="37" idx="2"/>
          </p:cNvCxnSpPr>
          <p:nvPr/>
        </p:nvCxnSpPr>
        <p:spPr>
          <a:xfrm>
            <a:off x="3976372" y="4590275"/>
            <a:ext cx="0" cy="53885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41" name="群組 40">
            <a:extLst>
              <a:ext uri="{FF2B5EF4-FFF2-40B4-BE49-F238E27FC236}">
                <a16:creationId xmlns:a16="http://schemas.microsoft.com/office/drawing/2014/main" id="{19EEEE47-D2AD-4882-B1BD-1B7B7E3BA9F1}"/>
              </a:ext>
            </a:extLst>
          </p:cNvPr>
          <p:cNvGrpSpPr/>
          <p:nvPr/>
        </p:nvGrpSpPr>
        <p:grpSpPr>
          <a:xfrm>
            <a:off x="3886123" y="5129125"/>
            <a:ext cx="180497" cy="180497"/>
            <a:chOff x="2889590" y="8733813"/>
            <a:chExt cx="360000" cy="360000"/>
          </a:xfrm>
        </p:grpSpPr>
        <p:sp>
          <p:nvSpPr>
            <p:cNvPr id="57" name="橢圓 56">
              <a:extLst>
                <a:ext uri="{FF2B5EF4-FFF2-40B4-BE49-F238E27FC236}">
                  <a16:creationId xmlns:a16="http://schemas.microsoft.com/office/drawing/2014/main" id="{7E1F517F-28FB-4664-B9C5-CF506F558ABE}"/>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8" name="直線接點 57">
              <a:extLst>
                <a:ext uri="{FF2B5EF4-FFF2-40B4-BE49-F238E27FC236}">
                  <a16:creationId xmlns:a16="http://schemas.microsoft.com/office/drawing/2014/main" id="{13DB5DF8-70F1-41E0-A0E7-FCEE2F8B8794}"/>
                </a:ext>
              </a:extLst>
            </p:cNvPr>
            <p:cNvCxnSpPr>
              <a:stCxn id="57" idx="0"/>
              <a:endCxn id="57"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直線接點 58">
              <a:extLst>
                <a:ext uri="{FF2B5EF4-FFF2-40B4-BE49-F238E27FC236}">
                  <a16:creationId xmlns:a16="http://schemas.microsoft.com/office/drawing/2014/main" id="{4106666D-259B-432B-8113-2B4ACEEA0D10}"/>
                </a:ext>
              </a:extLst>
            </p:cNvPr>
            <p:cNvCxnSpPr>
              <a:stCxn id="57" idx="2"/>
              <a:endCxn id="57"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42" name="接點: 肘形 41">
            <a:extLst>
              <a:ext uri="{FF2B5EF4-FFF2-40B4-BE49-F238E27FC236}">
                <a16:creationId xmlns:a16="http://schemas.microsoft.com/office/drawing/2014/main" id="{0DE987EF-C89F-4034-88C9-052EAA92207A}"/>
              </a:ext>
            </a:extLst>
          </p:cNvPr>
          <p:cNvCxnSpPr>
            <a:stCxn id="21" idx="2"/>
            <a:endCxn id="57" idx="2"/>
          </p:cNvCxnSpPr>
          <p:nvPr/>
        </p:nvCxnSpPr>
        <p:spPr>
          <a:xfrm rot="16200000" flipH="1">
            <a:off x="1811121" y="3144371"/>
            <a:ext cx="1868146" cy="2281859"/>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423F256F-5B98-495F-997E-A518A4FD5765}"/>
                  </a:ext>
                </a:extLst>
              </p:cNvPr>
              <p:cNvSpPr txBox="1"/>
              <p:nvPr/>
            </p:nvSpPr>
            <p:spPr>
              <a:xfrm>
                <a:off x="4987479" y="3869600"/>
                <a:ext cx="454581"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p>
                        <m:sSupPr>
                          <m:ctrlPr>
                            <a:rPr lang="en-US" altLang="zh-TW" sz="1000" i="1" dirty="0" smtClean="0">
                              <a:latin typeface="Cambria Math" panose="02040503050406030204" pitchFamily="18" charset="0"/>
                              <a:cs typeface="Times New Roman" panose="02020603050405020304" pitchFamily="18" charset="0"/>
                            </a:rPr>
                          </m:ctrlPr>
                        </m:sSupPr>
                        <m:e>
                          <m:r>
                            <a:rPr lang="en-US" altLang="zh-TW" sz="1000" b="0" i="0" dirty="0" smtClean="0">
                              <a:latin typeface="Cambria Math" panose="02040503050406030204" pitchFamily="18" charset="0"/>
                              <a:cs typeface="Times New Roman" panose="02020603050405020304" pitchFamily="18" charset="0"/>
                            </a:rPr>
                            <m:t>0</m:t>
                          </m:r>
                        </m:e>
                        <m:sup>
                          <m:r>
                            <a:rPr lang="en-US" altLang="zh-TW" sz="1000" b="0" i="0" dirty="0" smtClean="0">
                              <a:latin typeface="Cambria Math" panose="02040503050406030204" pitchFamily="18" charset="0"/>
                              <a:cs typeface="Times New Roman" panose="02020603050405020304" pitchFamily="18" charset="0"/>
                            </a:rPr>
                            <m:t>128</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43" name="文字方塊 42">
                <a:extLst>
                  <a:ext uri="{FF2B5EF4-FFF2-40B4-BE49-F238E27FC236}">
                    <a16:creationId xmlns:a16="http://schemas.microsoft.com/office/drawing/2014/main" id="{423F256F-5B98-495F-997E-A518A4FD5765}"/>
                  </a:ext>
                </a:extLst>
              </p:cNvPr>
              <p:cNvSpPr txBox="1">
                <a:spLocks noRot="1" noChangeAspect="1" noMove="1" noResize="1" noEditPoints="1" noAdjustHandles="1" noChangeArrowheads="1" noChangeShapeType="1" noTextEdit="1"/>
              </p:cNvSpPr>
              <p:nvPr/>
            </p:nvSpPr>
            <p:spPr>
              <a:xfrm>
                <a:off x="4987479" y="3869600"/>
                <a:ext cx="454581" cy="246901"/>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cxnSp>
        <p:nvCxnSpPr>
          <p:cNvPr id="44" name="直線單箭頭接點 43">
            <a:extLst>
              <a:ext uri="{FF2B5EF4-FFF2-40B4-BE49-F238E27FC236}">
                <a16:creationId xmlns:a16="http://schemas.microsoft.com/office/drawing/2014/main" id="{F1F31E40-B892-413B-81FF-107A852897F8}"/>
              </a:ext>
            </a:extLst>
          </p:cNvPr>
          <p:cNvCxnSpPr>
            <a:cxnSpLocks/>
            <a:stCxn id="43" idx="2"/>
            <a:endCxn id="39" idx="0"/>
          </p:cNvCxnSpPr>
          <p:nvPr/>
        </p:nvCxnSpPr>
        <p:spPr>
          <a:xfrm>
            <a:off x="5214770" y="4116501"/>
            <a:ext cx="20" cy="21732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E6B8384D-164D-4295-BFE2-2979303739D7}"/>
              </a:ext>
            </a:extLst>
          </p:cNvPr>
          <p:cNvCxnSpPr>
            <a:cxnSpLocks/>
            <a:stCxn id="39" idx="2"/>
            <a:endCxn id="46" idx="0"/>
          </p:cNvCxnSpPr>
          <p:nvPr/>
        </p:nvCxnSpPr>
        <p:spPr>
          <a:xfrm>
            <a:off x="5214790" y="4580724"/>
            <a:ext cx="82" cy="21660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EE659D15-B47F-4EAF-B148-5F783C7F2544}"/>
              </a:ext>
            </a:extLst>
          </p:cNvPr>
          <p:cNvSpPr txBox="1"/>
          <p:nvPr/>
        </p:nvSpPr>
        <p:spPr>
          <a:xfrm>
            <a:off x="5075669" y="4797328"/>
            <a:ext cx="278407" cy="246901"/>
          </a:xfrm>
          <a:prstGeom prst="rect">
            <a:avLst/>
          </a:prstGeom>
          <a:noFill/>
          <a:ln w="12700">
            <a:solidFill>
              <a:srgbClr val="000000"/>
            </a:solidFill>
          </a:ln>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H</a:t>
            </a:r>
            <a:endParaRPr lang="zh-TW" altLang="en-US" sz="1000" dirty="0">
              <a:latin typeface="Times New Roman" panose="02020603050405020304" pitchFamily="18" charset="0"/>
              <a:cs typeface="Times New Roman" panose="02020603050405020304" pitchFamily="18" charset="0"/>
            </a:endParaRPr>
          </a:p>
        </p:txBody>
      </p:sp>
      <p:grpSp>
        <p:nvGrpSpPr>
          <p:cNvPr id="47" name="群組 46">
            <a:extLst>
              <a:ext uri="{FF2B5EF4-FFF2-40B4-BE49-F238E27FC236}">
                <a16:creationId xmlns:a16="http://schemas.microsoft.com/office/drawing/2014/main" id="{77AAE2EE-6EC7-41ED-87BA-DA4526FC85B7}"/>
              </a:ext>
            </a:extLst>
          </p:cNvPr>
          <p:cNvGrpSpPr/>
          <p:nvPr/>
        </p:nvGrpSpPr>
        <p:grpSpPr>
          <a:xfrm>
            <a:off x="3597523" y="2765339"/>
            <a:ext cx="180497" cy="180497"/>
            <a:chOff x="2889590" y="8733813"/>
            <a:chExt cx="360000" cy="360000"/>
          </a:xfrm>
        </p:grpSpPr>
        <p:sp>
          <p:nvSpPr>
            <p:cNvPr id="54" name="橢圓 53">
              <a:extLst>
                <a:ext uri="{FF2B5EF4-FFF2-40B4-BE49-F238E27FC236}">
                  <a16:creationId xmlns:a16="http://schemas.microsoft.com/office/drawing/2014/main" id="{716A757F-527B-4403-91F5-66DAC834EB63}"/>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5" name="直線接點 54">
              <a:extLst>
                <a:ext uri="{FF2B5EF4-FFF2-40B4-BE49-F238E27FC236}">
                  <a16:creationId xmlns:a16="http://schemas.microsoft.com/office/drawing/2014/main" id="{6A511305-9AD5-4501-A51E-F6AF473A12BB}"/>
                </a:ext>
              </a:extLst>
            </p:cNvPr>
            <p:cNvCxnSpPr>
              <a:stCxn id="54" idx="0"/>
              <a:endCxn id="54"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7FFF4D63-1669-4209-BEBA-B17C7E445E28}"/>
                </a:ext>
              </a:extLst>
            </p:cNvPr>
            <p:cNvCxnSpPr>
              <a:stCxn id="54" idx="2"/>
              <a:endCxn id="54"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48" name="直線單箭頭接點 47">
            <a:extLst>
              <a:ext uri="{FF2B5EF4-FFF2-40B4-BE49-F238E27FC236}">
                <a16:creationId xmlns:a16="http://schemas.microsoft.com/office/drawing/2014/main" id="{DD437B9E-2ECA-49C1-B9AE-1F3090B5B8C2}"/>
              </a:ext>
            </a:extLst>
          </p:cNvPr>
          <p:cNvCxnSpPr>
            <a:stCxn id="28" idx="2"/>
            <a:endCxn id="54" idx="0"/>
          </p:cNvCxnSpPr>
          <p:nvPr/>
        </p:nvCxnSpPr>
        <p:spPr>
          <a:xfrm>
            <a:off x="3687577" y="2422781"/>
            <a:ext cx="195" cy="34255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BCBB9EF3-B568-4436-9B69-93DD38517F32}"/>
              </a:ext>
            </a:extLst>
          </p:cNvPr>
          <p:cNvCxnSpPr>
            <a:stCxn id="54" idx="4"/>
            <a:endCxn id="31" idx="0"/>
          </p:cNvCxnSpPr>
          <p:nvPr/>
        </p:nvCxnSpPr>
        <p:spPr>
          <a:xfrm flipH="1">
            <a:off x="3687577" y="2945836"/>
            <a:ext cx="195" cy="43787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4BD860E2-282E-4D13-9E22-2FDD8B15F7D3}"/>
              </a:ext>
            </a:extLst>
          </p:cNvPr>
          <p:cNvCxnSpPr>
            <a:stCxn id="30" idx="1"/>
            <a:endCxn id="54" idx="6"/>
          </p:cNvCxnSpPr>
          <p:nvPr/>
        </p:nvCxnSpPr>
        <p:spPr>
          <a:xfrm flipH="1" flipV="1">
            <a:off x="3778020" y="2855588"/>
            <a:ext cx="354182" cy="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接點: 肘形 50">
            <a:extLst>
              <a:ext uri="{FF2B5EF4-FFF2-40B4-BE49-F238E27FC236}">
                <a16:creationId xmlns:a16="http://schemas.microsoft.com/office/drawing/2014/main" id="{EA4E52E7-575C-49FE-AC4F-A9FDCBC6A86A}"/>
              </a:ext>
            </a:extLst>
          </p:cNvPr>
          <p:cNvCxnSpPr>
            <a:stCxn id="46" idx="2"/>
            <a:endCxn id="37" idx="3"/>
          </p:cNvCxnSpPr>
          <p:nvPr/>
        </p:nvCxnSpPr>
        <p:spPr>
          <a:xfrm rot="5400000" flipH="1">
            <a:off x="4469367" y="4298724"/>
            <a:ext cx="577404" cy="913606"/>
          </a:xfrm>
          <a:prstGeom prst="bentConnector4">
            <a:avLst>
              <a:gd name="adj1" fmla="val -39700"/>
              <a:gd name="adj2" fmla="val 6347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11F4E4A8-2D37-44CB-9BF9-D677B917370F}"/>
              </a:ext>
            </a:extLst>
          </p:cNvPr>
          <p:cNvCxnSpPr>
            <a:cxnSpLocks/>
            <a:stCxn id="57" idx="4"/>
            <a:endCxn id="53" idx="0"/>
          </p:cNvCxnSpPr>
          <p:nvPr/>
        </p:nvCxnSpPr>
        <p:spPr>
          <a:xfrm flipH="1">
            <a:off x="3976224" y="5309622"/>
            <a:ext cx="147" cy="21659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3" name="文字方塊 52">
            <a:extLst>
              <a:ext uri="{FF2B5EF4-FFF2-40B4-BE49-F238E27FC236}">
                <a16:creationId xmlns:a16="http://schemas.microsoft.com/office/drawing/2014/main" id="{9C70B2E1-AFDC-4921-A30B-CF767F4A8671}"/>
              </a:ext>
            </a:extLst>
          </p:cNvPr>
          <p:cNvSpPr txBox="1"/>
          <p:nvPr/>
        </p:nvSpPr>
        <p:spPr>
          <a:xfrm>
            <a:off x="3783171" y="5526218"/>
            <a:ext cx="386105" cy="246901"/>
          </a:xfrm>
          <a:prstGeom prst="rect">
            <a:avLst/>
          </a:prstGeom>
          <a:noFill/>
          <a:ln w="12700">
            <a:solidFill>
              <a:srgbClr val="000000"/>
            </a:solidFill>
          </a:ln>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Tag</a:t>
            </a:r>
            <a:endParaRPr lang="zh-TW" altLang="en-US" sz="1000" dirty="0">
              <a:latin typeface="Times New Roman" panose="02020603050405020304" pitchFamily="18" charset="0"/>
              <a:cs typeface="Times New Roman" panose="02020603050405020304" pitchFamily="18" charset="0"/>
            </a:endParaRPr>
          </a:p>
        </p:txBody>
      </p:sp>
      <p:sp>
        <p:nvSpPr>
          <p:cNvPr id="60" name="文字方塊 59">
            <a:extLst>
              <a:ext uri="{FF2B5EF4-FFF2-40B4-BE49-F238E27FC236}">
                <a16:creationId xmlns:a16="http://schemas.microsoft.com/office/drawing/2014/main" id="{0184AD84-2F0A-436B-90D6-3FB12FDCD6AB}"/>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61" name="文字方塊 60">
            <a:extLst>
              <a:ext uri="{FF2B5EF4-FFF2-40B4-BE49-F238E27FC236}">
                <a16:creationId xmlns:a16="http://schemas.microsoft.com/office/drawing/2014/main" id="{342B3F97-9296-4CDC-977E-09B774FDF542}"/>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C6915469-FC88-4AA6-A271-D54EB0CE019B}"/>
                  </a:ext>
                </a:extLst>
              </p:cNvPr>
              <p:cNvSpPr txBox="1"/>
              <p:nvPr/>
            </p:nvSpPr>
            <p:spPr>
              <a:xfrm>
                <a:off x="6724903" y="2175881"/>
                <a:ext cx="341869"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i="0" dirty="0" smtClean="0">
                              <a:latin typeface="Cambria Math" panose="02040503050406030204" pitchFamily="18" charset="0"/>
                              <a:cs typeface="Times New Roman" panose="02020603050405020304" pitchFamily="18" charset="0"/>
                            </a:rPr>
                            <m:t>Y</m:t>
                          </m:r>
                        </m:e>
                        <m:sub>
                          <m:r>
                            <a:rPr lang="en-US" altLang="zh-TW" sz="1000" b="0" i="0" dirty="0" smtClean="0">
                              <a:latin typeface="Cambria Math" panose="02040503050406030204" pitchFamily="18" charset="0"/>
                              <a:cs typeface="Times New Roman" panose="02020603050405020304" pitchFamily="18" charset="0"/>
                            </a:rPr>
                            <m:t>0</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62" name="文字方塊 61">
                <a:extLst>
                  <a:ext uri="{FF2B5EF4-FFF2-40B4-BE49-F238E27FC236}">
                    <a16:creationId xmlns:a16="http://schemas.microsoft.com/office/drawing/2014/main" id="{C6915469-FC88-4AA6-A271-D54EB0CE019B}"/>
                  </a:ext>
                </a:extLst>
              </p:cNvPr>
              <p:cNvSpPr txBox="1">
                <a:spLocks noRot="1" noChangeAspect="1" noMove="1" noResize="1" noEditPoints="1" noAdjustHandles="1" noChangeArrowheads="1" noChangeShapeType="1" noTextEdit="1"/>
              </p:cNvSpPr>
              <p:nvPr/>
            </p:nvSpPr>
            <p:spPr>
              <a:xfrm>
                <a:off x="6724903" y="2175881"/>
                <a:ext cx="341869" cy="246901"/>
              </a:xfrm>
              <a:prstGeom prst="rect">
                <a:avLst/>
              </a:prstGeom>
              <a:blipFill>
                <a:blip r:embed="rId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D73268B4-73A2-43D8-A29A-C22FE9F48343}"/>
                  </a:ext>
                </a:extLst>
              </p:cNvPr>
              <p:cNvSpPr txBox="1"/>
              <p:nvPr/>
            </p:nvSpPr>
            <p:spPr>
              <a:xfrm>
                <a:off x="6571967" y="2639377"/>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CIPH</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63" name="文字方塊 62">
                <a:extLst>
                  <a:ext uri="{FF2B5EF4-FFF2-40B4-BE49-F238E27FC236}">
                    <a16:creationId xmlns:a16="http://schemas.microsoft.com/office/drawing/2014/main" id="{D73268B4-73A2-43D8-A29A-C22FE9F48343}"/>
                  </a:ext>
                </a:extLst>
              </p:cNvPr>
              <p:cNvSpPr txBox="1">
                <a:spLocks noRot="1" noChangeAspect="1" noMove="1" noResize="1" noEditPoints="1" noAdjustHandles="1" noChangeArrowheads="1" noChangeShapeType="1" noTextEdit="1"/>
              </p:cNvSpPr>
              <p:nvPr/>
            </p:nvSpPr>
            <p:spPr>
              <a:xfrm>
                <a:off x="6571967" y="2639377"/>
                <a:ext cx="649790" cy="246901"/>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cxnSp>
        <p:nvCxnSpPr>
          <p:cNvPr id="64" name="直線單箭頭接點 63">
            <a:extLst>
              <a:ext uri="{FF2B5EF4-FFF2-40B4-BE49-F238E27FC236}">
                <a16:creationId xmlns:a16="http://schemas.microsoft.com/office/drawing/2014/main" id="{9D4812DA-E909-4CEB-B420-996D7D9FE07C}"/>
              </a:ext>
            </a:extLst>
          </p:cNvPr>
          <p:cNvCxnSpPr>
            <a:cxnSpLocks/>
            <a:stCxn id="62" idx="2"/>
            <a:endCxn id="63" idx="0"/>
          </p:cNvCxnSpPr>
          <p:nvPr/>
        </p:nvCxnSpPr>
        <p:spPr>
          <a:xfrm>
            <a:off x="6895838" y="2422782"/>
            <a:ext cx="1024" cy="21659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88E15A87-410D-4237-98CC-939089D82CF3}"/>
              </a:ext>
            </a:extLst>
          </p:cNvPr>
          <p:cNvCxnSpPr>
            <a:cxnSpLocks/>
            <a:stCxn id="63" idx="2"/>
            <a:endCxn id="66" idx="0"/>
          </p:cNvCxnSpPr>
          <p:nvPr/>
        </p:nvCxnSpPr>
        <p:spPr>
          <a:xfrm flipH="1">
            <a:off x="6896668" y="2886278"/>
            <a:ext cx="194" cy="21804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3F734886-C7BF-4DA3-8B1D-F8E2AB75AC31}"/>
                  </a:ext>
                </a:extLst>
              </p:cNvPr>
              <p:cNvSpPr txBox="1"/>
              <p:nvPr/>
            </p:nvSpPr>
            <p:spPr>
              <a:xfrm>
                <a:off x="6729078" y="3104327"/>
                <a:ext cx="335181"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nor/>
                            </m:rPr>
                            <a:rPr lang="en-US" altLang="zh-TW" sz="1000" dirty="0">
                              <a:latin typeface="Times New Roman" panose="02020603050405020304" pitchFamily="18" charset="0"/>
                              <a:cs typeface="Times New Roman" panose="02020603050405020304" pitchFamily="18" charset="0"/>
                            </a:rPr>
                            <m:t>J</m:t>
                          </m:r>
                        </m:e>
                        <m:sub>
                          <m:r>
                            <a:rPr lang="en-US" altLang="zh-TW" sz="1000" b="0" i="0" dirty="0" smtClean="0">
                              <a:latin typeface="Cambria Math" panose="02040503050406030204" pitchFamily="18" charset="0"/>
                              <a:cs typeface="Times New Roman" panose="02020603050405020304" pitchFamily="18" charset="0"/>
                            </a:rPr>
                            <m:t>0</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66" name="文字方塊 65">
                <a:extLst>
                  <a:ext uri="{FF2B5EF4-FFF2-40B4-BE49-F238E27FC236}">
                    <a16:creationId xmlns:a16="http://schemas.microsoft.com/office/drawing/2014/main" id="{3F734886-C7BF-4DA3-8B1D-F8E2AB75AC31}"/>
                  </a:ext>
                </a:extLst>
              </p:cNvPr>
              <p:cNvSpPr txBox="1">
                <a:spLocks noRot="1" noChangeAspect="1" noMove="1" noResize="1" noEditPoints="1" noAdjustHandles="1" noChangeArrowheads="1" noChangeShapeType="1" noTextEdit="1"/>
              </p:cNvSpPr>
              <p:nvPr/>
            </p:nvSpPr>
            <p:spPr>
              <a:xfrm>
                <a:off x="6729078" y="3104327"/>
                <a:ext cx="335181" cy="246901"/>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p:sp>
        <p:nvSpPr>
          <p:cNvPr id="67" name="文字方塊 66">
            <a:extLst>
              <a:ext uri="{FF2B5EF4-FFF2-40B4-BE49-F238E27FC236}">
                <a16:creationId xmlns:a16="http://schemas.microsoft.com/office/drawing/2014/main" id="{19F720BA-E827-4527-B4C4-7C592FFACB95}"/>
              </a:ext>
            </a:extLst>
          </p:cNvPr>
          <p:cNvSpPr txBox="1"/>
          <p:nvPr/>
        </p:nvSpPr>
        <p:spPr>
          <a:xfrm>
            <a:off x="6734725" y="1711657"/>
            <a:ext cx="321808"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IV</a:t>
            </a:r>
            <a:endParaRPr lang="zh-TW" altLang="en-US" sz="1000" dirty="0">
              <a:latin typeface="Times New Roman" panose="02020603050405020304" pitchFamily="18" charset="0"/>
              <a:cs typeface="Times New Roman" panose="02020603050405020304" pitchFamily="18" charset="0"/>
            </a:endParaRPr>
          </a:p>
        </p:txBody>
      </p:sp>
      <p:cxnSp>
        <p:nvCxnSpPr>
          <p:cNvPr id="68" name="直線單箭頭接點 67">
            <a:extLst>
              <a:ext uri="{FF2B5EF4-FFF2-40B4-BE49-F238E27FC236}">
                <a16:creationId xmlns:a16="http://schemas.microsoft.com/office/drawing/2014/main" id="{4B535209-1D72-4E02-8561-9CCE785F474C}"/>
              </a:ext>
            </a:extLst>
          </p:cNvPr>
          <p:cNvCxnSpPr>
            <a:cxnSpLocks/>
            <a:endCxn id="62" idx="0"/>
          </p:cNvCxnSpPr>
          <p:nvPr/>
        </p:nvCxnSpPr>
        <p:spPr>
          <a:xfrm>
            <a:off x="6895629" y="1958558"/>
            <a:ext cx="209" cy="21732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516AD434-B919-47BB-A1C6-84D632FBD2D9}"/>
                  </a:ext>
                </a:extLst>
              </p:cNvPr>
              <p:cNvSpPr txBox="1"/>
              <p:nvPr/>
            </p:nvSpPr>
            <p:spPr>
              <a:xfrm>
                <a:off x="7608263" y="2175880"/>
                <a:ext cx="505392" cy="246901"/>
              </a:xfrm>
              <a:prstGeom prst="rect">
                <a:avLst/>
              </a:prstGeom>
              <a:solidFill>
                <a:schemeClr val="tx2">
                  <a:lumMod val="20000"/>
                  <a:lumOff val="80000"/>
                </a:schemeClr>
              </a:solidFill>
              <a:ln w="12700">
                <a:solidFill>
                  <a:srgbClr val="000000"/>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n-US" altLang="zh-TW" sz="1000" i="0" dirty="0" smtClean="0">
                          <a:latin typeface="Cambria Math" panose="02040503050406030204" pitchFamily="18" charset="0"/>
                          <a:cs typeface="Times New Roman" panose="02020603050405020304" pitchFamily="18" charset="0"/>
                        </a:rPr>
                        <m:t>incr</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69" name="文字方塊 68">
                <a:extLst>
                  <a:ext uri="{FF2B5EF4-FFF2-40B4-BE49-F238E27FC236}">
                    <a16:creationId xmlns:a16="http://schemas.microsoft.com/office/drawing/2014/main" id="{516AD434-B919-47BB-A1C6-84D632FBD2D9}"/>
                  </a:ext>
                </a:extLst>
              </p:cNvPr>
              <p:cNvSpPr txBox="1">
                <a:spLocks noRot="1" noChangeAspect="1" noMove="1" noResize="1" noEditPoints="1" noAdjustHandles="1" noChangeArrowheads="1" noChangeShapeType="1" noTextEdit="1"/>
              </p:cNvSpPr>
              <p:nvPr/>
            </p:nvSpPr>
            <p:spPr>
              <a:xfrm>
                <a:off x="7608263" y="2175880"/>
                <a:ext cx="505392" cy="246901"/>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70" name="直線單箭頭接點 69">
            <a:extLst>
              <a:ext uri="{FF2B5EF4-FFF2-40B4-BE49-F238E27FC236}">
                <a16:creationId xmlns:a16="http://schemas.microsoft.com/office/drawing/2014/main" id="{7A8E9FD4-7560-47BC-9043-F9C6398FD03C}"/>
              </a:ext>
            </a:extLst>
          </p:cNvPr>
          <p:cNvCxnSpPr>
            <a:cxnSpLocks/>
            <a:stCxn id="62" idx="3"/>
            <a:endCxn id="69" idx="1"/>
          </p:cNvCxnSpPr>
          <p:nvPr/>
        </p:nvCxnSpPr>
        <p:spPr>
          <a:xfrm flipV="1">
            <a:off x="7066772" y="2299331"/>
            <a:ext cx="541491" cy="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D781AF6D-FB90-4DBE-A44F-760510A3BAC9}"/>
                  </a:ext>
                </a:extLst>
              </p:cNvPr>
              <p:cNvSpPr txBox="1"/>
              <p:nvPr/>
            </p:nvSpPr>
            <p:spPr>
              <a:xfrm>
                <a:off x="8655086" y="2175880"/>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GCTR</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71" name="文字方塊 70">
                <a:extLst>
                  <a:ext uri="{FF2B5EF4-FFF2-40B4-BE49-F238E27FC236}">
                    <a16:creationId xmlns:a16="http://schemas.microsoft.com/office/drawing/2014/main" id="{D781AF6D-FB90-4DBE-A44F-760510A3BAC9}"/>
                  </a:ext>
                </a:extLst>
              </p:cNvPr>
              <p:cNvSpPr txBox="1">
                <a:spLocks noRot="1" noChangeAspect="1" noMove="1" noResize="1" noEditPoints="1" noAdjustHandles="1" noChangeArrowheads="1" noChangeShapeType="1" noTextEdit="1"/>
              </p:cNvSpPr>
              <p:nvPr/>
            </p:nvSpPr>
            <p:spPr>
              <a:xfrm>
                <a:off x="8655086" y="2175880"/>
                <a:ext cx="649790" cy="246901"/>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p:cxnSp>
        <p:nvCxnSpPr>
          <p:cNvPr id="72" name="直線單箭頭接點 71">
            <a:extLst>
              <a:ext uri="{FF2B5EF4-FFF2-40B4-BE49-F238E27FC236}">
                <a16:creationId xmlns:a16="http://schemas.microsoft.com/office/drawing/2014/main" id="{21254283-3CA9-4EC8-A460-9ED1CCD9D1CB}"/>
              </a:ext>
            </a:extLst>
          </p:cNvPr>
          <p:cNvCxnSpPr>
            <a:stCxn id="69" idx="3"/>
            <a:endCxn id="71" idx="1"/>
          </p:cNvCxnSpPr>
          <p:nvPr/>
        </p:nvCxnSpPr>
        <p:spPr>
          <a:xfrm>
            <a:off x="8113655" y="2299331"/>
            <a:ext cx="541431"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3" name="文字方塊 72">
            <a:extLst>
              <a:ext uri="{FF2B5EF4-FFF2-40B4-BE49-F238E27FC236}">
                <a16:creationId xmlns:a16="http://schemas.microsoft.com/office/drawing/2014/main" id="{02386131-21FD-4907-BFCE-CCB2B1C2608A}"/>
              </a:ext>
            </a:extLst>
          </p:cNvPr>
          <p:cNvSpPr txBox="1"/>
          <p:nvPr/>
        </p:nvSpPr>
        <p:spPr>
          <a:xfrm>
            <a:off x="9424607" y="2732138"/>
            <a:ext cx="721989"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Plaintext</a:t>
            </a:r>
            <a:endParaRPr lang="zh-TW" altLang="en-US" sz="1000" dirty="0">
              <a:latin typeface="Times New Roman" panose="02020603050405020304" pitchFamily="18" charset="0"/>
              <a:cs typeface="Times New Roman" panose="02020603050405020304" pitchFamily="18" charset="0"/>
            </a:endParaRPr>
          </a:p>
        </p:txBody>
      </p:sp>
      <p:sp>
        <p:nvSpPr>
          <p:cNvPr id="74" name="文字方塊 73">
            <a:extLst>
              <a:ext uri="{FF2B5EF4-FFF2-40B4-BE49-F238E27FC236}">
                <a16:creationId xmlns:a16="http://schemas.microsoft.com/office/drawing/2014/main" id="{6CBC55F2-6543-4CC1-A71C-EBC6E61DC67B}"/>
              </a:ext>
            </a:extLst>
          </p:cNvPr>
          <p:cNvSpPr txBox="1"/>
          <p:nvPr/>
        </p:nvSpPr>
        <p:spPr>
          <a:xfrm>
            <a:off x="8618987" y="3383707"/>
            <a:ext cx="721989"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Ciphertext</a:t>
            </a:r>
            <a:endParaRPr lang="zh-TW" altLang="en-US" sz="1000" dirty="0">
              <a:latin typeface="Times New Roman" panose="02020603050405020304" pitchFamily="18" charset="0"/>
              <a:cs typeface="Times New Roman" panose="02020603050405020304" pitchFamily="18" charset="0"/>
            </a:endParaRPr>
          </a:p>
        </p:txBody>
      </p:sp>
      <p:sp>
        <p:nvSpPr>
          <p:cNvPr id="75" name="文字方塊 74">
            <a:extLst>
              <a:ext uri="{FF2B5EF4-FFF2-40B4-BE49-F238E27FC236}">
                <a16:creationId xmlns:a16="http://schemas.microsoft.com/office/drawing/2014/main" id="{D1B582A4-300F-4022-B916-BB0F4E53E61B}"/>
              </a:ext>
            </a:extLst>
          </p:cNvPr>
          <p:cNvSpPr txBox="1"/>
          <p:nvPr/>
        </p:nvSpPr>
        <p:spPr>
          <a:xfrm>
            <a:off x="7465587" y="3383707"/>
            <a:ext cx="721989" cy="246901"/>
          </a:xfrm>
          <a:prstGeom prst="rect">
            <a:avLst/>
          </a:prstGeom>
          <a:noFill/>
          <a:ln w="12700">
            <a:solidFill>
              <a:srgbClr val="000000"/>
            </a:solidFill>
          </a:ln>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AAD</a:t>
            </a:r>
            <a:endParaRPr lang="zh-TW"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B8BA050C-7559-4B50-A76C-61EFE59975B4}"/>
                  </a:ext>
                </a:extLst>
              </p:cNvPr>
              <p:cNvSpPr txBox="1"/>
              <p:nvPr/>
            </p:nvSpPr>
            <p:spPr>
              <a:xfrm>
                <a:off x="8258023" y="3383707"/>
                <a:ext cx="288795" cy="246901"/>
              </a:xfrm>
              <a:prstGeom prst="rect">
                <a:avLst/>
              </a:prstGeom>
              <a:noFill/>
              <a:ln w="12700">
                <a:solidFill>
                  <a:srgbClr val="000000"/>
                </a:solidFill>
              </a:ln>
            </p:spPr>
            <p:txBody>
              <a:bodyPr wrap="square" rtlCol="0">
                <a:spAutoFit/>
              </a:bodyPr>
              <a:lstStyle/>
              <a:p>
                <a:pPr algn="ctr"/>
                <a14:m>
                  <m:oMathPara xmlns:m="http://schemas.openxmlformats.org/officeDocument/2006/math">
                    <m:oMathParaPr>
                      <m:jc m:val="right"/>
                    </m:oMathParaPr>
                    <m:oMath xmlns:m="http://schemas.openxmlformats.org/officeDocument/2006/math">
                      <m:sSup>
                        <m:sSupPr>
                          <m:ctrlPr>
                            <a:rPr lang="en-US" altLang="zh-TW" sz="1000" i="1" dirty="0" smtClean="0">
                              <a:latin typeface="Cambria Math" panose="02040503050406030204" pitchFamily="18" charset="0"/>
                              <a:cs typeface="Times New Roman" panose="02020603050405020304" pitchFamily="18" charset="0"/>
                            </a:rPr>
                          </m:ctrlPr>
                        </m:sSupPr>
                        <m:e>
                          <m:r>
                            <a:rPr lang="en-US" altLang="zh-TW" sz="1000" b="0" i="0" dirty="0" smtClean="0">
                              <a:latin typeface="Cambria Math" panose="02040503050406030204" pitchFamily="18" charset="0"/>
                              <a:cs typeface="Times New Roman" panose="02020603050405020304" pitchFamily="18" charset="0"/>
                            </a:rPr>
                            <m:t>0</m:t>
                          </m:r>
                        </m:e>
                        <m:sup>
                          <m:r>
                            <a:rPr lang="en-US" altLang="zh-TW" sz="1000" b="0" i="1" dirty="0" smtClean="0">
                              <a:latin typeface="Cambria Math" panose="02040503050406030204" pitchFamily="18" charset="0"/>
                              <a:cs typeface="Times New Roman" panose="02020603050405020304" pitchFamily="18" charset="0"/>
                            </a:rPr>
                            <m:t>𝑣</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76" name="文字方塊 75">
                <a:extLst>
                  <a:ext uri="{FF2B5EF4-FFF2-40B4-BE49-F238E27FC236}">
                    <a16:creationId xmlns:a16="http://schemas.microsoft.com/office/drawing/2014/main" id="{B8BA050C-7559-4B50-A76C-61EFE59975B4}"/>
                  </a:ext>
                </a:extLst>
              </p:cNvPr>
              <p:cNvSpPr txBox="1">
                <a:spLocks noRot="1" noChangeAspect="1" noMove="1" noResize="1" noEditPoints="1" noAdjustHandles="1" noChangeArrowheads="1" noChangeShapeType="1" noTextEdit="1"/>
              </p:cNvSpPr>
              <p:nvPr/>
            </p:nvSpPr>
            <p:spPr>
              <a:xfrm>
                <a:off x="8258023" y="3383707"/>
                <a:ext cx="288795" cy="246901"/>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BC96EBA5-932B-4650-BD53-E0DCC357FA1B}"/>
                  </a:ext>
                </a:extLst>
              </p:cNvPr>
              <p:cNvSpPr txBox="1"/>
              <p:nvPr/>
            </p:nvSpPr>
            <p:spPr>
              <a:xfrm>
                <a:off x="9413174" y="3383707"/>
                <a:ext cx="288795" cy="246901"/>
              </a:xfrm>
              <a:prstGeom prst="rect">
                <a:avLst/>
              </a:prstGeom>
              <a:noFill/>
              <a:ln w="12700">
                <a:solidFill>
                  <a:srgbClr val="000000"/>
                </a:solidFill>
              </a:ln>
            </p:spPr>
            <p:txBody>
              <a:bodyPr wrap="square" rtlCol="0">
                <a:spAutoFit/>
              </a:bodyPr>
              <a:lstStyle/>
              <a:p>
                <a:pPr algn="ctr"/>
                <a14:m>
                  <m:oMathPara xmlns:m="http://schemas.openxmlformats.org/officeDocument/2006/math">
                    <m:oMathParaPr>
                      <m:jc m:val="right"/>
                    </m:oMathParaPr>
                    <m:oMath xmlns:m="http://schemas.openxmlformats.org/officeDocument/2006/math">
                      <m:sSup>
                        <m:sSupPr>
                          <m:ctrlPr>
                            <a:rPr lang="en-US" altLang="zh-TW" sz="1000" i="1" dirty="0" smtClean="0">
                              <a:latin typeface="Cambria Math" panose="02040503050406030204" pitchFamily="18" charset="0"/>
                              <a:cs typeface="Times New Roman" panose="02020603050405020304" pitchFamily="18" charset="0"/>
                            </a:rPr>
                          </m:ctrlPr>
                        </m:sSupPr>
                        <m:e>
                          <m:r>
                            <a:rPr lang="en-US" altLang="zh-TW" sz="1000" b="0" i="0" dirty="0" smtClean="0">
                              <a:latin typeface="Cambria Math" panose="02040503050406030204" pitchFamily="18" charset="0"/>
                              <a:cs typeface="Times New Roman" panose="02020603050405020304" pitchFamily="18" charset="0"/>
                            </a:rPr>
                            <m:t>0</m:t>
                          </m:r>
                        </m:e>
                        <m:sup>
                          <m:r>
                            <a:rPr lang="en-US" altLang="zh-TW" sz="1000" b="0" i="1" dirty="0" smtClean="0">
                              <a:latin typeface="Cambria Math" panose="02040503050406030204" pitchFamily="18" charset="0"/>
                              <a:cs typeface="Times New Roman" panose="02020603050405020304" pitchFamily="18" charset="0"/>
                            </a:rPr>
                            <m:t>𝑢</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77" name="文字方塊 76">
                <a:extLst>
                  <a:ext uri="{FF2B5EF4-FFF2-40B4-BE49-F238E27FC236}">
                    <a16:creationId xmlns:a16="http://schemas.microsoft.com/office/drawing/2014/main" id="{BC96EBA5-932B-4650-BD53-E0DCC357FA1B}"/>
                  </a:ext>
                </a:extLst>
              </p:cNvPr>
              <p:cNvSpPr txBox="1">
                <a:spLocks noRot="1" noChangeAspect="1" noMove="1" noResize="1" noEditPoints="1" noAdjustHandles="1" noChangeArrowheads="1" noChangeShapeType="1" noTextEdit="1"/>
              </p:cNvSpPr>
              <p:nvPr/>
            </p:nvSpPr>
            <p:spPr>
              <a:xfrm>
                <a:off x="9413174" y="3383707"/>
                <a:ext cx="288795" cy="246901"/>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45399F68-D30A-4FF3-9AE3-51C319F6D3C0}"/>
                  </a:ext>
                </a:extLst>
              </p:cNvPr>
              <p:cNvSpPr txBox="1"/>
              <p:nvPr/>
            </p:nvSpPr>
            <p:spPr>
              <a:xfrm>
                <a:off x="9772388" y="3383707"/>
                <a:ext cx="1299579" cy="246901"/>
              </a:xfrm>
              <a:prstGeom prst="rect">
                <a:avLst/>
              </a:prstGeom>
              <a:noFill/>
              <a:ln w="12700">
                <a:solidFill>
                  <a:srgbClr val="000000"/>
                </a:solidFill>
              </a:ln>
            </p:spPr>
            <p:txBody>
              <a:bodyPr wrap="square" rtlCol="0">
                <a:spAutoFit/>
              </a:bodyPr>
              <a:lstStyle/>
              <a:p>
                <a:pPr algn="just"/>
                <a14:m>
                  <m:oMathPara xmlns:m="http://schemas.openxmlformats.org/officeDocument/2006/math">
                    <m:oMathParaPr>
                      <m:jc m:val="center"/>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len</m:t>
                          </m:r>
                          <m:d>
                            <m:dPr>
                              <m:ctrlPr>
                                <a:rPr lang="en-US" altLang="zh-TW" sz="1000" b="0" i="1" dirty="0" smtClean="0">
                                  <a:latin typeface="Cambria Math" panose="02040503050406030204" pitchFamily="18" charset="0"/>
                                  <a:cs typeface="Times New Roman" panose="02020603050405020304" pitchFamily="18" charset="0"/>
                                </a:rPr>
                              </m:ctrlPr>
                            </m:dPr>
                            <m:e>
                              <m:r>
                                <m:rPr>
                                  <m:sty m:val="p"/>
                                </m:rPr>
                                <a:rPr lang="en-US" altLang="zh-TW" sz="1000" b="0" i="0" dirty="0" smtClean="0">
                                  <a:latin typeface="Cambria Math" panose="02040503050406030204" pitchFamily="18" charset="0"/>
                                  <a:cs typeface="Times New Roman" panose="02020603050405020304" pitchFamily="18" charset="0"/>
                                </a:rPr>
                                <m:t>A</m:t>
                              </m:r>
                            </m:e>
                          </m:d>
                        </m:e>
                        <m:sub>
                          <m:r>
                            <a:rPr lang="en-US" altLang="zh-TW" sz="1000" b="0" i="0" dirty="0" smtClean="0">
                              <a:latin typeface="Cambria Math" panose="02040503050406030204" pitchFamily="18" charset="0"/>
                              <a:cs typeface="Times New Roman" panose="02020603050405020304" pitchFamily="18" charset="0"/>
                            </a:rPr>
                            <m:t>64</m:t>
                          </m:r>
                        </m:sub>
                      </m:sSub>
                      <m:r>
                        <a:rPr lang="en-US" altLang="zh-TW" sz="1000" i="0"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1000" i="1" dirty="0">
                              <a:latin typeface="Cambria Math" panose="02040503050406030204" pitchFamily="18" charset="0"/>
                              <a:cs typeface="Times New Roman" panose="02020603050405020304" pitchFamily="18" charset="0"/>
                            </a:rPr>
                          </m:ctrlPr>
                        </m:sSubPr>
                        <m:e>
                          <m:r>
                            <m:rPr>
                              <m:sty m:val="p"/>
                            </m:rPr>
                            <a:rPr lang="en-US" altLang="zh-TW" sz="1000" i="0" dirty="0" smtClean="0">
                              <a:latin typeface="Cambria Math" panose="02040503050406030204" pitchFamily="18" charset="0"/>
                              <a:cs typeface="Times New Roman" panose="02020603050405020304" pitchFamily="18" charset="0"/>
                            </a:rPr>
                            <m:t>len</m:t>
                          </m:r>
                          <m:d>
                            <m:dPr>
                              <m:ctrlPr>
                                <a:rPr lang="en-US" altLang="zh-TW" sz="1000" i="1" dirty="0">
                                  <a:latin typeface="Cambria Math" panose="02040503050406030204" pitchFamily="18" charset="0"/>
                                  <a:cs typeface="Times New Roman" panose="02020603050405020304" pitchFamily="18" charset="0"/>
                                </a:rPr>
                              </m:ctrlPr>
                            </m:dPr>
                            <m:e>
                              <m:r>
                                <m:rPr>
                                  <m:sty m:val="p"/>
                                </m:rPr>
                                <a:rPr lang="en-US" altLang="zh-TW" sz="1000" b="0" i="0" dirty="0" smtClean="0">
                                  <a:latin typeface="Cambria Math" panose="02040503050406030204" pitchFamily="18" charset="0"/>
                                  <a:cs typeface="Times New Roman" panose="02020603050405020304" pitchFamily="18" charset="0"/>
                                </a:rPr>
                                <m:t>C</m:t>
                              </m:r>
                            </m:e>
                          </m:d>
                        </m:e>
                        <m:sub>
                          <m:r>
                            <a:rPr lang="en-US" altLang="zh-TW" sz="1000" i="0" dirty="0" smtClean="0">
                              <a:latin typeface="Cambria Math" panose="02040503050406030204" pitchFamily="18" charset="0"/>
                              <a:cs typeface="Times New Roman" panose="02020603050405020304" pitchFamily="18" charset="0"/>
                            </a:rPr>
                            <m:t>6</m:t>
                          </m:r>
                          <m:r>
                            <a:rPr lang="en-US" altLang="zh-TW" sz="1000" b="0" i="0" dirty="0" smtClean="0">
                              <a:latin typeface="Cambria Math" panose="02040503050406030204" pitchFamily="18" charset="0"/>
                              <a:cs typeface="Times New Roman" panose="02020603050405020304" pitchFamily="18" charset="0"/>
                            </a:rPr>
                            <m:t>4</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78" name="文字方塊 77">
                <a:extLst>
                  <a:ext uri="{FF2B5EF4-FFF2-40B4-BE49-F238E27FC236}">
                    <a16:creationId xmlns:a16="http://schemas.microsoft.com/office/drawing/2014/main" id="{45399F68-D30A-4FF3-9AE3-51C319F6D3C0}"/>
                  </a:ext>
                </a:extLst>
              </p:cNvPr>
              <p:cNvSpPr txBox="1">
                <a:spLocks noRot="1" noChangeAspect="1" noMove="1" noResize="1" noEditPoints="1" noAdjustHandles="1" noChangeArrowheads="1" noChangeShapeType="1" noTextEdit="1"/>
              </p:cNvSpPr>
              <p:nvPr/>
            </p:nvSpPr>
            <p:spPr>
              <a:xfrm>
                <a:off x="9772388" y="3383707"/>
                <a:ext cx="1299579" cy="246901"/>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p:sp>
        <p:nvSpPr>
          <p:cNvPr id="79" name="右大括弧 78">
            <a:extLst>
              <a:ext uri="{FF2B5EF4-FFF2-40B4-BE49-F238E27FC236}">
                <a16:creationId xmlns:a16="http://schemas.microsoft.com/office/drawing/2014/main" id="{A49EB4E8-E265-4684-B7D4-192AC1AC2EB0}"/>
              </a:ext>
            </a:extLst>
          </p:cNvPr>
          <p:cNvSpPr/>
          <p:nvPr/>
        </p:nvSpPr>
        <p:spPr>
          <a:xfrm rot="5400000">
            <a:off x="9197438" y="1927356"/>
            <a:ext cx="142676" cy="3606379"/>
          </a:xfrm>
          <a:prstGeom prst="rightBrace">
            <a:avLst>
              <a:gd name="adj1" fmla="val 27970"/>
              <a:gd name="adj2" fmla="val 50000"/>
            </a:avLst>
          </a:pr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537B3B59-47A0-40FB-9F06-60A5F332BEC8}"/>
                  </a:ext>
                </a:extLst>
              </p:cNvPr>
              <p:cNvSpPr txBox="1"/>
              <p:nvPr/>
            </p:nvSpPr>
            <p:spPr>
              <a:xfrm>
                <a:off x="8943881" y="4343375"/>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n-US" altLang="zh-TW" sz="1000" i="0" dirty="0" smtClean="0">
                          <a:latin typeface="Cambria Math" panose="02040503050406030204" pitchFamily="18" charset="0"/>
                          <a:cs typeface="Times New Roman" panose="02020603050405020304" pitchFamily="18" charset="0"/>
                        </a:rPr>
                        <m:t>G</m:t>
                      </m:r>
                      <m:r>
                        <m:rPr>
                          <m:sty m:val="p"/>
                        </m:rPr>
                        <a:rPr lang="en-US" altLang="zh-TW" sz="1000" b="0" i="0" dirty="0" smtClean="0">
                          <a:latin typeface="Cambria Math" panose="02040503050406030204" pitchFamily="18" charset="0"/>
                          <a:cs typeface="Times New Roman" panose="02020603050405020304" pitchFamily="18" charset="0"/>
                        </a:rPr>
                        <m:t>HASH</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80" name="文字方塊 79">
                <a:extLst>
                  <a:ext uri="{FF2B5EF4-FFF2-40B4-BE49-F238E27FC236}">
                    <a16:creationId xmlns:a16="http://schemas.microsoft.com/office/drawing/2014/main" id="{537B3B59-47A0-40FB-9F06-60A5F332BEC8}"/>
                  </a:ext>
                </a:extLst>
              </p:cNvPr>
              <p:cNvSpPr txBox="1">
                <a:spLocks noRot="1" noChangeAspect="1" noMove="1" noResize="1" noEditPoints="1" noAdjustHandles="1" noChangeArrowheads="1" noChangeShapeType="1" noTextEdit="1"/>
              </p:cNvSpPr>
              <p:nvPr/>
            </p:nvSpPr>
            <p:spPr>
              <a:xfrm>
                <a:off x="8943881" y="4343375"/>
                <a:ext cx="649790" cy="246901"/>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cxnSp>
        <p:nvCxnSpPr>
          <p:cNvPr id="81" name="直線單箭頭接點 80">
            <a:extLst>
              <a:ext uri="{FF2B5EF4-FFF2-40B4-BE49-F238E27FC236}">
                <a16:creationId xmlns:a16="http://schemas.microsoft.com/office/drawing/2014/main" id="{8CA30CB1-56ED-4F64-A913-BD47FC76F883}"/>
              </a:ext>
            </a:extLst>
          </p:cNvPr>
          <p:cNvCxnSpPr>
            <a:cxnSpLocks/>
            <a:stCxn id="79" idx="1"/>
            <a:endCxn id="80" idx="0"/>
          </p:cNvCxnSpPr>
          <p:nvPr/>
        </p:nvCxnSpPr>
        <p:spPr>
          <a:xfrm flipH="1">
            <a:off x="9268776" y="3801884"/>
            <a:ext cx="1" cy="54149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3D641926-E728-4136-9261-0017DF9C089A}"/>
                  </a:ext>
                </a:extLst>
              </p:cNvPr>
              <p:cNvSpPr txBox="1"/>
              <p:nvPr/>
            </p:nvSpPr>
            <p:spPr>
              <a:xfrm>
                <a:off x="10182300" y="4333823"/>
                <a:ext cx="649790" cy="246901"/>
              </a:xfrm>
              <a:prstGeom prst="rect">
                <a:avLst/>
              </a:prstGeom>
              <a:solidFill>
                <a:schemeClr val="tx2">
                  <a:lumMod val="20000"/>
                  <a:lumOff val="80000"/>
                </a:schemeClr>
              </a:solidFill>
              <a:ln w="12700">
                <a:solidFill>
                  <a:srgbClr val="000000"/>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cs typeface="Times New Roman" panose="02020603050405020304" pitchFamily="18" charset="0"/>
                            </a:rPr>
                          </m:ctrlPr>
                        </m:sSubPr>
                        <m:e>
                          <m:r>
                            <m:rPr>
                              <m:sty m:val="p"/>
                            </m:rPr>
                            <a:rPr lang="en-US" altLang="zh-TW" sz="1000" b="0" i="0" dirty="0" smtClean="0">
                              <a:latin typeface="Cambria Math" panose="02040503050406030204" pitchFamily="18" charset="0"/>
                              <a:cs typeface="Times New Roman" panose="02020603050405020304" pitchFamily="18" charset="0"/>
                            </a:rPr>
                            <m:t>CIPH</m:t>
                          </m:r>
                        </m:e>
                        <m:sub>
                          <m:r>
                            <a:rPr lang="en-US" altLang="zh-TW" sz="1000" b="0" i="1" dirty="0" smtClean="0">
                              <a:latin typeface="Cambria Math" panose="02040503050406030204" pitchFamily="18" charset="0"/>
                              <a:cs typeface="Times New Roman" panose="02020603050405020304" pitchFamily="18" charset="0"/>
                            </a:rPr>
                            <m:t>𝐾</m:t>
                          </m:r>
                        </m:sub>
                      </m:sSub>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82" name="文字方塊 81">
                <a:extLst>
                  <a:ext uri="{FF2B5EF4-FFF2-40B4-BE49-F238E27FC236}">
                    <a16:creationId xmlns:a16="http://schemas.microsoft.com/office/drawing/2014/main" id="{3D641926-E728-4136-9261-0017DF9C089A}"/>
                  </a:ext>
                </a:extLst>
              </p:cNvPr>
              <p:cNvSpPr txBox="1">
                <a:spLocks noRot="1" noChangeAspect="1" noMove="1" noResize="1" noEditPoints="1" noAdjustHandles="1" noChangeArrowheads="1" noChangeShapeType="1" noTextEdit="1"/>
              </p:cNvSpPr>
              <p:nvPr/>
            </p:nvSpPr>
            <p:spPr>
              <a:xfrm>
                <a:off x="10182300" y="4333823"/>
                <a:ext cx="649790" cy="246901"/>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cxnSp>
        <p:nvCxnSpPr>
          <p:cNvPr id="83" name="直線單箭頭接點 82">
            <a:extLst>
              <a:ext uri="{FF2B5EF4-FFF2-40B4-BE49-F238E27FC236}">
                <a16:creationId xmlns:a16="http://schemas.microsoft.com/office/drawing/2014/main" id="{8F57C3BB-C8D3-4CB8-A059-35E50D054B60}"/>
              </a:ext>
            </a:extLst>
          </p:cNvPr>
          <p:cNvCxnSpPr>
            <a:stCxn id="80" idx="2"/>
          </p:cNvCxnSpPr>
          <p:nvPr/>
        </p:nvCxnSpPr>
        <p:spPr>
          <a:xfrm>
            <a:off x="9268776" y="4590276"/>
            <a:ext cx="0" cy="53885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84" name="群組 83">
            <a:extLst>
              <a:ext uri="{FF2B5EF4-FFF2-40B4-BE49-F238E27FC236}">
                <a16:creationId xmlns:a16="http://schemas.microsoft.com/office/drawing/2014/main" id="{A9CE641D-9E2A-4658-B907-7E8225C1E34F}"/>
              </a:ext>
            </a:extLst>
          </p:cNvPr>
          <p:cNvGrpSpPr/>
          <p:nvPr/>
        </p:nvGrpSpPr>
        <p:grpSpPr>
          <a:xfrm>
            <a:off x="9178527" y="5129126"/>
            <a:ext cx="180497" cy="180497"/>
            <a:chOff x="2889590" y="8733813"/>
            <a:chExt cx="360000" cy="360000"/>
          </a:xfrm>
        </p:grpSpPr>
        <p:sp>
          <p:nvSpPr>
            <p:cNvPr id="85" name="橢圓 84">
              <a:extLst>
                <a:ext uri="{FF2B5EF4-FFF2-40B4-BE49-F238E27FC236}">
                  <a16:creationId xmlns:a16="http://schemas.microsoft.com/office/drawing/2014/main" id="{D5DAB43A-F899-4B30-83E7-11539A096462}"/>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6" name="直線接點 85">
              <a:extLst>
                <a:ext uri="{FF2B5EF4-FFF2-40B4-BE49-F238E27FC236}">
                  <a16:creationId xmlns:a16="http://schemas.microsoft.com/office/drawing/2014/main" id="{2DD6FF2C-489A-4C6B-818D-7FF6EF2DB882}"/>
                </a:ext>
              </a:extLst>
            </p:cNvPr>
            <p:cNvCxnSpPr>
              <a:stCxn id="85" idx="0"/>
              <a:endCxn id="85"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7" name="直線接點 86">
              <a:extLst>
                <a:ext uri="{FF2B5EF4-FFF2-40B4-BE49-F238E27FC236}">
                  <a16:creationId xmlns:a16="http://schemas.microsoft.com/office/drawing/2014/main" id="{44CA2EA8-5B80-4903-B6FC-832E9379DFD7}"/>
                </a:ext>
              </a:extLst>
            </p:cNvPr>
            <p:cNvCxnSpPr>
              <a:stCxn id="85" idx="2"/>
              <a:endCxn id="85"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8" name="接點: 肘形 87">
            <a:extLst>
              <a:ext uri="{FF2B5EF4-FFF2-40B4-BE49-F238E27FC236}">
                <a16:creationId xmlns:a16="http://schemas.microsoft.com/office/drawing/2014/main" id="{0D1FA15A-D2F7-4759-AF1C-D9CB9C8029B7}"/>
              </a:ext>
            </a:extLst>
          </p:cNvPr>
          <p:cNvCxnSpPr>
            <a:stCxn id="66" idx="2"/>
            <a:endCxn id="85" idx="2"/>
          </p:cNvCxnSpPr>
          <p:nvPr/>
        </p:nvCxnSpPr>
        <p:spPr>
          <a:xfrm rot="16200000" flipH="1">
            <a:off x="7103525" y="3144371"/>
            <a:ext cx="1868146" cy="2281859"/>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0FAF286D-EAE4-41DD-841B-73468A0B18BB}"/>
                  </a:ext>
                </a:extLst>
              </p:cNvPr>
              <p:cNvSpPr txBox="1"/>
              <p:nvPr/>
            </p:nvSpPr>
            <p:spPr>
              <a:xfrm>
                <a:off x="10279883" y="3869601"/>
                <a:ext cx="454581" cy="246901"/>
              </a:xfrm>
              <a:prstGeom prst="rect">
                <a:avLst/>
              </a:prstGeom>
              <a:noFill/>
              <a:ln w="12700">
                <a:solidFill>
                  <a:srgbClr val="000000"/>
                </a:solidFill>
              </a:ln>
            </p:spPr>
            <p:txBody>
              <a:bodyPr wrap="none" rtlCol="0">
                <a:spAutoFit/>
              </a:bodyPr>
              <a:lstStyle/>
              <a:p>
                <a:pPr algn="ctr"/>
                <a14:m>
                  <m:oMathPara xmlns:m="http://schemas.openxmlformats.org/officeDocument/2006/math">
                    <m:oMathParaPr>
                      <m:jc m:val="right"/>
                    </m:oMathParaPr>
                    <m:oMath xmlns:m="http://schemas.openxmlformats.org/officeDocument/2006/math">
                      <m:sSup>
                        <m:sSupPr>
                          <m:ctrlPr>
                            <a:rPr lang="en-US" altLang="zh-TW" sz="1000" i="1" dirty="0" smtClean="0">
                              <a:latin typeface="Cambria Math" panose="02040503050406030204" pitchFamily="18" charset="0"/>
                              <a:cs typeface="Times New Roman" panose="02020603050405020304" pitchFamily="18" charset="0"/>
                            </a:rPr>
                          </m:ctrlPr>
                        </m:sSupPr>
                        <m:e>
                          <m:r>
                            <a:rPr lang="en-US" altLang="zh-TW" sz="1000" b="0" i="0" dirty="0" smtClean="0">
                              <a:latin typeface="Cambria Math" panose="02040503050406030204" pitchFamily="18" charset="0"/>
                              <a:cs typeface="Times New Roman" panose="02020603050405020304" pitchFamily="18" charset="0"/>
                            </a:rPr>
                            <m:t>0</m:t>
                          </m:r>
                        </m:e>
                        <m:sup>
                          <m:r>
                            <a:rPr lang="en-US" altLang="zh-TW" sz="1000" b="0" i="0" dirty="0" smtClean="0">
                              <a:latin typeface="Cambria Math" panose="02040503050406030204" pitchFamily="18" charset="0"/>
                              <a:cs typeface="Times New Roman" panose="02020603050405020304" pitchFamily="18" charset="0"/>
                            </a:rPr>
                            <m:t>128</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89" name="文字方塊 88">
                <a:extLst>
                  <a:ext uri="{FF2B5EF4-FFF2-40B4-BE49-F238E27FC236}">
                    <a16:creationId xmlns:a16="http://schemas.microsoft.com/office/drawing/2014/main" id="{0FAF286D-EAE4-41DD-841B-73468A0B18BB}"/>
                  </a:ext>
                </a:extLst>
              </p:cNvPr>
              <p:cNvSpPr txBox="1">
                <a:spLocks noRot="1" noChangeAspect="1" noMove="1" noResize="1" noEditPoints="1" noAdjustHandles="1" noChangeArrowheads="1" noChangeShapeType="1" noTextEdit="1"/>
              </p:cNvSpPr>
              <p:nvPr/>
            </p:nvSpPr>
            <p:spPr>
              <a:xfrm>
                <a:off x="10279883" y="3869601"/>
                <a:ext cx="454581" cy="246901"/>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p:cxnSp>
        <p:nvCxnSpPr>
          <p:cNvPr id="90" name="直線單箭頭接點 89">
            <a:extLst>
              <a:ext uri="{FF2B5EF4-FFF2-40B4-BE49-F238E27FC236}">
                <a16:creationId xmlns:a16="http://schemas.microsoft.com/office/drawing/2014/main" id="{5DC2A02F-B6DD-4F00-96B2-107F3B175022}"/>
              </a:ext>
            </a:extLst>
          </p:cNvPr>
          <p:cNvCxnSpPr>
            <a:cxnSpLocks/>
            <a:stCxn id="89" idx="2"/>
            <a:endCxn id="82" idx="0"/>
          </p:cNvCxnSpPr>
          <p:nvPr/>
        </p:nvCxnSpPr>
        <p:spPr>
          <a:xfrm>
            <a:off x="10507174" y="4116502"/>
            <a:ext cx="20" cy="21732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5DFA6B73-F9B6-42CA-8272-9A2C40B3EA56}"/>
              </a:ext>
            </a:extLst>
          </p:cNvPr>
          <p:cNvCxnSpPr>
            <a:cxnSpLocks/>
            <a:stCxn id="82" idx="2"/>
            <a:endCxn id="92" idx="0"/>
          </p:cNvCxnSpPr>
          <p:nvPr/>
        </p:nvCxnSpPr>
        <p:spPr>
          <a:xfrm>
            <a:off x="10507194" y="4580724"/>
            <a:ext cx="82" cy="21660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264D7654-5887-4FAD-B2C8-B838278FE349}"/>
              </a:ext>
            </a:extLst>
          </p:cNvPr>
          <p:cNvSpPr txBox="1"/>
          <p:nvPr/>
        </p:nvSpPr>
        <p:spPr>
          <a:xfrm>
            <a:off x="10368073" y="4797329"/>
            <a:ext cx="278407" cy="246901"/>
          </a:xfrm>
          <a:prstGeom prst="rect">
            <a:avLst/>
          </a:prstGeom>
          <a:noFill/>
          <a:ln w="12700">
            <a:solidFill>
              <a:srgbClr val="000000"/>
            </a:solidFill>
          </a:ln>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H</a:t>
            </a:r>
            <a:endParaRPr lang="zh-TW" altLang="en-US" sz="1000" dirty="0">
              <a:latin typeface="Times New Roman" panose="02020603050405020304" pitchFamily="18" charset="0"/>
              <a:cs typeface="Times New Roman" panose="02020603050405020304" pitchFamily="18" charset="0"/>
            </a:endParaRPr>
          </a:p>
        </p:txBody>
      </p:sp>
      <p:grpSp>
        <p:nvGrpSpPr>
          <p:cNvPr id="93" name="群組 92">
            <a:extLst>
              <a:ext uri="{FF2B5EF4-FFF2-40B4-BE49-F238E27FC236}">
                <a16:creationId xmlns:a16="http://schemas.microsoft.com/office/drawing/2014/main" id="{7317EAE6-9AC2-4F4B-A118-8E75F2FF949F}"/>
              </a:ext>
            </a:extLst>
          </p:cNvPr>
          <p:cNvGrpSpPr/>
          <p:nvPr/>
        </p:nvGrpSpPr>
        <p:grpSpPr>
          <a:xfrm>
            <a:off x="8889927" y="2765339"/>
            <a:ext cx="180497" cy="180497"/>
            <a:chOff x="2889590" y="8733813"/>
            <a:chExt cx="360000" cy="360000"/>
          </a:xfrm>
        </p:grpSpPr>
        <p:sp>
          <p:nvSpPr>
            <p:cNvPr id="94" name="橢圓 93">
              <a:extLst>
                <a:ext uri="{FF2B5EF4-FFF2-40B4-BE49-F238E27FC236}">
                  <a16:creationId xmlns:a16="http://schemas.microsoft.com/office/drawing/2014/main" id="{E231B6E4-DDE2-4BBC-86A0-04DCB16D7689}"/>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5" name="直線接點 94">
              <a:extLst>
                <a:ext uri="{FF2B5EF4-FFF2-40B4-BE49-F238E27FC236}">
                  <a16:creationId xmlns:a16="http://schemas.microsoft.com/office/drawing/2014/main" id="{8EF513EC-A33C-4A27-9563-632ADBC10CB9}"/>
                </a:ext>
              </a:extLst>
            </p:cNvPr>
            <p:cNvCxnSpPr>
              <a:stCxn id="94" idx="0"/>
              <a:endCxn id="94"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6" name="直線接點 95">
              <a:extLst>
                <a:ext uri="{FF2B5EF4-FFF2-40B4-BE49-F238E27FC236}">
                  <a16:creationId xmlns:a16="http://schemas.microsoft.com/office/drawing/2014/main" id="{EA7B11AA-120E-49DE-A1D5-FDBF9FB9D2C9}"/>
                </a:ext>
              </a:extLst>
            </p:cNvPr>
            <p:cNvCxnSpPr>
              <a:stCxn id="94" idx="2"/>
              <a:endCxn id="94"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7" name="直線單箭頭接點 96">
            <a:extLst>
              <a:ext uri="{FF2B5EF4-FFF2-40B4-BE49-F238E27FC236}">
                <a16:creationId xmlns:a16="http://schemas.microsoft.com/office/drawing/2014/main" id="{46024B8B-7233-48DD-AF1B-F1F901CC05BA}"/>
              </a:ext>
            </a:extLst>
          </p:cNvPr>
          <p:cNvCxnSpPr>
            <a:stCxn id="71" idx="2"/>
            <a:endCxn id="94" idx="0"/>
          </p:cNvCxnSpPr>
          <p:nvPr/>
        </p:nvCxnSpPr>
        <p:spPr>
          <a:xfrm>
            <a:off x="8979981" y="2422781"/>
            <a:ext cx="195" cy="34255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0A8D10AE-F601-40A3-B784-4718A60FA9C0}"/>
              </a:ext>
            </a:extLst>
          </p:cNvPr>
          <p:cNvCxnSpPr>
            <a:cxnSpLocks/>
            <a:stCxn id="74" idx="0"/>
            <a:endCxn id="94" idx="4"/>
          </p:cNvCxnSpPr>
          <p:nvPr/>
        </p:nvCxnSpPr>
        <p:spPr>
          <a:xfrm flipV="1">
            <a:off x="8979981" y="2945836"/>
            <a:ext cx="195" cy="43787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a:extLst>
              <a:ext uri="{FF2B5EF4-FFF2-40B4-BE49-F238E27FC236}">
                <a16:creationId xmlns:a16="http://schemas.microsoft.com/office/drawing/2014/main" id="{AFC3F64F-60C5-4285-8558-2085E9661F54}"/>
              </a:ext>
            </a:extLst>
          </p:cNvPr>
          <p:cNvCxnSpPr>
            <a:cxnSpLocks/>
            <a:stCxn id="94" idx="6"/>
            <a:endCxn id="73" idx="1"/>
          </p:cNvCxnSpPr>
          <p:nvPr/>
        </p:nvCxnSpPr>
        <p:spPr>
          <a:xfrm>
            <a:off x="9070424" y="2855588"/>
            <a:ext cx="354182" cy="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接點: 肘形 99">
            <a:extLst>
              <a:ext uri="{FF2B5EF4-FFF2-40B4-BE49-F238E27FC236}">
                <a16:creationId xmlns:a16="http://schemas.microsoft.com/office/drawing/2014/main" id="{44FD7A9D-757C-4963-B456-87CBB4336E95}"/>
              </a:ext>
            </a:extLst>
          </p:cNvPr>
          <p:cNvCxnSpPr>
            <a:cxnSpLocks/>
            <a:stCxn id="92" idx="2"/>
            <a:endCxn id="80" idx="3"/>
          </p:cNvCxnSpPr>
          <p:nvPr/>
        </p:nvCxnSpPr>
        <p:spPr>
          <a:xfrm rot="5400000" flipH="1">
            <a:off x="9761771" y="4298725"/>
            <a:ext cx="577404" cy="913606"/>
          </a:xfrm>
          <a:prstGeom prst="bentConnector4">
            <a:avLst>
              <a:gd name="adj1" fmla="val -39700"/>
              <a:gd name="adj2" fmla="val 6347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66C2319C-E130-4985-B867-4BAB3D9117DE}"/>
              </a:ext>
            </a:extLst>
          </p:cNvPr>
          <p:cNvCxnSpPr>
            <a:cxnSpLocks/>
            <a:stCxn id="85" idx="4"/>
            <a:endCxn id="102" idx="0"/>
          </p:cNvCxnSpPr>
          <p:nvPr/>
        </p:nvCxnSpPr>
        <p:spPr>
          <a:xfrm flipH="1">
            <a:off x="9268629" y="5309623"/>
            <a:ext cx="146" cy="21659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文字方塊 101">
                <a:extLst>
                  <a:ext uri="{FF2B5EF4-FFF2-40B4-BE49-F238E27FC236}">
                    <a16:creationId xmlns:a16="http://schemas.microsoft.com/office/drawing/2014/main" id="{0CF793A5-863B-49B5-8D5F-0309070E1794}"/>
                  </a:ext>
                </a:extLst>
              </p:cNvPr>
              <p:cNvSpPr txBox="1"/>
              <p:nvPr/>
            </p:nvSpPr>
            <p:spPr>
              <a:xfrm>
                <a:off x="9036644" y="5526218"/>
                <a:ext cx="463969"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sSup>
                        <m:sSupPr>
                          <m:ctrlPr>
                            <a:rPr lang="en-US" altLang="zh-TW" sz="1000" i="1" smtClean="0">
                              <a:latin typeface="Cambria Math" panose="02040503050406030204" pitchFamily="18" charset="0"/>
                              <a:cs typeface="Times New Roman" panose="02020603050405020304" pitchFamily="18" charset="0"/>
                            </a:rPr>
                          </m:ctrlPr>
                        </m:sSupPr>
                        <m:e>
                          <m:r>
                            <m:rPr>
                              <m:sty m:val="p"/>
                            </m:rPr>
                            <a:rPr lang="en-US" altLang="zh-TW" sz="1000" i="0" smtClean="0">
                              <a:latin typeface="Cambria Math" panose="02040503050406030204" pitchFamily="18" charset="0"/>
                              <a:cs typeface="Times New Roman" panose="02020603050405020304" pitchFamily="18" charset="0"/>
                            </a:rPr>
                            <m:t>T</m:t>
                          </m:r>
                          <m:r>
                            <m:rPr>
                              <m:sty m:val="p"/>
                            </m:rPr>
                            <a:rPr lang="en-US" altLang="zh-TW" sz="1000" b="0" i="0" smtClean="0">
                              <a:latin typeface="Cambria Math" panose="02040503050406030204" pitchFamily="18" charset="0"/>
                              <a:cs typeface="Times New Roman" panose="02020603050405020304" pitchFamily="18" charset="0"/>
                            </a:rPr>
                            <m:t>ag</m:t>
                          </m:r>
                        </m:e>
                        <m:sup>
                          <m:r>
                            <a:rPr lang="en-US" altLang="zh-TW" sz="1000" b="0" i="0" smtClean="0">
                              <a:latin typeface="Cambria Math" panose="02040503050406030204" pitchFamily="18" charset="0"/>
                              <a:cs typeface="Times New Roman" panose="02020603050405020304" pitchFamily="18" charset="0"/>
                            </a:rPr>
                            <m:t>′</m:t>
                          </m:r>
                        </m:sup>
                      </m:sSup>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02" name="文字方塊 101">
                <a:extLst>
                  <a:ext uri="{FF2B5EF4-FFF2-40B4-BE49-F238E27FC236}">
                    <a16:creationId xmlns:a16="http://schemas.microsoft.com/office/drawing/2014/main" id="{0CF793A5-863B-49B5-8D5F-0309070E1794}"/>
                  </a:ext>
                </a:extLst>
              </p:cNvPr>
              <p:cNvSpPr txBox="1">
                <a:spLocks noRot="1" noChangeAspect="1" noMove="1" noResize="1" noEditPoints="1" noAdjustHandles="1" noChangeArrowheads="1" noChangeShapeType="1" noTextEdit="1"/>
              </p:cNvSpPr>
              <p:nvPr/>
            </p:nvSpPr>
            <p:spPr>
              <a:xfrm>
                <a:off x="9036644" y="5526218"/>
                <a:ext cx="463969" cy="246901"/>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21536EDE-1E0B-4ABF-9CAF-19891C340213}"/>
                  </a:ext>
                </a:extLst>
              </p:cNvPr>
              <p:cNvSpPr txBox="1"/>
              <p:nvPr/>
            </p:nvSpPr>
            <p:spPr>
              <a:xfrm>
                <a:off x="7567336" y="5526217"/>
                <a:ext cx="419860" cy="246901"/>
              </a:xfrm>
              <a:prstGeom prst="rect">
                <a:avLst/>
              </a:prstGeom>
              <a:noFill/>
              <a:ln w="12700">
                <a:solidFill>
                  <a:srgbClr val="000000"/>
                </a:solidFill>
              </a:ln>
            </p:spPr>
            <p:txBody>
              <a:bodyPr wrap="none" rtlCol="0">
                <a:spAutoFit/>
              </a:bodyPr>
              <a:lstStyle/>
              <a:p>
                <a:pPr algn="just"/>
                <a14:m>
                  <m:oMathPara xmlns:m="http://schemas.openxmlformats.org/officeDocument/2006/math">
                    <m:oMathParaPr>
                      <m:jc m:val="center"/>
                    </m:oMathParaPr>
                    <m:oMath xmlns:m="http://schemas.openxmlformats.org/officeDocument/2006/math">
                      <m:r>
                        <m:rPr>
                          <m:sty m:val="p"/>
                        </m:rPr>
                        <a:rPr lang="en-US" altLang="zh-TW" sz="1000" i="0" smtClean="0">
                          <a:latin typeface="Cambria Math" panose="02040503050406030204" pitchFamily="18" charset="0"/>
                          <a:cs typeface="Times New Roman" panose="02020603050405020304" pitchFamily="18" charset="0"/>
                        </a:rPr>
                        <m:t>T</m:t>
                      </m:r>
                      <m:r>
                        <m:rPr>
                          <m:sty m:val="p"/>
                        </m:rPr>
                        <a:rPr lang="en-US" altLang="zh-TW" sz="1000" b="0" i="0" smtClean="0">
                          <a:latin typeface="Cambria Math" panose="02040503050406030204" pitchFamily="18" charset="0"/>
                          <a:cs typeface="Times New Roman" panose="02020603050405020304" pitchFamily="18" charset="0"/>
                        </a:rPr>
                        <m:t>ag</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03" name="文字方塊 102">
                <a:extLst>
                  <a:ext uri="{FF2B5EF4-FFF2-40B4-BE49-F238E27FC236}">
                    <a16:creationId xmlns:a16="http://schemas.microsoft.com/office/drawing/2014/main" id="{21536EDE-1E0B-4ABF-9CAF-19891C340213}"/>
                  </a:ext>
                </a:extLst>
              </p:cNvPr>
              <p:cNvSpPr txBox="1">
                <a:spLocks noRot="1" noChangeAspect="1" noMove="1" noResize="1" noEditPoints="1" noAdjustHandles="1" noChangeArrowheads="1" noChangeShapeType="1" noTextEdit="1"/>
              </p:cNvSpPr>
              <p:nvPr/>
            </p:nvSpPr>
            <p:spPr>
              <a:xfrm>
                <a:off x="7567336" y="5526217"/>
                <a:ext cx="419860" cy="246901"/>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095D5205-77C3-44FA-B01F-431ECDF43B19}"/>
                  </a:ext>
                </a:extLst>
              </p:cNvPr>
              <p:cNvSpPr txBox="1"/>
              <p:nvPr/>
            </p:nvSpPr>
            <p:spPr>
              <a:xfrm>
                <a:off x="8295324" y="5526217"/>
                <a:ext cx="433193" cy="246901"/>
              </a:xfrm>
              <a:prstGeom prst="rect">
                <a:avLst/>
              </a:prstGeom>
              <a:solidFill>
                <a:schemeClr val="tx2">
                  <a:lumMod val="20000"/>
                  <a:lumOff val="80000"/>
                </a:schemeClr>
              </a:solidFill>
              <a:ln w="12700">
                <a:solidFill>
                  <a:srgbClr val="000000"/>
                </a:solidFill>
              </a:ln>
            </p:spPr>
            <p:txBody>
              <a:bodyPr wrap="square" rtlCol="0">
                <a:spAutoFit/>
              </a:bodyPr>
              <a:lstStyle/>
              <a:p>
                <a:pPr algn="just"/>
                <a14:m>
                  <m:oMathPara xmlns:m="http://schemas.openxmlformats.org/officeDocument/2006/math">
                    <m:oMathParaPr>
                      <m:jc m:val="centerGroup"/>
                    </m:oMathParaPr>
                    <m:oMath xmlns:m="http://schemas.openxmlformats.org/officeDocument/2006/math">
                      <m:r>
                        <m:rPr>
                          <m:sty m:val="p"/>
                        </m:rPr>
                        <a:rPr lang="en-US" altLang="zh-TW" sz="1000" i="0" dirty="0" smtClean="0">
                          <a:latin typeface="Cambria Math" panose="02040503050406030204" pitchFamily="18" charset="0"/>
                          <a:cs typeface="Times New Roman" panose="02020603050405020304" pitchFamily="18" charset="0"/>
                        </a:rPr>
                        <m:t>i</m:t>
                      </m:r>
                      <m:r>
                        <m:rPr>
                          <m:sty m:val="p"/>
                        </m:rPr>
                        <a:rPr lang="en-US" altLang="zh-TW" sz="1000" b="0" i="0" dirty="0" smtClean="0">
                          <a:latin typeface="Cambria Math" panose="02040503050406030204" pitchFamily="18" charset="0"/>
                          <a:cs typeface="Times New Roman" panose="02020603050405020304" pitchFamily="18" charset="0"/>
                        </a:rPr>
                        <m:t>f</m:t>
                      </m:r>
                      <m:r>
                        <a:rPr lang="en-US" altLang="zh-TW" sz="1000" b="0" i="0" dirty="0"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104" name="文字方塊 103">
                <a:extLst>
                  <a:ext uri="{FF2B5EF4-FFF2-40B4-BE49-F238E27FC236}">
                    <a16:creationId xmlns:a16="http://schemas.microsoft.com/office/drawing/2014/main" id="{095D5205-77C3-44FA-B01F-431ECDF43B19}"/>
                  </a:ext>
                </a:extLst>
              </p:cNvPr>
              <p:cNvSpPr txBox="1">
                <a:spLocks noRot="1" noChangeAspect="1" noMove="1" noResize="1" noEditPoints="1" noAdjustHandles="1" noChangeArrowheads="1" noChangeShapeType="1" noTextEdit="1"/>
              </p:cNvSpPr>
              <p:nvPr/>
            </p:nvSpPr>
            <p:spPr>
              <a:xfrm>
                <a:off x="8295324" y="5526217"/>
                <a:ext cx="433193" cy="246901"/>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cxnSp>
        <p:nvCxnSpPr>
          <p:cNvPr id="105" name="直線單箭頭接點 104">
            <a:extLst>
              <a:ext uri="{FF2B5EF4-FFF2-40B4-BE49-F238E27FC236}">
                <a16:creationId xmlns:a16="http://schemas.microsoft.com/office/drawing/2014/main" id="{7DCEE837-B0B4-46DE-AE38-C53A577CA717}"/>
              </a:ext>
            </a:extLst>
          </p:cNvPr>
          <p:cNvCxnSpPr>
            <a:stCxn id="103" idx="3"/>
            <a:endCxn id="104" idx="1"/>
          </p:cNvCxnSpPr>
          <p:nvPr/>
        </p:nvCxnSpPr>
        <p:spPr>
          <a:xfrm>
            <a:off x="7987197" y="5649669"/>
            <a:ext cx="308127"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4C0E93E8-5B8C-4451-BD7F-206EAECBD629}"/>
              </a:ext>
            </a:extLst>
          </p:cNvPr>
          <p:cNvCxnSpPr>
            <a:stCxn id="102" idx="1"/>
            <a:endCxn id="104" idx="3"/>
          </p:cNvCxnSpPr>
          <p:nvPr/>
        </p:nvCxnSpPr>
        <p:spPr>
          <a:xfrm flipH="1" flipV="1">
            <a:off x="8728517" y="5649669"/>
            <a:ext cx="308128" cy="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a:extLst>
              <a:ext uri="{FF2B5EF4-FFF2-40B4-BE49-F238E27FC236}">
                <a16:creationId xmlns:a16="http://schemas.microsoft.com/office/drawing/2014/main" id="{429A11A5-45CB-4634-A3D3-077D9C183C22}"/>
              </a:ext>
            </a:extLst>
          </p:cNvPr>
          <p:cNvCxnSpPr>
            <a:cxnSpLocks/>
            <a:stCxn id="104" idx="2"/>
            <a:endCxn id="108" idx="0"/>
          </p:cNvCxnSpPr>
          <p:nvPr/>
        </p:nvCxnSpPr>
        <p:spPr>
          <a:xfrm>
            <a:off x="8511920" y="5773119"/>
            <a:ext cx="1" cy="2887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8" name="文字方塊 107">
            <a:extLst>
              <a:ext uri="{FF2B5EF4-FFF2-40B4-BE49-F238E27FC236}">
                <a16:creationId xmlns:a16="http://schemas.microsoft.com/office/drawing/2014/main" id="{5B827BAA-9551-4B38-A38E-7C5B7B399817}"/>
              </a:ext>
            </a:extLst>
          </p:cNvPr>
          <p:cNvSpPr txBox="1"/>
          <p:nvPr/>
        </p:nvSpPr>
        <p:spPr>
          <a:xfrm>
            <a:off x="8258589" y="6061914"/>
            <a:ext cx="506662" cy="246901"/>
          </a:xfrm>
          <a:prstGeom prst="rect">
            <a:avLst/>
          </a:prstGeom>
          <a:noFill/>
          <a:ln w="12700">
            <a:solidFill>
              <a:srgbClr val="000000"/>
            </a:solidFill>
          </a:ln>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FALL</a:t>
            </a:r>
            <a:endParaRPr lang="zh-TW" altLang="en-US" sz="1000" dirty="0">
              <a:latin typeface="Times New Roman" panose="02020603050405020304" pitchFamily="18" charset="0"/>
              <a:cs typeface="Times New Roman" panose="02020603050405020304" pitchFamily="18" charset="0"/>
            </a:endParaRPr>
          </a:p>
        </p:txBody>
      </p:sp>
      <p:sp>
        <p:nvSpPr>
          <p:cNvPr id="109" name="文字方塊 108">
            <a:extLst>
              <a:ext uri="{FF2B5EF4-FFF2-40B4-BE49-F238E27FC236}">
                <a16:creationId xmlns:a16="http://schemas.microsoft.com/office/drawing/2014/main" id="{FA414C55-7563-4E78-88DB-606E152B477D}"/>
              </a:ext>
            </a:extLst>
          </p:cNvPr>
          <p:cNvSpPr txBox="1"/>
          <p:nvPr/>
        </p:nvSpPr>
        <p:spPr>
          <a:xfrm>
            <a:off x="2821251" y="1115610"/>
            <a:ext cx="1223727" cy="307777"/>
          </a:xfrm>
          <a:prstGeom prst="rect">
            <a:avLst/>
          </a:prstGeom>
          <a:solidFill>
            <a:schemeClr val="bg2"/>
          </a:solidFill>
          <a:ln w="12700">
            <a:noFill/>
          </a:ln>
        </p:spPr>
        <p:txBody>
          <a:bodyPr wrap="square">
            <a:spAutoFit/>
          </a:bodyPr>
          <a:lstStyle/>
          <a:p>
            <a:pPr algn="ctr"/>
            <a:r>
              <a:rPr lang="en-US" altLang="zh-TW" sz="1400" dirty="0">
                <a:latin typeface="Times New Roman" panose="02020603050405020304" pitchFamily="18" charset="0"/>
                <a:ea typeface="Open Sans" panose="020B0606030504020204" pitchFamily="34" charset="0"/>
                <a:cs typeface="Times New Roman" panose="02020603050405020304" pitchFamily="18" charset="0"/>
              </a:rPr>
              <a:t>Encryption</a:t>
            </a:r>
            <a:endParaRPr lang="zh-TW" altLang="en-US" sz="1400" dirty="0"/>
          </a:p>
        </p:txBody>
      </p:sp>
      <p:sp>
        <p:nvSpPr>
          <p:cNvPr id="110" name="文字方塊 109">
            <a:extLst>
              <a:ext uri="{FF2B5EF4-FFF2-40B4-BE49-F238E27FC236}">
                <a16:creationId xmlns:a16="http://schemas.microsoft.com/office/drawing/2014/main" id="{D3F4CF93-5B52-4DC3-8461-80FBA1F0ECD3}"/>
              </a:ext>
            </a:extLst>
          </p:cNvPr>
          <p:cNvSpPr txBox="1"/>
          <p:nvPr/>
        </p:nvSpPr>
        <p:spPr>
          <a:xfrm>
            <a:off x="8141260" y="1114096"/>
            <a:ext cx="1223727" cy="307777"/>
          </a:xfrm>
          <a:prstGeom prst="rect">
            <a:avLst/>
          </a:prstGeom>
          <a:solidFill>
            <a:schemeClr val="bg2"/>
          </a:solidFill>
          <a:ln w="12700">
            <a:noFill/>
          </a:ln>
        </p:spPr>
        <p:txBody>
          <a:bodyPr wrap="square">
            <a:spAutoFit/>
          </a:bodyPr>
          <a:lstStyle/>
          <a:p>
            <a:pPr algn="ctr"/>
            <a:r>
              <a:rPr lang="en-US" altLang="zh-TW" sz="1400" dirty="0">
                <a:latin typeface="Times New Roman" panose="02020603050405020304" pitchFamily="18" charset="0"/>
                <a:ea typeface="Open Sans" panose="020B0606030504020204" pitchFamily="34" charset="0"/>
                <a:cs typeface="Times New Roman" panose="02020603050405020304" pitchFamily="18" charset="0"/>
              </a:rPr>
              <a:t>Decryption</a:t>
            </a:r>
            <a:endParaRPr lang="zh-TW" altLang="en-US" sz="1400" dirty="0"/>
          </a:p>
        </p:txBody>
      </p:sp>
      <p:sp>
        <p:nvSpPr>
          <p:cNvPr id="3" name="矩形 2">
            <a:extLst>
              <a:ext uri="{FF2B5EF4-FFF2-40B4-BE49-F238E27FC236}">
                <a16:creationId xmlns:a16="http://schemas.microsoft.com/office/drawing/2014/main" id="{20998265-C6A6-49E3-9716-33A61824BA9C}"/>
              </a:ext>
            </a:extLst>
          </p:cNvPr>
          <p:cNvSpPr/>
          <p:nvPr/>
        </p:nvSpPr>
        <p:spPr>
          <a:xfrm>
            <a:off x="8576776" y="2593659"/>
            <a:ext cx="1800000" cy="1080000"/>
          </a:xfrm>
          <a:prstGeom prst="rect">
            <a:avLst/>
          </a:prstGeom>
          <a:noFill/>
          <a:ln w="190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3DD1FD5B-AA75-424E-B466-6B9337FE4A1D}"/>
              </a:ext>
            </a:extLst>
          </p:cNvPr>
          <p:cNvSpPr/>
          <p:nvPr/>
        </p:nvSpPr>
        <p:spPr>
          <a:xfrm>
            <a:off x="3281632" y="2593659"/>
            <a:ext cx="1800000" cy="1080000"/>
          </a:xfrm>
          <a:prstGeom prst="rect">
            <a:avLst/>
          </a:prstGeom>
          <a:noFill/>
          <a:ln w="190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D877914B-A7A3-484F-9FF4-660E0E8B3FF2}"/>
              </a:ext>
            </a:extLst>
          </p:cNvPr>
          <p:cNvSpPr/>
          <p:nvPr/>
        </p:nvSpPr>
        <p:spPr>
          <a:xfrm>
            <a:off x="7465586" y="5460369"/>
            <a:ext cx="2160000" cy="900000"/>
          </a:xfrm>
          <a:prstGeom prst="rect">
            <a:avLst/>
          </a:prstGeom>
          <a:noFill/>
          <a:ln w="190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E3A7BEE7-5E13-4538-85F2-281B009C329C}"/>
              </a:ext>
            </a:extLst>
          </p:cNvPr>
          <p:cNvSpPr/>
          <p:nvPr/>
        </p:nvSpPr>
        <p:spPr>
          <a:xfrm>
            <a:off x="2142787" y="5460369"/>
            <a:ext cx="2160000" cy="900000"/>
          </a:xfrm>
          <a:prstGeom prst="rect">
            <a:avLst/>
          </a:prstGeom>
          <a:noFill/>
          <a:ln w="190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089931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7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7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78"/>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81"/>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90"/>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9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8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9"/>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9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00"/>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8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83"/>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8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0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02"/>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97"/>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93"/>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99"/>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7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98"/>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74"/>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3"/>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11"/>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103"/>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0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04"/>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10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08"/>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06"/>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12"/>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21" grpId="0" animBg="1"/>
      <p:bldP spid="22" grpId="0" animBg="1"/>
      <p:bldP spid="24" grpId="0" animBg="1"/>
      <p:bldP spid="28" grpId="0" animBg="1"/>
      <p:bldP spid="30" grpId="0" animBg="1"/>
      <p:bldP spid="31" grpId="0" animBg="1"/>
      <p:bldP spid="32" grpId="0" animBg="1"/>
      <p:bldP spid="33" grpId="0" animBg="1"/>
      <p:bldP spid="34" grpId="0" animBg="1"/>
      <p:bldP spid="35" grpId="0" animBg="1"/>
      <p:bldP spid="36" grpId="0" animBg="1"/>
      <p:bldP spid="37" grpId="0" animBg="1"/>
      <p:bldP spid="39" grpId="0" animBg="1"/>
      <p:bldP spid="43" grpId="0" animBg="1"/>
      <p:bldP spid="46" grpId="0" animBg="1"/>
      <p:bldP spid="53" grpId="0" animBg="1"/>
      <p:bldP spid="62" grpId="0" animBg="1"/>
      <p:bldP spid="63" grpId="0" animBg="1"/>
      <p:bldP spid="66" grpId="0" animBg="1"/>
      <p:bldP spid="67" grpId="0" animBg="1"/>
      <p:bldP spid="69" grpId="0" animBg="1"/>
      <p:bldP spid="71" grpId="0" animBg="1"/>
      <p:bldP spid="73" grpId="0" animBg="1"/>
      <p:bldP spid="74" grpId="0" animBg="1"/>
      <p:bldP spid="75" grpId="0" animBg="1"/>
      <p:bldP spid="76" grpId="0" animBg="1"/>
      <p:bldP spid="77" grpId="0" animBg="1"/>
      <p:bldP spid="78" grpId="0" animBg="1"/>
      <p:bldP spid="79" grpId="0" animBg="1"/>
      <p:bldP spid="80" grpId="0" animBg="1"/>
      <p:bldP spid="82" grpId="0" animBg="1"/>
      <p:bldP spid="89" grpId="0" animBg="1"/>
      <p:bldP spid="92" grpId="0" animBg="1"/>
      <p:bldP spid="102" grpId="0" animBg="1"/>
      <p:bldP spid="103" grpId="0" animBg="1"/>
      <p:bldP spid="104" grpId="0" animBg="1"/>
      <p:bldP spid="108" grpId="0" animBg="1"/>
      <p:bldP spid="3" grpId="0" animBg="1"/>
      <p:bldP spid="111" grpId="0" animBg="1"/>
      <p:bldP spid="112" grpId="0" animBg="1"/>
      <p:bldP spid="1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1935445" y="459113"/>
            <a:ext cx="3204966" cy="461665"/>
          </a:xfrm>
          <a:prstGeom prst="rect">
            <a:avLst/>
          </a:prstGeom>
        </p:spPr>
        <p:txBody>
          <a:bodyPr wrap="square">
            <a:spAutoFit/>
          </a:bodyPr>
          <a:lstStyle/>
          <a:p>
            <a:r>
              <a:rPr lang="en-US" altLang="zh-CN" sz="24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AES Algorithm</a:t>
            </a:r>
          </a:p>
        </p:txBody>
      </p:sp>
      <p:sp>
        <p:nvSpPr>
          <p:cNvPr id="15" name="圆角矩形 1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486853" y="399268"/>
            <a:ext cx="595036" cy="584775"/>
          </a:xfrm>
          <a:prstGeom prst="rect">
            <a:avLst/>
          </a:prstGeom>
        </p:spPr>
        <p:txBody>
          <a:bodyPr wrap="none">
            <a:spAutoFit/>
          </a:bodyPr>
          <a:lstStyle/>
          <a:p>
            <a:pPr algn="ctr"/>
            <a:r>
              <a:rPr lang="en-US" altLang="zh-CN" sz="3200" dirty="0">
                <a:solidFill>
                  <a:srgbClr val="18478F"/>
                </a:solidFill>
                <a:latin typeface="Times New Roman" panose="02020603050405020304" pitchFamily="18" charset="0"/>
                <a:ea typeface="Open Sans" panose="020B0606030504020204" pitchFamily="34" charset="0"/>
                <a:cs typeface="Times New Roman" panose="02020603050405020304" pitchFamily="18" charset="0"/>
              </a:rPr>
              <a:t>02</a:t>
            </a:r>
            <a:endParaRPr lang="zh-CN" altLang="en-US" sz="3200" dirty="0">
              <a:solidFill>
                <a:srgbClr val="18478F"/>
              </a:solidFill>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46C61B24-46B7-404F-864F-800874E14D95}"/>
              </a:ext>
            </a:extLst>
          </p:cNvPr>
          <p:cNvSpPr txBox="1"/>
          <p:nvPr/>
        </p:nvSpPr>
        <p:spPr>
          <a:xfrm>
            <a:off x="1063272" y="1278452"/>
            <a:ext cx="5742774" cy="1669944"/>
          </a:xfrm>
          <a:prstGeom prst="rect">
            <a:avLst/>
          </a:prstGeom>
          <a:noFill/>
        </p:spPr>
        <p:txBody>
          <a:bodyPr wrap="square" rtlCol="0">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Two important parts</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Message encryption/decryption</a:t>
            </a: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Key expansion</a:t>
            </a:r>
          </a:p>
        </p:txBody>
      </p:sp>
      <p:graphicFrame>
        <p:nvGraphicFramePr>
          <p:cNvPr id="10" name="表格 9">
            <a:extLst>
              <a:ext uri="{FF2B5EF4-FFF2-40B4-BE49-F238E27FC236}">
                <a16:creationId xmlns:a16="http://schemas.microsoft.com/office/drawing/2014/main" id="{D9DB5D25-12D8-4C72-991E-A0A5DC8686DE}"/>
              </a:ext>
            </a:extLst>
          </p:cNvPr>
          <p:cNvGraphicFramePr>
            <a:graphicFrameLocks noGrp="1"/>
          </p:cNvGraphicFramePr>
          <p:nvPr>
            <p:extLst>
              <p:ext uri="{D42A27DB-BD31-4B8C-83A1-F6EECF244321}">
                <p14:modId xmlns:p14="http://schemas.microsoft.com/office/powerpoint/2010/main" val="549183552"/>
              </p:ext>
            </p:extLst>
          </p:nvPr>
        </p:nvGraphicFramePr>
        <p:xfrm>
          <a:off x="1057275" y="3789363"/>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189" name="矩形 188">
            <a:extLst>
              <a:ext uri="{FF2B5EF4-FFF2-40B4-BE49-F238E27FC236}">
                <a16:creationId xmlns:a16="http://schemas.microsoft.com/office/drawing/2014/main" id="{FA3FAE27-297B-492B-B993-7BB97D6DF876}"/>
              </a:ext>
            </a:extLst>
          </p:cNvPr>
          <p:cNvSpPr/>
          <p:nvPr/>
        </p:nvSpPr>
        <p:spPr>
          <a:xfrm>
            <a:off x="7689981" y="349950"/>
            <a:ext cx="1440000" cy="5765007"/>
          </a:xfrm>
          <a:prstGeom prst="rect">
            <a:avLst/>
          </a:prstGeom>
          <a:solidFill>
            <a:schemeClr val="bg1">
              <a:lumMod val="85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a:solidFill>
                  <a:srgbClr val="000000"/>
                </a:solidFill>
                <a:latin typeface="Times New Roman" panose="02020603050405020304" pitchFamily="18" charset="0"/>
                <a:cs typeface="Times New Roman" panose="02020603050405020304" pitchFamily="18" charset="0"/>
              </a:rPr>
              <a:t>Key Expansion</a:t>
            </a:r>
            <a:endParaRPr lang="zh-TW" altLang="en-US" sz="1000" b="1" dirty="0">
              <a:solidFill>
                <a:srgbClr val="000000"/>
              </a:solidFill>
              <a:latin typeface="Times New Roman" panose="02020603050405020304" pitchFamily="18" charset="0"/>
              <a:cs typeface="Times New Roman" panose="02020603050405020304" pitchFamily="18" charset="0"/>
            </a:endParaRPr>
          </a:p>
        </p:txBody>
      </p:sp>
      <p:sp>
        <p:nvSpPr>
          <p:cNvPr id="190" name="文字方塊 189">
            <a:extLst>
              <a:ext uri="{FF2B5EF4-FFF2-40B4-BE49-F238E27FC236}">
                <a16:creationId xmlns:a16="http://schemas.microsoft.com/office/drawing/2014/main" id="{8942FE48-65E2-4469-9655-685501B1B82B}"/>
              </a:ext>
            </a:extLst>
          </p:cNvPr>
          <p:cNvSpPr txBox="1"/>
          <p:nvPr/>
        </p:nvSpPr>
        <p:spPr>
          <a:xfrm>
            <a:off x="6195283" y="536201"/>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191" name="直線單箭頭接點 190">
            <a:extLst>
              <a:ext uri="{FF2B5EF4-FFF2-40B4-BE49-F238E27FC236}">
                <a16:creationId xmlns:a16="http://schemas.microsoft.com/office/drawing/2014/main" id="{2E58B1EA-5907-4A19-83C0-019FAE8B4044}"/>
              </a:ext>
            </a:extLst>
          </p:cNvPr>
          <p:cNvCxnSpPr>
            <a:cxnSpLocks/>
            <a:endCxn id="190" idx="3"/>
          </p:cNvCxnSpPr>
          <p:nvPr/>
        </p:nvCxnSpPr>
        <p:spPr>
          <a:xfrm flipH="1">
            <a:off x="7383283" y="652934"/>
            <a:ext cx="30501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92" name="文字方塊 191">
            <a:extLst>
              <a:ext uri="{FF2B5EF4-FFF2-40B4-BE49-F238E27FC236}">
                <a16:creationId xmlns:a16="http://schemas.microsoft.com/office/drawing/2014/main" id="{9A3F1799-FC00-4FF3-93B6-74EF983C4187}"/>
              </a:ext>
            </a:extLst>
          </p:cNvPr>
          <p:cNvSpPr txBox="1"/>
          <p:nvPr/>
        </p:nvSpPr>
        <p:spPr>
          <a:xfrm>
            <a:off x="6195292" y="1072377"/>
            <a:ext cx="1188000" cy="246221"/>
          </a:xfrm>
          <a:prstGeom prst="rect">
            <a:avLst/>
          </a:prstGeom>
          <a:solidFill>
            <a:schemeClr val="accent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193" name="文字方塊 192">
            <a:extLst>
              <a:ext uri="{FF2B5EF4-FFF2-40B4-BE49-F238E27FC236}">
                <a16:creationId xmlns:a16="http://schemas.microsoft.com/office/drawing/2014/main" id="{E8D28E2A-96BB-4BE6-9EA7-09A55BB2EA22}"/>
              </a:ext>
            </a:extLst>
          </p:cNvPr>
          <p:cNvSpPr txBox="1"/>
          <p:nvPr/>
        </p:nvSpPr>
        <p:spPr>
          <a:xfrm>
            <a:off x="6195292" y="1458029"/>
            <a:ext cx="1188000" cy="246221"/>
          </a:xfrm>
          <a:prstGeom prst="rect">
            <a:avLst/>
          </a:prstGeom>
          <a:solidFill>
            <a:schemeClr val="accent4">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194" name="文字方塊 193">
            <a:extLst>
              <a:ext uri="{FF2B5EF4-FFF2-40B4-BE49-F238E27FC236}">
                <a16:creationId xmlns:a16="http://schemas.microsoft.com/office/drawing/2014/main" id="{9D50489D-EFBA-46AF-9F45-6B440398B9DF}"/>
              </a:ext>
            </a:extLst>
          </p:cNvPr>
          <p:cNvSpPr txBox="1"/>
          <p:nvPr/>
        </p:nvSpPr>
        <p:spPr>
          <a:xfrm>
            <a:off x="6195292" y="1842076"/>
            <a:ext cx="1188000" cy="246221"/>
          </a:xfrm>
          <a:prstGeom prst="rect">
            <a:avLst/>
          </a:prstGeom>
          <a:solidFill>
            <a:schemeClr val="accent6">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MisColumns</a:t>
            </a:r>
            <a:endParaRPr lang="zh-TW" altLang="en-US" sz="1000" dirty="0">
              <a:latin typeface="Times New Roman" panose="02020603050405020304" pitchFamily="18" charset="0"/>
              <a:cs typeface="Times New Roman" panose="02020603050405020304" pitchFamily="18" charset="0"/>
            </a:endParaRPr>
          </a:p>
        </p:txBody>
      </p:sp>
      <p:cxnSp>
        <p:nvCxnSpPr>
          <p:cNvPr id="195" name="直線單箭頭接點 194">
            <a:extLst>
              <a:ext uri="{FF2B5EF4-FFF2-40B4-BE49-F238E27FC236}">
                <a16:creationId xmlns:a16="http://schemas.microsoft.com/office/drawing/2014/main" id="{B27D120C-9320-47CD-ADEE-98D04205F7B3}"/>
              </a:ext>
            </a:extLst>
          </p:cNvPr>
          <p:cNvCxnSpPr>
            <a:cxnSpLocks/>
            <a:stCxn id="192" idx="2"/>
            <a:endCxn id="193" idx="0"/>
          </p:cNvCxnSpPr>
          <p:nvPr/>
        </p:nvCxnSpPr>
        <p:spPr>
          <a:xfrm>
            <a:off x="6789292" y="1318598"/>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單箭頭接點 195">
            <a:extLst>
              <a:ext uri="{FF2B5EF4-FFF2-40B4-BE49-F238E27FC236}">
                <a16:creationId xmlns:a16="http://schemas.microsoft.com/office/drawing/2014/main" id="{F502BC89-426B-45BE-BF9D-40D092C5BE04}"/>
              </a:ext>
            </a:extLst>
          </p:cNvPr>
          <p:cNvCxnSpPr>
            <a:stCxn id="193" idx="2"/>
            <a:endCxn id="194" idx="0"/>
          </p:cNvCxnSpPr>
          <p:nvPr/>
        </p:nvCxnSpPr>
        <p:spPr>
          <a:xfrm>
            <a:off x="6789292" y="1704250"/>
            <a:ext cx="0" cy="13782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單箭頭接點 196">
            <a:extLst>
              <a:ext uri="{FF2B5EF4-FFF2-40B4-BE49-F238E27FC236}">
                <a16:creationId xmlns:a16="http://schemas.microsoft.com/office/drawing/2014/main" id="{29D54DC5-260C-464A-9B80-00191BDE40BD}"/>
              </a:ext>
            </a:extLst>
          </p:cNvPr>
          <p:cNvCxnSpPr>
            <a:stCxn id="190" idx="2"/>
            <a:endCxn id="192" idx="0"/>
          </p:cNvCxnSpPr>
          <p:nvPr/>
        </p:nvCxnSpPr>
        <p:spPr>
          <a:xfrm>
            <a:off x="6789283" y="782422"/>
            <a:ext cx="9" cy="28995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98" name="文字方塊 197">
            <a:extLst>
              <a:ext uri="{FF2B5EF4-FFF2-40B4-BE49-F238E27FC236}">
                <a16:creationId xmlns:a16="http://schemas.microsoft.com/office/drawing/2014/main" id="{C85CC408-C15E-4FAC-9213-6001E109FE5A}"/>
              </a:ext>
            </a:extLst>
          </p:cNvPr>
          <p:cNvSpPr txBox="1"/>
          <p:nvPr/>
        </p:nvSpPr>
        <p:spPr>
          <a:xfrm>
            <a:off x="6195292" y="2226841"/>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199" name="直線單箭頭接點 198">
            <a:extLst>
              <a:ext uri="{FF2B5EF4-FFF2-40B4-BE49-F238E27FC236}">
                <a16:creationId xmlns:a16="http://schemas.microsoft.com/office/drawing/2014/main" id="{ACAD8FD4-B09F-44EB-9960-A8B20EB17CF5}"/>
              </a:ext>
            </a:extLst>
          </p:cNvPr>
          <p:cNvCxnSpPr>
            <a:cxnSpLocks/>
            <a:endCxn id="198" idx="3"/>
          </p:cNvCxnSpPr>
          <p:nvPr/>
        </p:nvCxnSpPr>
        <p:spPr>
          <a:xfrm flipH="1">
            <a:off x="7383292" y="2343574"/>
            <a:ext cx="305008"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199">
            <a:extLst>
              <a:ext uri="{FF2B5EF4-FFF2-40B4-BE49-F238E27FC236}">
                <a16:creationId xmlns:a16="http://schemas.microsoft.com/office/drawing/2014/main" id="{A6B63CB5-0E88-47AB-9896-CAB84043094A}"/>
              </a:ext>
            </a:extLst>
          </p:cNvPr>
          <p:cNvCxnSpPr>
            <a:stCxn id="194" idx="2"/>
            <a:endCxn id="198" idx="0"/>
          </p:cNvCxnSpPr>
          <p:nvPr/>
        </p:nvCxnSpPr>
        <p:spPr>
          <a:xfrm>
            <a:off x="6789292" y="2088297"/>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1" name="矩形 200">
            <a:extLst>
              <a:ext uri="{FF2B5EF4-FFF2-40B4-BE49-F238E27FC236}">
                <a16:creationId xmlns:a16="http://schemas.microsoft.com/office/drawing/2014/main" id="{193426E9-55A7-437A-9F97-BDE8C3C38AEF}"/>
              </a:ext>
            </a:extLst>
          </p:cNvPr>
          <p:cNvSpPr/>
          <p:nvPr/>
        </p:nvSpPr>
        <p:spPr>
          <a:xfrm>
            <a:off x="6068029" y="958261"/>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202" name="文字方塊 201">
            <a:extLst>
              <a:ext uri="{FF2B5EF4-FFF2-40B4-BE49-F238E27FC236}">
                <a16:creationId xmlns:a16="http://schemas.microsoft.com/office/drawing/2014/main" id="{5B0F1234-2F9D-4E3F-BFF7-82392E2763D9}"/>
              </a:ext>
            </a:extLst>
          </p:cNvPr>
          <p:cNvSpPr txBox="1"/>
          <p:nvPr/>
        </p:nvSpPr>
        <p:spPr>
          <a:xfrm flipV="1">
            <a:off x="5729475" y="1138708"/>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1</a:t>
            </a:r>
            <a:endParaRPr lang="zh-TW" altLang="en-US" sz="1000" dirty="0">
              <a:latin typeface="Times New Roman" panose="02020603050405020304" pitchFamily="18" charset="0"/>
              <a:cs typeface="Times New Roman" panose="02020603050405020304" pitchFamily="18" charset="0"/>
            </a:endParaRPr>
          </a:p>
        </p:txBody>
      </p:sp>
      <p:sp>
        <p:nvSpPr>
          <p:cNvPr id="203" name="文字方塊 202">
            <a:extLst>
              <a:ext uri="{FF2B5EF4-FFF2-40B4-BE49-F238E27FC236}">
                <a16:creationId xmlns:a16="http://schemas.microsoft.com/office/drawing/2014/main" id="{CED1DDBC-39F8-408D-BA59-69782541A894}"/>
              </a:ext>
            </a:extLst>
          </p:cNvPr>
          <p:cNvSpPr txBox="1"/>
          <p:nvPr/>
        </p:nvSpPr>
        <p:spPr>
          <a:xfrm>
            <a:off x="6193763" y="4925066"/>
            <a:ext cx="1188000" cy="246221"/>
          </a:xfrm>
          <a:prstGeom prst="rect">
            <a:avLst/>
          </a:prstGeom>
          <a:solidFill>
            <a:schemeClr val="accent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204" name="文字方塊 203">
            <a:extLst>
              <a:ext uri="{FF2B5EF4-FFF2-40B4-BE49-F238E27FC236}">
                <a16:creationId xmlns:a16="http://schemas.microsoft.com/office/drawing/2014/main" id="{5BF8E86A-1F4B-4747-B680-5C4EAE33D6ED}"/>
              </a:ext>
            </a:extLst>
          </p:cNvPr>
          <p:cNvSpPr txBox="1"/>
          <p:nvPr/>
        </p:nvSpPr>
        <p:spPr>
          <a:xfrm>
            <a:off x="6193763" y="5310718"/>
            <a:ext cx="1188000" cy="246221"/>
          </a:xfrm>
          <a:prstGeom prst="rect">
            <a:avLst/>
          </a:prstGeom>
          <a:solidFill>
            <a:schemeClr val="accent4">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cxnSp>
        <p:nvCxnSpPr>
          <p:cNvPr id="205" name="直線單箭頭接點 204">
            <a:extLst>
              <a:ext uri="{FF2B5EF4-FFF2-40B4-BE49-F238E27FC236}">
                <a16:creationId xmlns:a16="http://schemas.microsoft.com/office/drawing/2014/main" id="{A2AEFD8E-5DA7-433E-AC8D-3BD2C39ED512}"/>
              </a:ext>
            </a:extLst>
          </p:cNvPr>
          <p:cNvCxnSpPr>
            <a:cxnSpLocks/>
            <a:stCxn id="203" idx="2"/>
            <a:endCxn id="204" idx="0"/>
          </p:cNvCxnSpPr>
          <p:nvPr/>
        </p:nvCxnSpPr>
        <p:spPr>
          <a:xfrm>
            <a:off x="6787763" y="5171287"/>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205">
            <a:extLst>
              <a:ext uri="{FF2B5EF4-FFF2-40B4-BE49-F238E27FC236}">
                <a16:creationId xmlns:a16="http://schemas.microsoft.com/office/drawing/2014/main" id="{756BECC6-6C32-4E88-9C62-5426C57EC95D}"/>
              </a:ext>
            </a:extLst>
          </p:cNvPr>
          <p:cNvCxnSpPr>
            <a:cxnSpLocks/>
            <a:stCxn id="198" idx="2"/>
          </p:cNvCxnSpPr>
          <p:nvPr/>
        </p:nvCxnSpPr>
        <p:spPr>
          <a:xfrm flipH="1">
            <a:off x="6788060" y="2473062"/>
            <a:ext cx="1232" cy="19963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7" name="文字方塊 206">
            <a:extLst>
              <a:ext uri="{FF2B5EF4-FFF2-40B4-BE49-F238E27FC236}">
                <a16:creationId xmlns:a16="http://schemas.microsoft.com/office/drawing/2014/main" id="{1ED413A0-58FE-4AEC-A3C0-29BE1F17BD9B}"/>
              </a:ext>
            </a:extLst>
          </p:cNvPr>
          <p:cNvSpPr txBox="1"/>
          <p:nvPr/>
        </p:nvSpPr>
        <p:spPr>
          <a:xfrm>
            <a:off x="6193763" y="5695790"/>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208" name="直線單箭頭接點 207">
            <a:extLst>
              <a:ext uri="{FF2B5EF4-FFF2-40B4-BE49-F238E27FC236}">
                <a16:creationId xmlns:a16="http://schemas.microsoft.com/office/drawing/2014/main" id="{4793FD63-132D-466B-8312-689DEF5F39BD}"/>
              </a:ext>
            </a:extLst>
          </p:cNvPr>
          <p:cNvCxnSpPr>
            <a:cxnSpLocks/>
            <a:endCxn id="207" idx="3"/>
          </p:cNvCxnSpPr>
          <p:nvPr/>
        </p:nvCxnSpPr>
        <p:spPr>
          <a:xfrm flipH="1">
            <a:off x="7381763" y="5812523"/>
            <a:ext cx="30653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單箭頭接點 208">
            <a:extLst>
              <a:ext uri="{FF2B5EF4-FFF2-40B4-BE49-F238E27FC236}">
                <a16:creationId xmlns:a16="http://schemas.microsoft.com/office/drawing/2014/main" id="{97F3CA3F-A67B-48EE-84E9-43D3B50836C8}"/>
              </a:ext>
            </a:extLst>
          </p:cNvPr>
          <p:cNvCxnSpPr>
            <a:cxnSpLocks/>
            <a:stCxn id="204" idx="2"/>
            <a:endCxn id="207" idx="0"/>
          </p:cNvCxnSpPr>
          <p:nvPr/>
        </p:nvCxnSpPr>
        <p:spPr>
          <a:xfrm>
            <a:off x="6787763" y="5556939"/>
            <a:ext cx="0" cy="1388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10" name="矩形 209">
            <a:extLst>
              <a:ext uri="{FF2B5EF4-FFF2-40B4-BE49-F238E27FC236}">
                <a16:creationId xmlns:a16="http://schemas.microsoft.com/office/drawing/2014/main" id="{10E852AF-EE69-499D-8888-A14FE6A45B24}"/>
              </a:ext>
            </a:extLst>
          </p:cNvPr>
          <p:cNvSpPr/>
          <p:nvPr/>
        </p:nvSpPr>
        <p:spPr>
          <a:xfrm>
            <a:off x="6068405" y="4813090"/>
            <a:ext cx="1440063" cy="1222788"/>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211" name="文字方塊 210">
                <a:extLst>
                  <a:ext uri="{FF2B5EF4-FFF2-40B4-BE49-F238E27FC236}">
                    <a16:creationId xmlns:a16="http://schemas.microsoft.com/office/drawing/2014/main" id="{C769E918-A773-4F73-8C80-97615BC7D636}"/>
                  </a:ext>
                </a:extLst>
              </p:cNvPr>
              <p:cNvSpPr txBox="1"/>
              <p:nvPr/>
            </p:nvSpPr>
            <p:spPr>
              <a:xfrm flipV="1">
                <a:off x="5729708" y="4817660"/>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m:rPr>
                        <m:sty m:val="p"/>
                      </m:rPr>
                      <a:rPr lang="en-US" altLang="zh-TW" sz="1000" i="1" dirty="0">
                        <a:latin typeface="Cambria Math" panose="02040503050406030204" pitchFamily="18" charset="0"/>
                        <a:cs typeface="Times New Roman" panose="02020603050405020304" pitchFamily="18" charset="0"/>
                      </a:rPr>
                      <m:t>N</m:t>
                    </m:r>
                  </m:oMath>
                </a14:m>
                <a:r>
                  <a:rPr lang="en-US" altLang="zh-TW" sz="1000" dirty="0">
                    <a:latin typeface="Times New Roman" panose="02020603050405020304" pitchFamily="18" charset="0"/>
                    <a:cs typeface="Times New Roman" panose="02020603050405020304" pitchFamily="18" charset="0"/>
                  </a:rPr>
                  <a:t>r</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11" name="文字方塊 210">
                <a:extLst>
                  <a:ext uri="{FF2B5EF4-FFF2-40B4-BE49-F238E27FC236}">
                    <a16:creationId xmlns:a16="http://schemas.microsoft.com/office/drawing/2014/main" id="{C769E918-A773-4F73-8C80-97615BC7D636}"/>
                  </a:ext>
                </a:extLst>
              </p:cNvPr>
              <p:cNvSpPr txBox="1">
                <a:spLocks noRot="1" noChangeAspect="1" noMove="1" noResize="1" noEditPoints="1" noAdjustHandles="1" noChangeArrowheads="1" noChangeShapeType="1" noTextEdit="1"/>
              </p:cNvSpPr>
              <p:nvPr/>
            </p:nvSpPr>
            <p:spPr>
              <a:xfrm flipV="1">
                <a:off x="5729708" y="4817660"/>
                <a:ext cx="338554" cy="1213686"/>
              </a:xfrm>
              <a:prstGeom prst="rect">
                <a:avLst/>
              </a:prstGeom>
              <a:blipFill>
                <a:blip r:embed="rId3"/>
                <a:stretch>
                  <a:fillRect/>
                </a:stretch>
              </a:blipFill>
            </p:spPr>
            <p:txBody>
              <a:bodyPr/>
              <a:lstStyle/>
              <a:p>
                <a:r>
                  <a:rPr lang="zh-TW" altLang="en-US">
                    <a:noFill/>
                  </a:rPr>
                  <a:t> </a:t>
                </a:r>
              </a:p>
            </p:txBody>
          </p:sp>
        </mc:Fallback>
      </mc:AlternateContent>
      <p:sp>
        <p:nvSpPr>
          <p:cNvPr id="212" name="文字方塊 211">
            <a:extLst>
              <a:ext uri="{FF2B5EF4-FFF2-40B4-BE49-F238E27FC236}">
                <a16:creationId xmlns:a16="http://schemas.microsoft.com/office/drawing/2014/main" id="{63E06771-4018-4E08-B865-2E8492DAB38C}"/>
              </a:ext>
            </a:extLst>
          </p:cNvPr>
          <p:cNvSpPr txBox="1"/>
          <p:nvPr/>
        </p:nvSpPr>
        <p:spPr>
          <a:xfrm>
            <a:off x="6193763" y="3235014"/>
            <a:ext cx="1188000" cy="246221"/>
          </a:xfrm>
          <a:prstGeom prst="rect">
            <a:avLst/>
          </a:prstGeom>
          <a:solidFill>
            <a:schemeClr val="accent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213" name="文字方塊 212">
            <a:extLst>
              <a:ext uri="{FF2B5EF4-FFF2-40B4-BE49-F238E27FC236}">
                <a16:creationId xmlns:a16="http://schemas.microsoft.com/office/drawing/2014/main" id="{02C2094F-3B76-44E3-A4DF-5758D0501788}"/>
              </a:ext>
            </a:extLst>
          </p:cNvPr>
          <p:cNvSpPr txBox="1"/>
          <p:nvPr/>
        </p:nvSpPr>
        <p:spPr>
          <a:xfrm>
            <a:off x="6193763" y="3620666"/>
            <a:ext cx="1188000" cy="246221"/>
          </a:xfrm>
          <a:prstGeom prst="rect">
            <a:avLst/>
          </a:prstGeom>
          <a:solidFill>
            <a:schemeClr val="accent4">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214" name="文字方塊 213">
            <a:extLst>
              <a:ext uri="{FF2B5EF4-FFF2-40B4-BE49-F238E27FC236}">
                <a16:creationId xmlns:a16="http://schemas.microsoft.com/office/drawing/2014/main" id="{75F215E3-3772-4BC9-97EF-63605D659541}"/>
              </a:ext>
            </a:extLst>
          </p:cNvPr>
          <p:cNvSpPr txBox="1"/>
          <p:nvPr/>
        </p:nvSpPr>
        <p:spPr>
          <a:xfrm>
            <a:off x="6193763" y="4004712"/>
            <a:ext cx="1188000" cy="246221"/>
          </a:xfrm>
          <a:prstGeom prst="rect">
            <a:avLst/>
          </a:prstGeom>
          <a:solidFill>
            <a:schemeClr val="accent6">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MisColumns</a:t>
            </a:r>
            <a:endParaRPr lang="zh-TW" altLang="en-US" sz="1000" dirty="0">
              <a:latin typeface="Times New Roman" panose="02020603050405020304" pitchFamily="18" charset="0"/>
              <a:cs typeface="Times New Roman" panose="02020603050405020304" pitchFamily="18" charset="0"/>
            </a:endParaRPr>
          </a:p>
        </p:txBody>
      </p:sp>
      <p:cxnSp>
        <p:nvCxnSpPr>
          <p:cNvPr id="215" name="直線單箭頭接點 214">
            <a:extLst>
              <a:ext uri="{FF2B5EF4-FFF2-40B4-BE49-F238E27FC236}">
                <a16:creationId xmlns:a16="http://schemas.microsoft.com/office/drawing/2014/main" id="{3E57D6AE-20D6-45E6-AB5C-AC000A116DA2}"/>
              </a:ext>
            </a:extLst>
          </p:cNvPr>
          <p:cNvCxnSpPr>
            <a:cxnSpLocks/>
            <a:stCxn id="212" idx="2"/>
            <a:endCxn id="213" idx="0"/>
          </p:cNvCxnSpPr>
          <p:nvPr/>
        </p:nvCxnSpPr>
        <p:spPr>
          <a:xfrm>
            <a:off x="6787763" y="3481235"/>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線單箭頭接點 215">
            <a:extLst>
              <a:ext uri="{FF2B5EF4-FFF2-40B4-BE49-F238E27FC236}">
                <a16:creationId xmlns:a16="http://schemas.microsoft.com/office/drawing/2014/main" id="{2E9A8F95-A98C-4C9C-B9CF-C49CF2693024}"/>
              </a:ext>
            </a:extLst>
          </p:cNvPr>
          <p:cNvCxnSpPr>
            <a:stCxn id="213" idx="2"/>
            <a:endCxn id="214" idx="0"/>
          </p:cNvCxnSpPr>
          <p:nvPr/>
        </p:nvCxnSpPr>
        <p:spPr>
          <a:xfrm>
            <a:off x="6787763" y="3866887"/>
            <a:ext cx="0" cy="13782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17" name="文字方塊 216">
            <a:extLst>
              <a:ext uri="{FF2B5EF4-FFF2-40B4-BE49-F238E27FC236}">
                <a16:creationId xmlns:a16="http://schemas.microsoft.com/office/drawing/2014/main" id="{04697910-73F9-4CE6-80B7-50B677982C25}"/>
              </a:ext>
            </a:extLst>
          </p:cNvPr>
          <p:cNvSpPr txBox="1"/>
          <p:nvPr/>
        </p:nvSpPr>
        <p:spPr>
          <a:xfrm>
            <a:off x="6193763" y="438947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218" name="直線單箭頭接點 217">
            <a:extLst>
              <a:ext uri="{FF2B5EF4-FFF2-40B4-BE49-F238E27FC236}">
                <a16:creationId xmlns:a16="http://schemas.microsoft.com/office/drawing/2014/main" id="{13FB18C6-8D05-4BB9-8C34-995042782742}"/>
              </a:ext>
            </a:extLst>
          </p:cNvPr>
          <p:cNvCxnSpPr>
            <a:cxnSpLocks/>
            <a:endCxn id="217" idx="3"/>
          </p:cNvCxnSpPr>
          <p:nvPr/>
        </p:nvCxnSpPr>
        <p:spPr>
          <a:xfrm flipH="1">
            <a:off x="7381763" y="4506209"/>
            <a:ext cx="306536" cy="637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線單箭頭接點 218">
            <a:extLst>
              <a:ext uri="{FF2B5EF4-FFF2-40B4-BE49-F238E27FC236}">
                <a16:creationId xmlns:a16="http://schemas.microsoft.com/office/drawing/2014/main" id="{36CBAD65-B9DF-42CB-8AB4-620B4BF68088}"/>
              </a:ext>
            </a:extLst>
          </p:cNvPr>
          <p:cNvCxnSpPr>
            <a:stCxn id="214" idx="2"/>
            <a:endCxn id="217" idx="0"/>
          </p:cNvCxnSpPr>
          <p:nvPr/>
        </p:nvCxnSpPr>
        <p:spPr>
          <a:xfrm>
            <a:off x="6787763" y="4250933"/>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0" name="矩形 219">
            <a:extLst>
              <a:ext uri="{FF2B5EF4-FFF2-40B4-BE49-F238E27FC236}">
                <a16:creationId xmlns:a16="http://schemas.microsoft.com/office/drawing/2014/main" id="{D769B434-DF72-43A1-9661-264666112CCD}"/>
              </a:ext>
            </a:extLst>
          </p:cNvPr>
          <p:cNvSpPr/>
          <p:nvPr/>
        </p:nvSpPr>
        <p:spPr>
          <a:xfrm>
            <a:off x="6068405" y="3120897"/>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mc:AlternateContent xmlns:mc="http://schemas.openxmlformats.org/markup-compatibility/2006" xmlns:a14="http://schemas.microsoft.com/office/drawing/2010/main">
        <mc:Choice Requires="a14">
          <p:sp>
            <p:nvSpPr>
              <p:cNvPr id="221" name="文字方塊 220">
                <a:extLst>
                  <a:ext uri="{FF2B5EF4-FFF2-40B4-BE49-F238E27FC236}">
                    <a16:creationId xmlns:a16="http://schemas.microsoft.com/office/drawing/2014/main" id="{2D6732DE-2776-40EA-8012-77F8DFB558C4}"/>
                  </a:ext>
                </a:extLst>
              </p:cNvPr>
              <p:cNvSpPr txBox="1"/>
              <p:nvPr/>
            </p:nvSpPr>
            <p:spPr>
              <a:xfrm flipV="1">
                <a:off x="5729851" y="3318121"/>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𝑁𝑟</m:t>
                    </m:r>
                    <m:r>
                      <a:rPr lang="en-US" altLang="zh-TW" sz="1000" b="0" i="1" smtClean="0">
                        <a:latin typeface="Cambria Math" panose="02040503050406030204" pitchFamily="18" charset="0"/>
                        <a:cs typeface="Times New Roman" panose="02020603050405020304" pitchFamily="18" charset="0"/>
                      </a:rPr>
                      <m:t>−1</m:t>
                    </m:r>
                  </m:oMath>
                </a14:m>
                <a:r>
                  <a:rPr lang="en-US" altLang="zh-TW" sz="1000" dirty="0">
                    <a:latin typeface="Times New Roman" panose="02020603050405020304" pitchFamily="18" charset="0"/>
                    <a:cs typeface="Times New Roman" panose="02020603050405020304" pitchFamily="18" charset="0"/>
                  </a:rPr>
                  <a:t>)</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21" name="文字方塊 220">
                <a:extLst>
                  <a:ext uri="{FF2B5EF4-FFF2-40B4-BE49-F238E27FC236}">
                    <a16:creationId xmlns:a16="http://schemas.microsoft.com/office/drawing/2014/main" id="{2D6732DE-2776-40EA-8012-77F8DFB558C4}"/>
                  </a:ext>
                </a:extLst>
              </p:cNvPr>
              <p:cNvSpPr txBox="1">
                <a:spLocks noRot="1" noChangeAspect="1" noMove="1" noResize="1" noEditPoints="1" noAdjustHandles="1" noChangeArrowheads="1" noChangeShapeType="1" noTextEdit="1"/>
              </p:cNvSpPr>
              <p:nvPr/>
            </p:nvSpPr>
            <p:spPr>
              <a:xfrm flipV="1">
                <a:off x="5729851" y="3318121"/>
                <a:ext cx="338554" cy="1213686"/>
              </a:xfrm>
              <a:prstGeom prst="rect">
                <a:avLst/>
              </a:prstGeom>
              <a:blipFill>
                <a:blip r:embed="rId4"/>
                <a:stretch>
                  <a:fillRect/>
                </a:stretch>
              </a:blipFill>
            </p:spPr>
            <p:txBody>
              <a:bodyPr/>
              <a:lstStyle/>
              <a:p>
                <a:r>
                  <a:rPr lang="zh-TW" altLang="en-US">
                    <a:noFill/>
                  </a:rPr>
                  <a:t> </a:t>
                </a:r>
              </a:p>
            </p:txBody>
          </p:sp>
        </mc:Fallback>
      </mc:AlternateContent>
      <p:cxnSp>
        <p:nvCxnSpPr>
          <p:cNvPr id="222" name="直線單箭頭接點 221">
            <a:extLst>
              <a:ext uri="{FF2B5EF4-FFF2-40B4-BE49-F238E27FC236}">
                <a16:creationId xmlns:a16="http://schemas.microsoft.com/office/drawing/2014/main" id="{2F2C53C8-ACC2-469F-8154-F12C04C9AC47}"/>
              </a:ext>
            </a:extLst>
          </p:cNvPr>
          <p:cNvCxnSpPr>
            <a:cxnSpLocks/>
            <a:stCxn id="217" idx="2"/>
            <a:endCxn id="203" idx="0"/>
          </p:cNvCxnSpPr>
          <p:nvPr/>
        </p:nvCxnSpPr>
        <p:spPr>
          <a:xfrm>
            <a:off x="6787763" y="4635698"/>
            <a:ext cx="0" cy="28936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直線單箭頭接點 222">
            <a:extLst>
              <a:ext uri="{FF2B5EF4-FFF2-40B4-BE49-F238E27FC236}">
                <a16:creationId xmlns:a16="http://schemas.microsoft.com/office/drawing/2014/main" id="{350F5F80-E098-439E-9EB3-B80014AAF451}"/>
              </a:ext>
            </a:extLst>
          </p:cNvPr>
          <p:cNvCxnSpPr>
            <a:cxnSpLocks/>
            <a:endCxn id="212" idx="0"/>
          </p:cNvCxnSpPr>
          <p:nvPr/>
        </p:nvCxnSpPr>
        <p:spPr>
          <a:xfrm>
            <a:off x="6787763" y="3022619"/>
            <a:ext cx="0" cy="2123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4" name="文字方塊 223">
            <a:extLst>
              <a:ext uri="{FF2B5EF4-FFF2-40B4-BE49-F238E27FC236}">
                <a16:creationId xmlns:a16="http://schemas.microsoft.com/office/drawing/2014/main" id="{3CB04F32-2B9A-45FC-8F0E-AB7B1B40AD26}"/>
              </a:ext>
            </a:extLst>
          </p:cNvPr>
          <p:cNvSpPr txBox="1"/>
          <p:nvPr/>
        </p:nvSpPr>
        <p:spPr>
          <a:xfrm>
            <a:off x="6655006" y="2688229"/>
            <a:ext cx="338554" cy="310833"/>
          </a:xfrm>
          <a:prstGeom prst="rect">
            <a:avLst/>
          </a:prstGeom>
          <a:noFill/>
        </p:spPr>
        <p:txBody>
          <a:bodyPr vert="eaVert" wrap="square" rtlCol="0">
            <a:spAutoFit/>
          </a:bodyPr>
          <a:lstStyle/>
          <a:p>
            <a:pPr algn="ctr"/>
            <a:r>
              <a:rPr lang="en-US" altLang="zh-TW" sz="1000" b="1" dirty="0">
                <a:latin typeface="Times New Roman" panose="02020603050405020304" pitchFamily="18" charset="0"/>
                <a:cs typeface="Times New Roman" panose="02020603050405020304" pitchFamily="18" charset="0"/>
              </a:rPr>
              <a:t>…</a:t>
            </a:r>
            <a:endParaRPr lang="zh-TW" altLang="en-US" sz="1000" b="1" dirty="0">
              <a:latin typeface="Times New Roman" panose="02020603050405020304" pitchFamily="18" charset="0"/>
              <a:cs typeface="Times New Roman" panose="02020603050405020304" pitchFamily="18" charset="0"/>
            </a:endParaRPr>
          </a:p>
        </p:txBody>
      </p:sp>
      <p:cxnSp>
        <p:nvCxnSpPr>
          <p:cNvPr id="225" name="直線單箭頭接點 224">
            <a:extLst>
              <a:ext uri="{FF2B5EF4-FFF2-40B4-BE49-F238E27FC236}">
                <a16:creationId xmlns:a16="http://schemas.microsoft.com/office/drawing/2014/main" id="{B9373FF4-2EBC-4A00-B1F0-68E4CE6967EE}"/>
              </a:ext>
            </a:extLst>
          </p:cNvPr>
          <p:cNvCxnSpPr>
            <a:cxnSpLocks/>
          </p:cNvCxnSpPr>
          <p:nvPr/>
        </p:nvCxnSpPr>
        <p:spPr>
          <a:xfrm>
            <a:off x="6788060" y="219404"/>
            <a:ext cx="761" cy="30875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6" name="文字方塊 225">
            <a:extLst>
              <a:ext uri="{FF2B5EF4-FFF2-40B4-BE49-F238E27FC236}">
                <a16:creationId xmlns:a16="http://schemas.microsoft.com/office/drawing/2014/main" id="{3EEAAEFC-0822-4790-B682-0ED1BD846A7D}"/>
              </a:ext>
            </a:extLst>
          </p:cNvPr>
          <p:cNvSpPr txBox="1"/>
          <p:nvPr/>
        </p:nvSpPr>
        <p:spPr>
          <a:xfrm>
            <a:off x="6468562" y="-6022"/>
            <a:ext cx="639919"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Plaintext</a:t>
            </a:r>
            <a:endParaRPr lang="zh-TW" altLang="en-US" sz="1000" dirty="0">
              <a:latin typeface="Times New Roman" panose="02020603050405020304" pitchFamily="18" charset="0"/>
              <a:cs typeface="Times New Roman" panose="02020603050405020304" pitchFamily="18" charset="0"/>
            </a:endParaRPr>
          </a:p>
        </p:txBody>
      </p:sp>
      <p:cxnSp>
        <p:nvCxnSpPr>
          <p:cNvPr id="227" name="直線單箭頭接點 226">
            <a:extLst>
              <a:ext uri="{FF2B5EF4-FFF2-40B4-BE49-F238E27FC236}">
                <a16:creationId xmlns:a16="http://schemas.microsoft.com/office/drawing/2014/main" id="{516EF946-C0FF-4358-A80A-DD4065561085}"/>
              </a:ext>
            </a:extLst>
          </p:cNvPr>
          <p:cNvCxnSpPr>
            <a:cxnSpLocks/>
            <a:stCxn id="228" idx="2"/>
            <a:endCxn id="189" idx="0"/>
          </p:cNvCxnSpPr>
          <p:nvPr/>
        </p:nvCxnSpPr>
        <p:spPr>
          <a:xfrm>
            <a:off x="8409273" y="240136"/>
            <a:ext cx="708" cy="10981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8" name="文字方塊 227">
            <a:extLst>
              <a:ext uri="{FF2B5EF4-FFF2-40B4-BE49-F238E27FC236}">
                <a16:creationId xmlns:a16="http://schemas.microsoft.com/office/drawing/2014/main" id="{9A76E8DF-E326-4A06-BC3B-09DBE1E3D498}"/>
              </a:ext>
            </a:extLst>
          </p:cNvPr>
          <p:cNvSpPr txBox="1"/>
          <p:nvPr/>
        </p:nvSpPr>
        <p:spPr>
          <a:xfrm>
            <a:off x="8209539" y="-6085"/>
            <a:ext cx="399468"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Key</a:t>
            </a:r>
            <a:endParaRPr lang="zh-TW" altLang="en-US" sz="1000" dirty="0">
              <a:latin typeface="Times New Roman" panose="02020603050405020304" pitchFamily="18" charset="0"/>
              <a:cs typeface="Times New Roman" panose="02020603050405020304" pitchFamily="18" charset="0"/>
            </a:endParaRPr>
          </a:p>
        </p:txBody>
      </p:sp>
      <p:sp>
        <p:nvSpPr>
          <p:cNvPr id="229" name="文字方塊 228">
            <a:extLst>
              <a:ext uri="{FF2B5EF4-FFF2-40B4-BE49-F238E27FC236}">
                <a16:creationId xmlns:a16="http://schemas.microsoft.com/office/drawing/2014/main" id="{A3B8D044-7731-4843-9AD1-C20FDF9373D0}"/>
              </a:ext>
            </a:extLst>
          </p:cNvPr>
          <p:cNvSpPr txBox="1"/>
          <p:nvPr/>
        </p:nvSpPr>
        <p:spPr>
          <a:xfrm>
            <a:off x="6133117" y="6239270"/>
            <a:ext cx="1310640" cy="246221"/>
          </a:xfrm>
          <a:prstGeom prst="rect">
            <a:avLst/>
          </a:prstGeom>
          <a:noFill/>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Ciphertext</a:t>
            </a:r>
            <a:endParaRPr lang="zh-TW" altLang="en-US" sz="1000" dirty="0">
              <a:latin typeface="Times New Roman" panose="02020603050405020304" pitchFamily="18" charset="0"/>
              <a:cs typeface="Times New Roman" panose="02020603050405020304" pitchFamily="18" charset="0"/>
            </a:endParaRPr>
          </a:p>
        </p:txBody>
      </p:sp>
      <p:cxnSp>
        <p:nvCxnSpPr>
          <p:cNvPr id="230" name="直線單箭頭接點 229">
            <a:extLst>
              <a:ext uri="{FF2B5EF4-FFF2-40B4-BE49-F238E27FC236}">
                <a16:creationId xmlns:a16="http://schemas.microsoft.com/office/drawing/2014/main" id="{FAFBEEEA-418F-4097-AF50-85FC13F4B58A}"/>
              </a:ext>
            </a:extLst>
          </p:cNvPr>
          <p:cNvCxnSpPr>
            <a:stCxn id="207" idx="2"/>
            <a:endCxn id="229" idx="0"/>
          </p:cNvCxnSpPr>
          <p:nvPr/>
        </p:nvCxnSpPr>
        <p:spPr>
          <a:xfrm>
            <a:off x="6787763" y="5942011"/>
            <a:ext cx="674" cy="29725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1" name="文字方塊 230">
            <a:extLst>
              <a:ext uri="{FF2B5EF4-FFF2-40B4-BE49-F238E27FC236}">
                <a16:creationId xmlns:a16="http://schemas.microsoft.com/office/drawing/2014/main" id="{5D9934AB-2A91-413C-B9FD-ED4FFD2FF25D}"/>
              </a:ext>
            </a:extLst>
          </p:cNvPr>
          <p:cNvSpPr txBox="1"/>
          <p:nvPr/>
        </p:nvSpPr>
        <p:spPr>
          <a:xfrm>
            <a:off x="9436526" y="5696098"/>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232" name="直線單箭頭接點 231">
            <a:extLst>
              <a:ext uri="{FF2B5EF4-FFF2-40B4-BE49-F238E27FC236}">
                <a16:creationId xmlns:a16="http://schemas.microsoft.com/office/drawing/2014/main" id="{13172FC5-C42F-460E-8F9B-75DEA562002B}"/>
              </a:ext>
            </a:extLst>
          </p:cNvPr>
          <p:cNvCxnSpPr>
            <a:cxnSpLocks/>
            <a:endCxn id="231" idx="1"/>
          </p:cNvCxnSpPr>
          <p:nvPr/>
        </p:nvCxnSpPr>
        <p:spPr>
          <a:xfrm>
            <a:off x="9129800" y="5812219"/>
            <a:ext cx="306726" cy="699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3" name="文字方塊 232">
            <a:extLst>
              <a:ext uri="{FF2B5EF4-FFF2-40B4-BE49-F238E27FC236}">
                <a16:creationId xmlns:a16="http://schemas.microsoft.com/office/drawing/2014/main" id="{534A63B6-98FD-4BAA-A423-A5F7AACF0F16}"/>
              </a:ext>
            </a:extLst>
          </p:cNvPr>
          <p:cNvSpPr txBox="1"/>
          <p:nvPr/>
        </p:nvSpPr>
        <p:spPr>
          <a:xfrm>
            <a:off x="9374344" y="6237972"/>
            <a:ext cx="1310640" cy="246221"/>
          </a:xfrm>
          <a:prstGeom prst="rect">
            <a:avLst/>
          </a:prstGeom>
          <a:noFill/>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Ciphertext</a:t>
            </a:r>
            <a:endParaRPr lang="zh-TW" altLang="en-US" sz="1000" dirty="0">
              <a:latin typeface="Times New Roman" panose="02020603050405020304" pitchFamily="18" charset="0"/>
              <a:cs typeface="Times New Roman" panose="02020603050405020304" pitchFamily="18" charset="0"/>
            </a:endParaRPr>
          </a:p>
        </p:txBody>
      </p:sp>
      <p:cxnSp>
        <p:nvCxnSpPr>
          <p:cNvPr id="234" name="直線單箭頭接點 233">
            <a:extLst>
              <a:ext uri="{FF2B5EF4-FFF2-40B4-BE49-F238E27FC236}">
                <a16:creationId xmlns:a16="http://schemas.microsoft.com/office/drawing/2014/main" id="{331AFDE9-0565-4A10-8062-6D529BF74565}"/>
              </a:ext>
            </a:extLst>
          </p:cNvPr>
          <p:cNvCxnSpPr>
            <a:cxnSpLocks/>
            <a:stCxn id="233" idx="0"/>
            <a:endCxn id="231" idx="2"/>
          </p:cNvCxnSpPr>
          <p:nvPr/>
        </p:nvCxnSpPr>
        <p:spPr>
          <a:xfrm flipV="1">
            <a:off x="10029664" y="5942319"/>
            <a:ext cx="862" cy="29565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5" name="文字方塊 234">
            <a:extLst>
              <a:ext uri="{FF2B5EF4-FFF2-40B4-BE49-F238E27FC236}">
                <a16:creationId xmlns:a16="http://schemas.microsoft.com/office/drawing/2014/main" id="{0690B2B3-C151-413D-942D-75999E908B45}"/>
              </a:ext>
            </a:extLst>
          </p:cNvPr>
          <p:cNvSpPr txBox="1"/>
          <p:nvPr/>
        </p:nvSpPr>
        <p:spPr>
          <a:xfrm>
            <a:off x="9436712" y="4774425"/>
            <a:ext cx="1188000" cy="246221"/>
          </a:xfrm>
          <a:prstGeom prst="rect">
            <a:avLst/>
          </a:prstGeom>
          <a:solidFill>
            <a:schemeClr val="accent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InvSubBytes</a:t>
            </a:r>
            <a:endParaRPr lang="zh-TW" altLang="en-US" sz="1000" dirty="0">
              <a:latin typeface="Times New Roman" panose="02020603050405020304" pitchFamily="18" charset="0"/>
              <a:cs typeface="Times New Roman" panose="02020603050405020304" pitchFamily="18" charset="0"/>
            </a:endParaRPr>
          </a:p>
        </p:txBody>
      </p:sp>
      <p:sp>
        <p:nvSpPr>
          <p:cNvPr id="236" name="文字方塊 235">
            <a:extLst>
              <a:ext uri="{FF2B5EF4-FFF2-40B4-BE49-F238E27FC236}">
                <a16:creationId xmlns:a16="http://schemas.microsoft.com/office/drawing/2014/main" id="{685CB042-40A0-4EE1-B30F-6CB99A4D51E2}"/>
              </a:ext>
            </a:extLst>
          </p:cNvPr>
          <p:cNvSpPr txBox="1"/>
          <p:nvPr/>
        </p:nvSpPr>
        <p:spPr>
          <a:xfrm>
            <a:off x="9436392" y="5159578"/>
            <a:ext cx="1188000" cy="246221"/>
          </a:xfrm>
          <a:prstGeom prst="rect">
            <a:avLst/>
          </a:prstGeom>
          <a:solidFill>
            <a:schemeClr val="accent4">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InvShiftRows</a:t>
            </a:r>
            <a:endParaRPr lang="zh-TW" altLang="en-US" sz="1000" dirty="0">
              <a:latin typeface="Times New Roman" panose="02020603050405020304" pitchFamily="18" charset="0"/>
              <a:cs typeface="Times New Roman" panose="02020603050405020304" pitchFamily="18" charset="0"/>
            </a:endParaRPr>
          </a:p>
        </p:txBody>
      </p:sp>
      <p:sp>
        <p:nvSpPr>
          <p:cNvPr id="237" name="文字方塊 236">
            <a:extLst>
              <a:ext uri="{FF2B5EF4-FFF2-40B4-BE49-F238E27FC236}">
                <a16:creationId xmlns:a16="http://schemas.microsoft.com/office/drawing/2014/main" id="{341337B6-9B7C-4FF4-9DA0-D6EA90384975}"/>
              </a:ext>
            </a:extLst>
          </p:cNvPr>
          <p:cNvSpPr txBox="1"/>
          <p:nvPr/>
        </p:nvSpPr>
        <p:spPr>
          <a:xfrm>
            <a:off x="9436587" y="4002139"/>
            <a:ext cx="1188000" cy="246221"/>
          </a:xfrm>
          <a:prstGeom prst="rect">
            <a:avLst/>
          </a:prstGeom>
          <a:solidFill>
            <a:schemeClr val="accent6">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InvMisColumns</a:t>
            </a:r>
            <a:endParaRPr lang="zh-TW" altLang="en-US" sz="1000" dirty="0">
              <a:latin typeface="Times New Roman" panose="02020603050405020304" pitchFamily="18" charset="0"/>
              <a:cs typeface="Times New Roman" panose="02020603050405020304" pitchFamily="18" charset="0"/>
            </a:endParaRPr>
          </a:p>
        </p:txBody>
      </p:sp>
      <p:sp>
        <p:nvSpPr>
          <p:cNvPr id="238" name="文字方塊 237">
            <a:extLst>
              <a:ext uri="{FF2B5EF4-FFF2-40B4-BE49-F238E27FC236}">
                <a16:creationId xmlns:a16="http://schemas.microsoft.com/office/drawing/2014/main" id="{7A17B4C1-E9B4-4577-BE7F-BD5096F0D9C6}"/>
              </a:ext>
            </a:extLst>
          </p:cNvPr>
          <p:cNvSpPr txBox="1"/>
          <p:nvPr/>
        </p:nvSpPr>
        <p:spPr>
          <a:xfrm>
            <a:off x="9436587" y="439062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sp>
        <p:nvSpPr>
          <p:cNvPr id="239" name="矩形 238">
            <a:extLst>
              <a:ext uri="{FF2B5EF4-FFF2-40B4-BE49-F238E27FC236}">
                <a16:creationId xmlns:a16="http://schemas.microsoft.com/office/drawing/2014/main" id="{10D2974D-F3D3-4A2D-B0CF-1889192F0941}"/>
              </a:ext>
            </a:extLst>
          </p:cNvPr>
          <p:cNvSpPr/>
          <p:nvPr/>
        </p:nvSpPr>
        <p:spPr>
          <a:xfrm>
            <a:off x="9312350" y="3899094"/>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240" name="文字方塊 239">
            <a:extLst>
              <a:ext uri="{FF2B5EF4-FFF2-40B4-BE49-F238E27FC236}">
                <a16:creationId xmlns:a16="http://schemas.microsoft.com/office/drawing/2014/main" id="{9AB47CA9-A148-4AF4-A977-5DE79BC19198}"/>
              </a:ext>
            </a:extLst>
          </p:cNvPr>
          <p:cNvSpPr txBox="1"/>
          <p:nvPr/>
        </p:nvSpPr>
        <p:spPr>
          <a:xfrm>
            <a:off x="10782980" y="4095539"/>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1</a:t>
            </a:r>
            <a:endParaRPr lang="zh-TW" altLang="en-US" sz="1000" dirty="0">
              <a:latin typeface="Times New Roman" panose="02020603050405020304" pitchFamily="18" charset="0"/>
              <a:cs typeface="Times New Roman" panose="02020603050405020304" pitchFamily="18" charset="0"/>
            </a:endParaRPr>
          </a:p>
        </p:txBody>
      </p:sp>
      <p:cxnSp>
        <p:nvCxnSpPr>
          <p:cNvPr id="241" name="直線單箭頭接點 240">
            <a:extLst>
              <a:ext uri="{FF2B5EF4-FFF2-40B4-BE49-F238E27FC236}">
                <a16:creationId xmlns:a16="http://schemas.microsoft.com/office/drawing/2014/main" id="{9355310B-4180-4C19-A95C-D8DCD0E4B644}"/>
              </a:ext>
            </a:extLst>
          </p:cNvPr>
          <p:cNvCxnSpPr>
            <a:stCxn id="231" idx="0"/>
            <a:endCxn id="236" idx="2"/>
          </p:cNvCxnSpPr>
          <p:nvPr/>
        </p:nvCxnSpPr>
        <p:spPr>
          <a:xfrm flipH="1" flipV="1">
            <a:off x="10030392" y="5405799"/>
            <a:ext cx="134" cy="29029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直線單箭頭接點 241">
            <a:extLst>
              <a:ext uri="{FF2B5EF4-FFF2-40B4-BE49-F238E27FC236}">
                <a16:creationId xmlns:a16="http://schemas.microsoft.com/office/drawing/2014/main" id="{FB42F7E4-4DA1-4AB9-8222-2F50CA1AAF2A}"/>
              </a:ext>
            </a:extLst>
          </p:cNvPr>
          <p:cNvCxnSpPr>
            <a:stCxn id="236" idx="0"/>
            <a:endCxn id="235" idx="2"/>
          </p:cNvCxnSpPr>
          <p:nvPr/>
        </p:nvCxnSpPr>
        <p:spPr>
          <a:xfrm flipV="1">
            <a:off x="10030392" y="5020646"/>
            <a:ext cx="320" cy="13893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直線單箭頭接點 242">
            <a:extLst>
              <a:ext uri="{FF2B5EF4-FFF2-40B4-BE49-F238E27FC236}">
                <a16:creationId xmlns:a16="http://schemas.microsoft.com/office/drawing/2014/main" id="{71075DE7-EE2D-416C-9C9A-9C29B00804E5}"/>
              </a:ext>
            </a:extLst>
          </p:cNvPr>
          <p:cNvCxnSpPr>
            <a:cxnSpLocks/>
            <a:stCxn id="235" idx="0"/>
            <a:endCxn id="238" idx="2"/>
          </p:cNvCxnSpPr>
          <p:nvPr/>
        </p:nvCxnSpPr>
        <p:spPr>
          <a:xfrm flipH="1" flipV="1">
            <a:off x="10030587" y="4636844"/>
            <a:ext cx="125" cy="13758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直線單箭頭接點 243">
            <a:extLst>
              <a:ext uri="{FF2B5EF4-FFF2-40B4-BE49-F238E27FC236}">
                <a16:creationId xmlns:a16="http://schemas.microsoft.com/office/drawing/2014/main" id="{7898FD92-A7A2-4ACF-A314-0ACD060AC521}"/>
              </a:ext>
            </a:extLst>
          </p:cNvPr>
          <p:cNvCxnSpPr>
            <a:stCxn id="238" idx="0"/>
            <a:endCxn id="237" idx="2"/>
          </p:cNvCxnSpPr>
          <p:nvPr/>
        </p:nvCxnSpPr>
        <p:spPr>
          <a:xfrm flipV="1">
            <a:off x="10030587" y="4248360"/>
            <a:ext cx="0" cy="14226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45" name="文字方塊 244">
            <a:extLst>
              <a:ext uri="{FF2B5EF4-FFF2-40B4-BE49-F238E27FC236}">
                <a16:creationId xmlns:a16="http://schemas.microsoft.com/office/drawing/2014/main" id="{6600E905-C7F2-49C7-B7B2-E071FDD59CD9}"/>
              </a:ext>
            </a:extLst>
          </p:cNvPr>
          <p:cNvSpPr txBox="1"/>
          <p:nvPr/>
        </p:nvSpPr>
        <p:spPr>
          <a:xfrm>
            <a:off x="9437133" y="921606"/>
            <a:ext cx="1188000" cy="246221"/>
          </a:xfrm>
          <a:prstGeom prst="rect">
            <a:avLst/>
          </a:prstGeom>
          <a:solidFill>
            <a:schemeClr val="accent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InvSubBytes</a:t>
            </a:r>
            <a:endParaRPr lang="zh-TW" altLang="en-US" sz="1000" dirty="0">
              <a:latin typeface="Times New Roman" panose="02020603050405020304" pitchFamily="18" charset="0"/>
              <a:cs typeface="Times New Roman" panose="02020603050405020304" pitchFamily="18" charset="0"/>
            </a:endParaRPr>
          </a:p>
        </p:txBody>
      </p:sp>
      <p:sp>
        <p:nvSpPr>
          <p:cNvPr id="246" name="文字方塊 245">
            <a:extLst>
              <a:ext uri="{FF2B5EF4-FFF2-40B4-BE49-F238E27FC236}">
                <a16:creationId xmlns:a16="http://schemas.microsoft.com/office/drawing/2014/main" id="{6B8DD5A8-7AA8-436B-A8B6-86720E64FA57}"/>
              </a:ext>
            </a:extLst>
          </p:cNvPr>
          <p:cNvSpPr txBox="1"/>
          <p:nvPr/>
        </p:nvSpPr>
        <p:spPr>
          <a:xfrm>
            <a:off x="9436712" y="1306782"/>
            <a:ext cx="1188000" cy="246221"/>
          </a:xfrm>
          <a:prstGeom prst="rect">
            <a:avLst/>
          </a:prstGeom>
          <a:solidFill>
            <a:schemeClr val="accent4">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InvShiftRows</a:t>
            </a:r>
            <a:endParaRPr lang="zh-TW" altLang="en-US" sz="1000" dirty="0">
              <a:latin typeface="Times New Roman" panose="02020603050405020304" pitchFamily="18" charset="0"/>
              <a:cs typeface="Times New Roman" panose="02020603050405020304" pitchFamily="18" charset="0"/>
            </a:endParaRPr>
          </a:p>
        </p:txBody>
      </p:sp>
      <p:sp>
        <p:nvSpPr>
          <p:cNvPr id="247" name="文字方塊 246">
            <a:extLst>
              <a:ext uri="{FF2B5EF4-FFF2-40B4-BE49-F238E27FC236}">
                <a16:creationId xmlns:a16="http://schemas.microsoft.com/office/drawing/2014/main" id="{2FA4C24B-881D-4A05-8B8C-3C0FC6C7DF9E}"/>
              </a:ext>
            </a:extLst>
          </p:cNvPr>
          <p:cNvSpPr txBox="1"/>
          <p:nvPr/>
        </p:nvSpPr>
        <p:spPr>
          <a:xfrm>
            <a:off x="9437133" y="536638"/>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5308D06D-1C17-44DF-B364-8E7DD0640D83}"/>
              </a:ext>
            </a:extLst>
          </p:cNvPr>
          <p:cNvSpPr/>
          <p:nvPr/>
        </p:nvSpPr>
        <p:spPr>
          <a:xfrm>
            <a:off x="9311010" y="433954"/>
            <a:ext cx="1440063" cy="1222788"/>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mc:AlternateContent xmlns:mc="http://schemas.openxmlformats.org/markup-compatibility/2006" xmlns:a14="http://schemas.microsoft.com/office/drawing/2010/main">
        <mc:Choice Requires="a14">
          <p:sp>
            <p:nvSpPr>
              <p:cNvPr id="249" name="文字方塊 248">
                <a:extLst>
                  <a:ext uri="{FF2B5EF4-FFF2-40B4-BE49-F238E27FC236}">
                    <a16:creationId xmlns:a16="http://schemas.microsoft.com/office/drawing/2014/main" id="{C5DCEBE3-2664-470B-8CF9-85C9637213D1}"/>
                  </a:ext>
                </a:extLst>
              </p:cNvPr>
              <p:cNvSpPr txBox="1"/>
              <p:nvPr/>
            </p:nvSpPr>
            <p:spPr>
              <a:xfrm>
                <a:off x="10781851" y="438239"/>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𝑁𝑟</m:t>
                    </m:r>
                  </m:oMath>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49" name="文字方塊 248">
                <a:extLst>
                  <a:ext uri="{FF2B5EF4-FFF2-40B4-BE49-F238E27FC236}">
                    <a16:creationId xmlns:a16="http://schemas.microsoft.com/office/drawing/2014/main" id="{C5DCEBE3-2664-470B-8CF9-85C9637213D1}"/>
                  </a:ext>
                </a:extLst>
              </p:cNvPr>
              <p:cNvSpPr txBox="1">
                <a:spLocks noRot="1" noChangeAspect="1" noMove="1" noResize="1" noEditPoints="1" noAdjustHandles="1" noChangeArrowheads="1" noChangeShapeType="1" noTextEdit="1"/>
              </p:cNvSpPr>
              <p:nvPr/>
            </p:nvSpPr>
            <p:spPr>
              <a:xfrm>
                <a:off x="10781851" y="438239"/>
                <a:ext cx="338554" cy="1213686"/>
              </a:xfrm>
              <a:prstGeom prst="rect">
                <a:avLst/>
              </a:prstGeom>
              <a:blipFill>
                <a:blip r:embed="rId5"/>
                <a:stretch>
                  <a:fillRect/>
                </a:stretch>
              </a:blipFill>
            </p:spPr>
            <p:txBody>
              <a:bodyPr/>
              <a:lstStyle/>
              <a:p>
                <a:r>
                  <a:rPr lang="zh-TW" altLang="en-US">
                    <a:noFill/>
                  </a:rPr>
                  <a:t> </a:t>
                </a:r>
              </a:p>
            </p:txBody>
          </p:sp>
        </mc:Fallback>
      </mc:AlternateContent>
      <p:cxnSp>
        <p:nvCxnSpPr>
          <p:cNvPr id="250" name="直線單箭頭接點 249">
            <a:extLst>
              <a:ext uri="{FF2B5EF4-FFF2-40B4-BE49-F238E27FC236}">
                <a16:creationId xmlns:a16="http://schemas.microsoft.com/office/drawing/2014/main" id="{B4C29F87-4966-43D8-8157-DABD755D2EA7}"/>
              </a:ext>
            </a:extLst>
          </p:cNvPr>
          <p:cNvCxnSpPr>
            <a:endCxn id="246" idx="2"/>
          </p:cNvCxnSpPr>
          <p:nvPr/>
        </p:nvCxnSpPr>
        <p:spPr>
          <a:xfrm flipH="1" flipV="1">
            <a:off x="10030712" y="1553003"/>
            <a:ext cx="134" cy="29030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直線單箭頭接點 250">
            <a:extLst>
              <a:ext uri="{FF2B5EF4-FFF2-40B4-BE49-F238E27FC236}">
                <a16:creationId xmlns:a16="http://schemas.microsoft.com/office/drawing/2014/main" id="{E4F63176-63A4-4150-99B9-8B0588D8A569}"/>
              </a:ext>
            </a:extLst>
          </p:cNvPr>
          <p:cNvCxnSpPr>
            <a:stCxn id="246" idx="0"/>
            <a:endCxn id="245" idx="2"/>
          </p:cNvCxnSpPr>
          <p:nvPr/>
        </p:nvCxnSpPr>
        <p:spPr>
          <a:xfrm flipV="1">
            <a:off x="10030712" y="1167827"/>
            <a:ext cx="421" cy="13895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直線單箭頭接點 251">
            <a:extLst>
              <a:ext uri="{FF2B5EF4-FFF2-40B4-BE49-F238E27FC236}">
                <a16:creationId xmlns:a16="http://schemas.microsoft.com/office/drawing/2014/main" id="{BD027422-C210-4BC8-A5DE-68BF7407CD88}"/>
              </a:ext>
            </a:extLst>
          </p:cNvPr>
          <p:cNvCxnSpPr>
            <a:cxnSpLocks/>
            <a:stCxn id="245" idx="0"/>
            <a:endCxn id="247" idx="2"/>
          </p:cNvCxnSpPr>
          <p:nvPr/>
        </p:nvCxnSpPr>
        <p:spPr>
          <a:xfrm flipV="1">
            <a:off x="10031133" y="782859"/>
            <a:ext cx="0" cy="13874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直線單箭頭接點 252">
            <a:extLst>
              <a:ext uri="{FF2B5EF4-FFF2-40B4-BE49-F238E27FC236}">
                <a16:creationId xmlns:a16="http://schemas.microsoft.com/office/drawing/2014/main" id="{B3012878-0113-4211-ACDC-D2298D68B549}"/>
              </a:ext>
            </a:extLst>
          </p:cNvPr>
          <p:cNvCxnSpPr>
            <a:endCxn id="238" idx="1"/>
          </p:cNvCxnSpPr>
          <p:nvPr/>
        </p:nvCxnSpPr>
        <p:spPr>
          <a:xfrm>
            <a:off x="9129800" y="4506209"/>
            <a:ext cx="306787" cy="752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54" name="文字方塊 253">
            <a:extLst>
              <a:ext uri="{FF2B5EF4-FFF2-40B4-BE49-F238E27FC236}">
                <a16:creationId xmlns:a16="http://schemas.microsoft.com/office/drawing/2014/main" id="{2F9B43E4-3712-43E9-A1FC-439FEA9BCF36}"/>
              </a:ext>
            </a:extLst>
          </p:cNvPr>
          <p:cNvSpPr txBox="1"/>
          <p:nvPr/>
        </p:nvSpPr>
        <p:spPr>
          <a:xfrm>
            <a:off x="9897149" y="3453696"/>
            <a:ext cx="338554" cy="310833"/>
          </a:xfrm>
          <a:prstGeom prst="rect">
            <a:avLst/>
          </a:prstGeom>
          <a:noFill/>
        </p:spPr>
        <p:txBody>
          <a:bodyPr vert="eaVert" wrap="square" rtlCol="0">
            <a:spAutoFit/>
          </a:bodyPr>
          <a:lstStyle/>
          <a:p>
            <a:pPr algn="ctr"/>
            <a:r>
              <a:rPr lang="en-US" altLang="zh-TW" sz="1000" b="1" dirty="0">
                <a:latin typeface="Times New Roman" panose="02020603050405020304" pitchFamily="18" charset="0"/>
                <a:cs typeface="Times New Roman" panose="02020603050405020304" pitchFamily="18" charset="0"/>
              </a:rPr>
              <a:t>…</a:t>
            </a:r>
            <a:endParaRPr lang="zh-TW" altLang="en-US" sz="1000" b="1" dirty="0">
              <a:latin typeface="Times New Roman" panose="02020603050405020304" pitchFamily="18" charset="0"/>
              <a:cs typeface="Times New Roman" panose="02020603050405020304" pitchFamily="18" charset="0"/>
            </a:endParaRPr>
          </a:p>
        </p:txBody>
      </p:sp>
      <p:cxnSp>
        <p:nvCxnSpPr>
          <p:cNvPr id="255" name="直線單箭頭接點 254">
            <a:extLst>
              <a:ext uri="{FF2B5EF4-FFF2-40B4-BE49-F238E27FC236}">
                <a16:creationId xmlns:a16="http://schemas.microsoft.com/office/drawing/2014/main" id="{5C429FE9-9D1E-41B6-BD5A-5AD05933A09F}"/>
              </a:ext>
            </a:extLst>
          </p:cNvPr>
          <p:cNvCxnSpPr>
            <a:stCxn id="237" idx="0"/>
          </p:cNvCxnSpPr>
          <p:nvPr/>
        </p:nvCxnSpPr>
        <p:spPr>
          <a:xfrm flipH="1" flipV="1">
            <a:off x="10029663" y="3789517"/>
            <a:ext cx="924" cy="21262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56" name="文字方塊 255">
            <a:extLst>
              <a:ext uri="{FF2B5EF4-FFF2-40B4-BE49-F238E27FC236}">
                <a16:creationId xmlns:a16="http://schemas.microsoft.com/office/drawing/2014/main" id="{11A7EDC9-74E7-44DC-B996-46A140DC32D4}"/>
              </a:ext>
            </a:extLst>
          </p:cNvPr>
          <p:cNvSpPr txBox="1"/>
          <p:nvPr/>
        </p:nvSpPr>
        <p:spPr>
          <a:xfrm>
            <a:off x="9436678" y="2610421"/>
            <a:ext cx="1188000" cy="246221"/>
          </a:xfrm>
          <a:prstGeom prst="rect">
            <a:avLst/>
          </a:prstGeom>
          <a:solidFill>
            <a:schemeClr val="accent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InvSubBytes</a:t>
            </a:r>
            <a:endParaRPr lang="zh-TW" altLang="en-US" sz="1000" dirty="0">
              <a:latin typeface="Times New Roman" panose="02020603050405020304" pitchFamily="18" charset="0"/>
              <a:cs typeface="Times New Roman" panose="02020603050405020304" pitchFamily="18" charset="0"/>
            </a:endParaRPr>
          </a:p>
        </p:txBody>
      </p:sp>
      <p:sp>
        <p:nvSpPr>
          <p:cNvPr id="257" name="文字方塊 256">
            <a:extLst>
              <a:ext uri="{FF2B5EF4-FFF2-40B4-BE49-F238E27FC236}">
                <a16:creationId xmlns:a16="http://schemas.microsoft.com/office/drawing/2014/main" id="{DF0D4ED9-DC4F-4ED6-84DB-11E719830D30}"/>
              </a:ext>
            </a:extLst>
          </p:cNvPr>
          <p:cNvSpPr txBox="1"/>
          <p:nvPr/>
        </p:nvSpPr>
        <p:spPr>
          <a:xfrm>
            <a:off x="9436358" y="2995575"/>
            <a:ext cx="1188000" cy="246221"/>
          </a:xfrm>
          <a:prstGeom prst="rect">
            <a:avLst/>
          </a:prstGeom>
          <a:solidFill>
            <a:schemeClr val="accent4">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InvShiftRows</a:t>
            </a:r>
            <a:endParaRPr lang="zh-TW" altLang="en-US" sz="1000" dirty="0">
              <a:latin typeface="Times New Roman" panose="02020603050405020304" pitchFamily="18" charset="0"/>
              <a:cs typeface="Times New Roman" panose="02020603050405020304" pitchFamily="18" charset="0"/>
            </a:endParaRPr>
          </a:p>
        </p:txBody>
      </p:sp>
      <p:sp>
        <p:nvSpPr>
          <p:cNvPr id="258" name="文字方塊 257">
            <a:extLst>
              <a:ext uri="{FF2B5EF4-FFF2-40B4-BE49-F238E27FC236}">
                <a16:creationId xmlns:a16="http://schemas.microsoft.com/office/drawing/2014/main" id="{F630AD05-7AD0-4C15-B4BF-40972CDFBE23}"/>
              </a:ext>
            </a:extLst>
          </p:cNvPr>
          <p:cNvSpPr txBox="1"/>
          <p:nvPr/>
        </p:nvSpPr>
        <p:spPr>
          <a:xfrm>
            <a:off x="9436553" y="1841347"/>
            <a:ext cx="1188000" cy="246221"/>
          </a:xfrm>
          <a:prstGeom prst="rect">
            <a:avLst/>
          </a:prstGeom>
          <a:solidFill>
            <a:schemeClr val="accent6">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InvMisColumns</a:t>
            </a:r>
            <a:endParaRPr lang="zh-TW" altLang="en-US" sz="1000" dirty="0">
              <a:latin typeface="Times New Roman" panose="02020603050405020304" pitchFamily="18" charset="0"/>
              <a:cs typeface="Times New Roman" panose="02020603050405020304" pitchFamily="18" charset="0"/>
            </a:endParaRPr>
          </a:p>
        </p:txBody>
      </p:sp>
      <p:sp>
        <p:nvSpPr>
          <p:cNvPr id="259" name="文字方塊 258">
            <a:extLst>
              <a:ext uri="{FF2B5EF4-FFF2-40B4-BE49-F238E27FC236}">
                <a16:creationId xmlns:a16="http://schemas.microsoft.com/office/drawing/2014/main" id="{C223E64F-3133-4CC3-81F4-2151F10B4ECC}"/>
              </a:ext>
            </a:extLst>
          </p:cNvPr>
          <p:cNvSpPr txBox="1"/>
          <p:nvPr/>
        </p:nvSpPr>
        <p:spPr>
          <a:xfrm>
            <a:off x="9436553" y="2226620"/>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sp>
        <p:nvSpPr>
          <p:cNvPr id="260" name="矩形 259">
            <a:extLst>
              <a:ext uri="{FF2B5EF4-FFF2-40B4-BE49-F238E27FC236}">
                <a16:creationId xmlns:a16="http://schemas.microsoft.com/office/drawing/2014/main" id="{1DFF920F-72C4-47AC-A1EA-B82DF16ACE28}"/>
              </a:ext>
            </a:extLst>
          </p:cNvPr>
          <p:cNvSpPr/>
          <p:nvPr/>
        </p:nvSpPr>
        <p:spPr>
          <a:xfrm>
            <a:off x="9312316" y="1738302"/>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mc:AlternateContent xmlns:mc="http://schemas.openxmlformats.org/markup-compatibility/2006" xmlns:a14="http://schemas.microsoft.com/office/drawing/2010/main">
        <mc:Choice Requires="a14">
          <p:sp>
            <p:nvSpPr>
              <p:cNvPr id="261" name="文字方塊 260">
                <a:extLst>
                  <a:ext uri="{FF2B5EF4-FFF2-40B4-BE49-F238E27FC236}">
                    <a16:creationId xmlns:a16="http://schemas.microsoft.com/office/drawing/2014/main" id="{2250F889-2633-4B9A-A685-CEF4C04861E5}"/>
                  </a:ext>
                </a:extLst>
              </p:cNvPr>
              <p:cNvSpPr txBox="1"/>
              <p:nvPr/>
            </p:nvSpPr>
            <p:spPr>
              <a:xfrm>
                <a:off x="10782946" y="1934747"/>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𝑁𝑟</m:t>
                    </m:r>
                    <m:r>
                      <a:rPr lang="en-US" altLang="zh-TW" sz="1000" b="0" i="1" smtClean="0">
                        <a:latin typeface="Cambria Math" panose="02040503050406030204" pitchFamily="18" charset="0"/>
                        <a:cs typeface="Times New Roman" panose="02020603050405020304" pitchFamily="18" charset="0"/>
                      </a:rPr>
                      <m:t>−1</m:t>
                    </m:r>
                  </m:oMath>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61" name="文字方塊 260">
                <a:extLst>
                  <a:ext uri="{FF2B5EF4-FFF2-40B4-BE49-F238E27FC236}">
                    <a16:creationId xmlns:a16="http://schemas.microsoft.com/office/drawing/2014/main" id="{2250F889-2633-4B9A-A685-CEF4C04861E5}"/>
                  </a:ext>
                </a:extLst>
              </p:cNvPr>
              <p:cNvSpPr txBox="1">
                <a:spLocks noRot="1" noChangeAspect="1" noMove="1" noResize="1" noEditPoints="1" noAdjustHandles="1" noChangeArrowheads="1" noChangeShapeType="1" noTextEdit="1"/>
              </p:cNvSpPr>
              <p:nvPr/>
            </p:nvSpPr>
            <p:spPr>
              <a:xfrm>
                <a:off x="10782946" y="1934747"/>
                <a:ext cx="338554" cy="1213686"/>
              </a:xfrm>
              <a:prstGeom prst="rect">
                <a:avLst/>
              </a:prstGeom>
              <a:blipFill>
                <a:blip r:embed="rId6"/>
                <a:stretch>
                  <a:fillRect/>
                </a:stretch>
              </a:blipFill>
            </p:spPr>
            <p:txBody>
              <a:bodyPr/>
              <a:lstStyle/>
              <a:p>
                <a:r>
                  <a:rPr lang="zh-TW" altLang="en-US">
                    <a:noFill/>
                  </a:rPr>
                  <a:t> </a:t>
                </a:r>
              </a:p>
            </p:txBody>
          </p:sp>
        </mc:Fallback>
      </mc:AlternateContent>
      <p:cxnSp>
        <p:nvCxnSpPr>
          <p:cNvPr id="262" name="直線單箭頭接點 261">
            <a:extLst>
              <a:ext uri="{FF2B5EF4-FFF2-40B4-BE49-F238E27FC236}">
                <a16:creationId xmlns:a16="http://schemas.microsoft.com/office/drawing/2014/main" id="{89D3BBAF-1325-4529-901A-3A9DE940576D}"/>
              </a:ext>
            </a:extLst>
          </p:cNvPr>
          <p:cNvCxnSpPr>
            <a:stCxn id="257" idx="0"/>
            <a:endCxn id="256" idx="2"/>
          </p:cNvCxnSpPr>
          <p:nvPr/>
        </p:nvCxnSpPr>
        <p:spPr>
          <a:xfrm flipV="1">
            <a:off x="10030358" y="2856642"/>
            <a:ext cx="320" cy="13893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線單箭頭接點 262">
            <a:extLst>
              <a:ext uri="{FF2B5EF4-FFF2-40B4-BE49-F238E27FC236}">
                <a16:creationId xmlns:a16="http://schemas.microsoft.com/office/drawing/2014/main" id="{A664FD1A-A141-4F22-B245-8127590569AC}"/>
              </a:ext>
            </a:extLst>
          </p:cNvPr>
          <p:cNvCxnSpPr>
            <a:cxnSpLocks/>
            <a:stCxn id="256" idx="0"/>
            <a:endCxn id="259" idx="2"/>
          </p:cNvCxnSpPr>
          <p:nvPr/>
        </p:nvCxnSpPr>
        <p:spPr>
          <a:xfrm flipH="1" flipV="1">
            <a:off x="10030553" y="2472841"/>
            <a:ext cx="125" cy="1375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線單箭頭接點 263">
            <a:extLst>
              <a:ext uri="{FF2B5EF4-FFF2-40B4-BE49-F238E27FC236}">
                <a16:creationId xmlns:a16="http://schemas.microsoft.com/office/drawing/2014/main" id="{4CD6D1C6-DA7C-4326-8D69-8E5CDD57029D}"/>
              </a:ext>
            </a:extLst>
          </p:cNvPr>
          <p:cNvCxnSpPr>
            <a:stCxn id="259" idx="0"/>
            <a:endCxn id="258" idx="2"/>
          </p:cNvCxnSpPr>
          <p:nvPr/>
        </p:nvCxnSpPr>
        <p:spPr>
          <a:xfrm flipV="1">
            <a:off x="10030553" y="2087568"/>
            <a:ext cx="0" cy="13905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線單箭頭接點 264">
            <a:extLst>
              <a:ext uri="{FF2B5EF4-FFF2-40B4-BE49-F238E27FC236}">
                <a16:creationId xmlns:a16="http://schemas.microsoft.com/office/drawing/2014/main" id="{865070D2-7F46-4960-AD1C-8736638137E8}"/>
              </a:ext>
            </a:extLst>
          </p:cNvPr>
          <p:cNvCxnSpPr>
            <a:endCxn id="259" idx="1"/>
          </p:cNvCxnSpPr>
          <p:nvPr/>
        </p:nvCxnSpPr>
        <p:spPr>
          <a:xfrm>
            <a:off x="9129766" y="2342206"/>
            <a:ext cx="306787" cy="752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線單箭頭接點 265">
            <a:extLst>
              <a:ext uri="{FF2B5EF4-FFF2-40B4-BE49-F238E27FC236}">
                <a16:creationId xmlns:a16="http://schemas.microsoft.com/office/drawing/2014/main" id="{0D70D51A-36C3-49A1-A33A-8EBEE2C8A4B4}"/>
              </a:ext>
            </a:extLst>
          </p:cNvPr>
          <p:cNvCxnSpPr>
            <a:cxnSpLocks/>
            <a:endCxn id="257" idx="2"/>
          </p:cNvCxnSpPr>
          <p:nvPr/>
        </p:nvCxnSpPr>
        <p:spPr>
          <a:xfrm flipV="1">
            <a:off x="10030358" y="3241796"/>
            <a:ext cx="0" cy="19964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線單箭頭接點 266">
            <a:extLst>
              <a:ext uri="{FF2B5EF4-FFF2-40B4-BE49-F238E27FC236}">
                <a16:creationId xmlns:a16="http://schemas.microsoft.com/office/drawing/2014/main" id="{3474DCBA-C0FF-40B0-A2C7-1980AD4F01E0}"/>
              </a:ext>
            </a:extLst>
          </p:cNvPr>
          <p:cNvCxnSpPr>
            <a:cxnSpLocks/>
            <a:endCxn id="247" idx="1"/>
          </p:cNvCxnSpPr>
          <p:nvPr/>
        </p:nvCxnSpPr>
        <p:spPr>
          <a:xfrm>
            <a:off x="9129766" y="652607"/>
            <a:ext cx="307367" cy="714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68" name="文字方塊 267">
            <a:extLst>
              <a:ext uri="{FF2B5EF4-FFF2-40B4-BE49-F238E27FC236}">
                <a16:creationId xmlns:a16="http://schemas.microsoft.com/office/drawing/2014/main" id="{AAF45873-DB55-4EE2-B5C5-975B3C8FC69D}"/>
              </a:ext>
            </a:extLst>
          </p:cNvPr>
          <p:cNvSpPr txBox="1"/>
          <p:nvPr/>
        </p:nvSpPr>
        <p:spPr>
          <a:xfrm>
            <a:off x="9710423" y="-7265"/>
            <a:ext cx="639919"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Plaintext</a:t>
            </a:r>
            <a:endParaRPr lang="zh-TW" altLang="en-US" sz="1000" dirty="0">
              <a:latin typeface="Times New Roman" panose="02020603050405020304" pitchFamily="18" charset="0"/>
              <a:cs typeface="Times New Roman" panose="02020603050405020304" pitchFamily="18" charset="0"/>
            </a:endParaRPr>
          </a:p>
        </p:txBody>
      </p:sp>
      <p:cxnSp>
        <p:nvCxnSpPr>
          <p:cNvPr id="269" name="直線單箭頭接點 268">
            <a:extLst>
              <a:ext uri="{FF2B5EF4-FFF2-40B4-BE49-F238E27FC236}">
                <a16:creationId xmlns:a16="http://schemas.microsoft.com/office/drawing/2014/main" id="{57FE5FB3-2EAD-4065-B8C1-964E00E66AA5}"/>
              </a:ext>
            </a:extLst>
          </p:cNvPr>
          <p:cNvCxnSpPr>
            <a:stCxn id="247" idx="0"/>
            <a:endCxn id="268" idx="2"/>
          </p:cNvCxnSpPr>
          <p:nvPr/>
        </p:nvCxnSpPr>
        <p:spPr>
          <a:xfrm flipH="1" flipV="1">
            <a:off x="10030383" y="238956"/>
            <a:ext cx="750" cy="29768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70" name="文字方塊 269">
            <a:extLst>
              <a:ext uri="{FF2B5EF4-FFF2-40B4-BE49-F238E27FC236}">
                <a16:creationId xmlns:a16="http://schemas.microsoft.com/office/drawing/2014/main" id="{9F3C48EB-F7FE-4D48-81C9-552984E62326}"/>
              </a:ext>
            </a:extLst>
          </p:cNvPr>
          <p:cNvSpPr txBox="1"/>
          <p:nvPr/>
        </p:nvSpPr>
        <p:spPr>
          <a:xfrm>
            <a:off x="8114811" y="535257"/>
            <a:ext cx="585417" cy="246221"/>
          </a:xfrm>
          <a:prstGeom prst="rect">
            <a:avLst/>
          </a:prstGeom>
          <a:noFill/>
          <a:ln>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W[0, 3]</a:t>
            </a:r>
            <a:endParaRPr lang="zh-TW" altLang="en-US" sz="1000" dirty="0">
              <a:latin typeface="Times New Roman" panose="02020603050405020304" pitchFamily="18" charset="0"/>
              <a:cs typeface="Times New Roman" panose="02020603050405020304" pitchFamily="18" charset="0"/>
            </a:endParaRPr>
          </a:p>
        </p:txBody>
      </p:sp>
      <p:sp>
        <p:nvSpPr>
          <p:cNvPr id="271" name="文字方塊 270">
            <a:extLst>
              <a:ext uri="{FF2B5EF4-FFF2-40B4-BE49-F238E27FC236}">
                <a16:creationId xmlns:a16="http://schemas.microsoft.com/office/drawing/2014/main" id="{256718AA-365B-4930-8DF5-608E3770B038}"/>
              </a:ext>
            </a:extLst>
          </p:cNvPr>
          <p:cNvSpPr txBox="1"/>
          <p:nvPr/>
        </p:nvSpPr>
        <p:spPr>
          <a:xfrm>
            <a:off x="8116924" y="2238444"/>
            <a:ext cx="585417" cy="246221"/>
          </a:xfrm>
          <a:prstGeom prst="rect">
            <a:avLst/>
          </a:prstGeom>
          <a:noFill/>
          <a:ln w="9525">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W[4, 7]</a:t>
            </a:r>
            <a:endParaRPr lang="zh-TW" altLang="en-US" sz="1000" dirty="0">
              <a:latin typeface="Times New Roman" panose="02020603050405020304" pitchFamily="18" charset="0"/>
              <a:cs typeface="Times New Roman" panose="02020603050405020304" pitchFamily="18" charset="0"/>
            </a:endParaRPr>
          </a:p>
        </p:txBody>
      </p:sp>
      <p:sp>
        <p:nvSpPr>
          <p:cNvPr id="272" name="文字方塊 271">
            <a:extLst>
              <a:ext uri="{FF2B5EF4-FFF2-40B4-BE49-F238E27FC236}">
                <a16:creationId xmlns:a16="http://schemas.microsoft.com/office/drawing/2014/main" id="{9D944663-B13F-49D3-BCF5-C691DDD61E5A}"/>
              </a:ext>
            </a:extLst>
          </p:cNvPr>
          <p:cNvSpPr txBox="1"/>
          <p:nvPr/>
        </p:nvSpPr>
        <p:spPr>
          <a:xfrm>
            <a:off x="7718102" y="4400691"/>
            <a:ext cx="1382110"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W[4(Nr-1</a:t>
            </a:r>
            <a:r>
              <a:rPr lang="en-US" altLang="zh-TW" sz="1000" dirty="0">
                <a:latin typeface="Times New Roman" panose="02020603050405020304" pitchFamily="18" charset="0"/>
                <a:cs typeface="Times New Roman" panose="02020603050405020304" pitchFamily="18" charset="0"/>
              </a:rPr>
              <a:t>), 4(Nr-1)+3]</a:t>
            </a:r>
          </a:p>
        </p:txBody>
      </p:sp>
      <p:sp>
        <p:nvSpPr>
          <p:cNvPr id="273" name="文字方塊 272">
            <a:extLst>
              <a:ext uri="{FF2B5EF4-FFF2-40B4-BE49-F238E27FC236}">
                <a16:creationId xmlns:a16="http://schemas.microsoft.com/office/drawing/2014/main" id="{5793EEA2-7D93-46CB-BCD7-D5F42A00940F}"/>
              </a:ext>
            </a:extLst>
          </p:cNvPr>
          <p:cNvSpPr txBox="1"/>
          <p:nvPr/>
        </p:nvSpPr>
        <p:spPr>
          <a:xfrm>
            <a:off x="7913970" y="5708456"/>
            <a:ext cx="994183"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a:t>
            </a:r>
            <a:r>
              <a:rPr lang="en-US" altLang="zh-TW" sz="1000" dirty="0">
                <a:latin typeface="Times New Roman" panose="02020603050405020304" pitchFamily="18" charset="0"/>
                <a:cs typeface="Times New Roman" panose="02020603050405020304" pitchFamily="18" charset="0"/>
              </a:rPr>
              <a:t>, 4Nr+3]</a:t>
            </a:r>
          </a:p>
        </p:txBody>
      </p:sp>
      <p:sp>
        <p:nvSpPr>
          <p:cNvPr id="96" name="文字方塊 95">
            <a:extLst>
              <a:ext uri="{FF2B5EF4-FFF2-40B4-BE49-F238E27FC236}">
                <a16:creationId xmlns:a16="http://schemas.microsoft.com/office/drawing/2014/main" id="{68479DBE-47FC-44BF-B4A1-87BF4882F162}"/>
              </a:ext>
            </a:extLst>
          </p:cNvPr>
          <p:cNvSpPr txBox="1"/>
          <p:nvPr/>
        </p:nvSpPr>
        <p:spPr>
          <a:xfrm>
            <a:off x="0" y="6490002"/>
            <a:ext cx="12194038" cy="369332"/>
          </a:xfrm>
          <a:prstGeom prst="rect">
            <a:avLst/>
          </a:prstGeom>
          <a:solidFill>
            <a:srgbClr val="5B7CAE"/>
          </a:solidFill>
          <a:scene3d>
            <a:camera prst="orthographicFront"/>
            <a:lightRig rig="threePt" dir="t"/>
          </a:scene3d>
          <a:sp3d>
            <a:bevelT/>
          </a:sp3d>
        </p:spPr>
        <p:txBody>
          <a:bodyPr wrap="square" rtlCol="0">
            <a:spAutoFit/>
          </a:bodyPr>
          <a:lstStyle/>
          <a:p>
            <a:pPr algn="ct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97" name="文字方塊 96">
            <a:extLst>
              <a:ext uri="{FF2B5EF4-FFF2-40B4-BE49-F238E27FC236}">
                <a16:creationId xmlns:a16="http://schemas.microsoft.com/office/drawing/2014/main" id="{14FD4B49-D436-404F-81C6-A7817B45C73B}"/>
              </a:ext>
            </a:extLst>
          </p:cNvPr>
          <p:cNvSpPr txBox="1"/>
          <p:nvPr/>
        </p:nvSpPr>
        <p:spPr>
          <a:xfrm>
            <a:off x="11273995" y="6354496"/>
            <a:ext cx="7200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01733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9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1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2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1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1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1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1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1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1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7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2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0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1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1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0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0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0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0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0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73"/>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23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2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23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3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3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34"/>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241"/>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39"/>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236"/>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42"/>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3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4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238"/>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44"/>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37"/>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24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53"/>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255"/>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54"/>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266"/>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60"/>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57"/>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2"/>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261"/>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56"/>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63"/>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59"/>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6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65"/>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58"/>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250"/>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248"/>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246"/>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51"/>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245"/>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49"/>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247"/>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52"/>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67"/>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nodeType="clickEffect">
                                  <p:stCondLst>
                                    <p:cond delay="0"/>
                                  </p:stCondLst>
                                  <p:childTnLst>
                                    <p:set>
                                      <p:cBhvr>
                                        <p:cTn id="206" dur="1" fill="hold">
                                          <p:stCondLst>
                                            <p:cond delay="0"/>
                                          </p:stCondLst>
                                        </p:cTn>
                                        <p:tgtEl>
                                          <p:spTgt spid="269"/>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268"/>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nodeType="clickEffect">
                                  <p:stCondLst>
                                    <p:cond delay="0"/>
                                  </p:stCondLst>
                                  <p:childTnLst>
                                    <p:set>
                                      <p:cBhvr>
                                        <p:cTn id="2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animBg="1"/>
      <p:bldP spid="190" grpId="0" animBg="1"/>
      <p:bldP spid="192" grpId="0" animBg="1"/>
      <p:bldP spid="193" grpId="0" animBg="1"/>
      <p:bldP spid="194" grpId="0" animBg="1"/>
      <p:bldP spid="198" grpId="0" animBg="1"/>
      <p:bldP spid="201" grpId="0" animBg="1"/>
      <p:bldP spid="202" grpId="0"/>
      <p:bldP spid="203" grpId="0" animBg="1"/>
      <p:bldP spid="204" grpId="0" animBg="1"/>
      <p:bldP spid="207" grpId="0" animBg="1"/>
      <p:bldP spid="210" grpId="0" animBg="1"/>
      <p:bldP spid="211" grpId="0"/>
      <p:bldP spid="212" grpId="0" animBg="1"/>
      <p:bldP spid="213" grpId="0" animBg="1"/>
      <p:bldP spid="214" grpId="0" animBg="1"/>
      <p:bldP spid="217" grpId="0" animBg="1"/>
      <p:bldP spid="220" grpId="0" animBg="1"/>
      <p:bldP spid="221" grpId="0"/>
      <p:bldP spid="224" grpId="0"/>
      <p:bldP spid="226" grpId="0"/>
      <p:bldP spid="228" grpId="0"/>
      <p:bldP spid="229" grpId="0"/>
      <p:bldP spid="231" grpId="0" animBg="1"/>
      <p:bldP spid="233" grpId="0"/>
      <p:bldP spid="235" grpId="0" animBg="1"/>
      <p:bldP spid="236" grpId="0" animBg="1"/>
      <p:bldP spid="237" grpId="0" animBg="1"/>
      <p:bldP spid="238" grpId="0" animBg="1"/>
      <p:bldP spid="239" grpId="0" animBg="1"/>
      <p:bldP spid="240" grpId="0"/>
      <p:bldP spid="245" grpId="0" animBg="1"/>
      <p:bldP spid="246" grpId="0" animBg="1"/>
      <p:bldP spid="247" grpId="0" animBg="1"/>
      <p:bldP spid="248" grpId="0" animBg="1"/>
      <p:bldP spid="249" grpId="0"/>
      <p:bldP spid="254" grpId="0"/>
      <p:bldP spid="256" grpId="0" animBg="1"/>
      <p:bldP spid="257" grpId="0" animBg="1"/>
      <p:bldP spid="258" grpId="0" animBg="1"/>
      <p:bldP spid="259" grpId="0" animBg="1"/>
      <p:bldP spid="260" grpId="0" animBg="1"/>
      <p:bldP spid="261" grpId="0"/>
      <p:bldP spid="268" grpId="0"/>
      <p:bldP spid="270" grpId="0"/>
      <p:bldP spid="271" grpId="0"/>
      <p:bldP spid="272" grpId="0"/>
      <p:bldP spid="27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55279</TotalTime>
  <Words>7042</Words>
  <Application>Microsoft Office PowerPoint</Application>
  <PresentationFormat>寬螢幕</PresentationFormat>
  <Paragraphs>1556</Paragraphs>
  <Slides>64</Slides>
  <Notes>64</Notes>
  <HiddenSlides>17</HiddenSlides>
  <MMClips>0</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64</vt:i4>
      </vt:variant>
    </vt:vector>
  </HeadingPairs>
  <TitlesOfParts>
    <vt:vector size="74" baseType="lpstr">
      <vt:lpstr>微软雅黑</vt:lpstr>
      <vt:lpstr>微軟正黑體</vt:lpstr>
      <vt:lpstr>Arial</vt:lpstr>
      <vt:lpstr>Calibri</vt:lpstr>
      <vt:lpstr>Calibri Light</vt:lpstr>
      <vt:lpstr>Cambria Math</vt:lpstr>
      <vt:lpstr>Times New Roman</vt:lpstr>
      <vt:lpstr>Wingdings</vt:lpstr>
      <vt:lpstr>Office 主题</vt:lpstr>
      <vt:lpstr>1_Office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品妤 林</cp:lastModifiedBy>
  <cp:revision>538</cp:revision>
  <cp:lastPrinted>2023-10-16T13:04:51Z</cp:lastPrinted>
  <dcterms:created xsi:type="dcterms:W3CDTF">2016-06-30T07:01:47Z</dcterms:created>
  <dcterms:modified xsi:type="dcterms:W3CDTF">2023-12-13T09:07:47Z</dcterms:modified>
</cp:coreProperties>
</file>